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  <p:sldMasterId id="2147483678" r:id="rId4"/>
    <p:sldMasterId id="2147483684" r:id="rId5"/>
    <p:sldMasterId id="2147483702" r:id="rId6"/>
    <p:sldMasterId id="2147483708" r:id="rId7"/>
    <p:sldMasterId id="2147483715" r:id="rId8"/>
  </p:sldMasterIdLst>
  <p:notesMasterIdLst>
    <p:notesMasterId r:id="rId36"/>
  </p:notesMasterIdLst>
  <p:sldIdLst>
    <p:sldId id="2145706007" r:id="rId9"/>
    <p:sldId id="269" r:id="rId10"/>
    <p:sldId id="272" r:id="rId11"/>
    <p:sldId id="2145706006" r:id="rId12"/>
    <p:sldId id="2145706011" r:id="rId13"/>
    <p:sldId id="281" r:id="rId14"/>
    <p:sldId id="317" r:id="rId15"/>
    <p:sldId id="318" r:id="rId16"/>
    <p:sldId id="277" r:id="rId17"/>
    <p:sldId id="278" r:id="rId18"/>
    <p:sldId id="279" r:id="rId19"/>
    <p:sldId id="2145706010" r:id="rId20"/>
    <p:sldId id="280" r:id="rId21"/>
    <p:sldId id="282" r:id="rId22"/>
    <p:sldId id="283" r:id="rId23"/>
    <p:sldId id="343" r:id="rId24"/>
    <p:sldId id="342" r:id="rId25"/>
    <p:sldId id="286" r:id="rId26"/>
    <p:sldId id="287" r:id="rId27"/>
    <p:sldId id="352" r:id="rId28"/>
    <p:sldId id="353" r:id="rId29"/>
    <p:sldId id="2083750490" r:id="rId30"/>
    <p:sldId id="2083750374" r:id="rId31"/>
    <p:sldId id="2083750378" r:id="rId32"/>
    <p:sldId id="2083750379" r:id="rId33"/>
    <p:sldId id="268" r:id="rId34"/>
    <p:sldId id="2145706008" r:id="rId35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580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habr" userId="e00c30ed-a426-4463-aaff-f3e0621330f5" providerId="ADAL" clId="{03E43893-C035-4575-B127-26FCCA92EDA9}"/>
    <pc:docChg chg="modSld">
      <pc:chgData name="David Chabr" userId="e00c30ed-a426-4463-aaff-f3e0621330f5" providerId="ADAL" clId="{03E43893-C035-4575-B127-26FCCA92EDA9}" dt="2024-03-05T13:56:11.617" v="64" actId="6549"/>
      <pc:docMkLst>
        <pc:docMk/>
      </pc:docMkLst>
      <pc:sldChg chg="modSp mod">
        <pc:chgData name="David Chabr" userId="e00c30ed-a426-4463-aaff-f3e0621330f5" providerId="ADAL" clId="{03E43893-C035-4575-B127-26FCCA92EDA9}" dt="2024-03-05T13:56:11.617" v="64" actId="6549"/>
        <pc:sldMkLst>
          <pc:docMk/>
          <pc:sldMk cId="3659002136" sldId="2145706007"/>
        </pc:sldMkLst>
        <pc:spChg chg="mod">
          <ac:chgData name="David Chabr" userId="e00c30ed-a426-4463-aaff-f3e0621330f5" providerId="ADAL" clId="{03E43893-C035-4575-B127-26FCCA92EDA9}" dt="2024-03-05T13:56:11.617" v="64" actId="6549"/>
          <ac:spMkLst>
            <pc:docMk/>
            <pc:sldMk cId="3659002136" sldId="2145706007"/>
            <ac:spMk id="3" creationId="{0703E86F-CF49-DD07-BEC0-6AA25E40724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B61B5-7D56-4E41-BE77-B9E71C3D74E4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0A6AA-F451-44FE-8B6C-9190BC9BE4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1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110" dirty="0"/>
              <a:t>For </a:t>
            </a:r>
            <a:r>
              <a:rPr spc="-105" dirty="0"/>
              <a:t>internal </a:t>
            </a:r>
            <a:r>
              <a:rPr spc="-114" dirty="0"/>
              <a:t>educational </a:t>
            </a:r>
            <a:r>
              <a:rPr spc="-135" dirty="0"/>
              <a:t>use </a:t>
            </a:r>
            <a:r>
              <a:rPr spc="-100" dirty="0"/>
              <a:t>only. </a:t>
            </a:r>
            <a:r>
              <a:rPr spc="-75" dirty="0"/>
              <a:t>Do </a:t>
            </a:r>
            <a:r>
              <a:rPr spc="-90" dirty="0"/>
              <a:t>not </a:t>
            </a:r>
            <a:r>
              <a:rPr spc="-114" dirty="0"/>
              <a:t>copy, </a:t>
            </a:r>
            <a:r>
              <a:rPr spc="-105" dirty="0"/>
              <a:t>distribute</a:t>
            </a:r>
            <a:r>
              <a:rPr spc="-85" dirty="0"/>
              <a:t> </a:t>
            </a:r>
            <a:r>
              <a:rPr spc="-80" dirty="0"/>
              <a:t>or </a:t>
            </a:r>
            <a:r>
              <a:rPr spc="-105" dirty="0"/>
              <a:t>detail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A3E464-4663-4D03-BCCB-28CC6588D1EC}" type="datetime1">
              <a:rPr lang="en-US" smtClean="0"/>
              <a:t>3/12/2024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674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7C615A3-4B7A-4073-855D-86F8C44689CA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245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2200" b="1" i="0">
                <a:solidFill>
                  <a:srgbClr val="503191"/>
                </a:solidFill>
                <a:latin typeface="Verdana"/>
                <a:cs typeface="Verdan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E344DBF-E9FC-4779-8105-93A301BD3906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080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2200" b="1" i="0">
                <a:solidFill>
                  <a:srgbClr val="503191"/>
                </a:solidFill>
                <a:latin typeface="Verdana"/>
                <a:cs typeface="Verdan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F8BB209-674C-4664-B8B0-F551D2AE9000}" type="datetime1">
              <a:rPr lang="en-US" smtClean="0"/>
              <a:t>3/12/2024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1482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2200" b="1" i="0">
                <a:solidFill>
                  <a:srgbClr val="503191"/>
                </a:solidFill>
                <a:latin typeface="Verdana"/>
                <a:cs typeface="Verdan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3F398D-970F-4413-ABD4-83AC4C38B62C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2691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A1D4A55-F859-474A-90F0-125DA5354753}" type="datetime1">
              <a:rPr lang="en-US" smtClean="0"/>
              <a:t>3/12/2024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94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AD1C0B9-5734-4B43-AA37-CC7C0045C998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9880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2200" b="1" i="0">
                <a:solidFill>
                  <a:srgbClr val="503191"/>
                </a:solidFill>
                <a:latin typeface="Verdana"/>
                <a:cs typeface="Verdan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 sz="1600" b="1" i="0">
                <a:solidFill>
                  <a:srgbClr val="503191"/>
                </a:solidFill>
                <a:latin typeface="Verdana"/>
                <a:cs typeface="Verdana"/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A636561-867D-40C0-AA29-601BA11FEB5A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8330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2200" b="1" i="0">
                <a:solidFill>
                  <a:srgbClr val="503191"/>
                </a:solidFill>
                <a:latin typeface="Verdana"/>
                <a:cs typeface="Verdan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20403A-BDC6-4B4F-A5F8-AD12E66844BA}" type="datetime1">
              <a:rPr lang="en-US" smtClean="0"/>
              <a:t>3/12/2024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1899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2200" b="1" i="0">
                <a:solidFill>
                  <a:srgbClr val="503191"/>
                </a:solidFill>
                <a:latin typeface="Verdana"/>
                <a:cs typeface="Verdan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076049A-4130-443E-A7E3-ACA01614D59F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456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0319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110" dirty="0"/>
              <a:t>For </a:t>
            </a:r>
            <a:r>
              <a:rPr spc="-105" dirty="0"/>
              <a:t>internal </a:t>
            </a:r>
            <a:r>
              <a:rPr spc="-114" dirty="0"/>
              <a:t>educational </a:t>
            </a:r>
            <a:r>
              <a:rPr spc="-135" dirty="0"/>
              <a:t>use </a:t>
            </a:r>
            <a:r>
              <a:rPr spc="-100" dirty="0"/>
              <a:t>only. </a:t>
            </a:r>
            <a:r>
              <a:rPr spc="-75" dirty="0"/>
              <a:t>Do </a:t>
            </a:r>
            <a:r>
              <a:rPr spc="-90" dirty="0"/>
              <a:t>not </a:t>
            </a:r>
            <a:r>
              <a:rPr spc="-114" dirty="0"/>
              <a:t>copy, </a:t>
            </a:r>
            <a:r>
              <a:rPr spc="-105" dirty="0"/>
              <a:t>distribute</a:t>
            </a:r>
            <a:r>
              <a:rPr spc="-85" dirty="0"/>
              <a:t> </a:t>
            </a:r>
            <a:r>
              <a:rPr spc="-80" dirty="0"/>
              <a:t>or </a:t>
            </a:r>
            <a:r>
              <a:rPr spc="-105" dirty="0"/>
              <a:t>detail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879E1DE-7D60-4B7B-AF4A-E69AAB5A1413}" type="datetime1">
              <a:rPr lang="en-US" smtClean="0"/>
              <a:t>3/12/2024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994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45D7-AB05-4038-A56B-514DA588D7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274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67579-CCF0-4030-BDE0-AD78C75536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39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206D8-34FB-4CA1-AF46-720252C539E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27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4" y="1600206"/>
            <a:ext cx="6070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59600" y="1600206"/>
            <a:ext cx="6070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F592-4874-4DC1-B8C6-745425BDBCE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216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E2E21-7E47-4263-A9C3-6B54D64FA7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508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0C96-B576-4FFC-B6E0-C413696FFF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511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94DCF-D8ED-45AC-B617-BEB82D3F75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34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817DF-455E-48C9-895A-17792237B5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101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2FD6C-23BE-4009-B9D6-7D01C7109E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25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0319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110" dirty="0"/>
              <a:t>For </a:t>
            </a:r>
            <a:r>
              <a:rPr spc="-105" dirty="0"/>
              <a:t>internal </a:t>
            </a:r>
            <a:r>
              <a:rPr spc="-114" dirty="0"/>
              <a:t>educational </a:t>
            </a:r>
            <a:r>
              <a:rPr spc="-135" dirty="0"/>
              <a:t>use </a:t>
            </a:r>
            <a:r>
              <a:rPr spc="-100" dirty="0"/>
              <a:t>only. </a:t>
            </a:r>
            <a:r>
              <a:rPr spc="-75" dirty="0"/>
              <a:t>Do </a:t>
            </a:r>
            <a:r>
              <a:rPr spc="-90" dirty="0"/>
              <a:t>not </a:t>
            </a:r>
            <a:r>
              <a:rPr spc="-114" dirty="0"/>
              <a:t>copy, </a:t>
            </a:r>
            <a:r>
              <a:rPr spc="-105" dirty="0"/>
              <a:t>distribute</a:t>
            </a:r>
            <a:r>
              <a:rPr spc="-85" dirty="0"/>
              <a:t> </a:t>
            </a:r>
            <a:r>
              <a:rPr spc="-80" dirty="0"/>
              <a:t>or </a:t>
            </a:r>
            <a:r>
              <a:rPr spc="-105" dirty="0"/>
              <a:t>detail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20E1-4453-4ED7-BE17-F2B6113056C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280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944109" y="274648"/>
            <a:ext cx="30861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9" y="274648"/>
            <a:ext cx="90551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E56E-2D57-4898-9849-F2BEA0BEA00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074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9665" y="6370829"/>
            <a:ext cx="6092348" cy="442723"/>
          </a:xfrm>
        </p:spPr>
        <p:txBody>
          <a:bodyPr anchor="b">
            <a:noAutofit/>
          </a:bodyPr>
          <a:lstStyle>
            <a:lvl1pPr marL="0" indent="-342891">
              <a:spcBef>
                <a:spcPts val="0"/>
              </a:spcBef>
              <a:spcAft>
                <a:spcPts val="0"/>
              </a:spcAft>
              <a:buNone/>
              <a:defRPr sz="751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51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751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751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751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27461" y="6372003"/>
            <a:ext cx="5856000" cy="443675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1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51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751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751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751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557339"/>
            <a:ext cx="10972800" cy="4751983"/>
          </a:xfrm>
        </p:spPr>
        <p:txBody>
          <a:bodyPr/>
          <a:lstStyle>
            <a:lvl1pPr>
              <a:spcAft>
                <a:spcPts val="451"/>
              </a:spcAft>
              <a:defRPr sz="1500">
                <a:solidFill>
                  <a:schemeClr val="tx1"/>
                </a:solidFill>
              </a:defRPr>
            </a:lvl1pPr>
            <a:lvl2pPr>
              <a:spcBef>
                <a:spcPts val="451"/>
              </a:spcBef>
              <a:spcAft>
                <a:spcPts val="0"/>
              </a:spcAft>
              <a:defRPr sz="1351"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sz="1051">
                <a:solidFill>
                  <a:schemeClr val="tx1"/>
                </a:solidFill>
              </a:defRPr>
            </a:lvl4pPr>
            <a:lvl5pPr>
              <a:spcAft>
                <a:spcPts val="0"/>
              </a:spcAft>
              <a:defRPr sz="10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8226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82675" y="5871635"/>
            <a:ext cx="6500123" cy="850900"/>
          </a:xfrm>
        </p:spPr>
        <p:txBody>
          <a:bodyPr anchor="b">
            <a:noAutofit/>
          </a:bodyPr>
          <a:lstStyle>
            <a:lvl1pPr marL="0" indent="0">
              <a:buNone/>
              <a:defRPr sz="600">
                <a:solidFill>
                  <a:srgbClr val="7F7F7F"/>
                </a:solidFill>
              </a:defRPr>
            </a:lvl1pPr>
            <a:lvl2pPr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2pPr>
            <a:lvl3pPr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3pPr>
            <a:lvl4pPr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4pPr>
            <a:lvl5pPr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11733" y="6356353"/>
            <a:ext cx="135643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C2DF9-17ED-8A4A-A195-D7A475BF54F8}" type="slidenum">
              <a:rPr lang="en-US" smtClean="0">
                <a:solidFill>
                  <a:srgbClr val="522E9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2E9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56995" y="5871635"/>
            <a:ext cx="6500123" cy="850900"/>
          </a:xfrm>
        </p:spPr>
        <p:txBody>
          <a:bodyPr anchor="b">
            <a:noAutofit/>
          </a:bodyPr>
          <a:lstStyle>
            <a:lvl1pPr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2pPr>
            <a:lvl3pPr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3pPr>
            <a:lvl4pPr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4pPr>
            <a:lvl5pPr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11733" y="6356353"/>
            <a:ext cx="135643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C2DF9-17ED-8A4A-A195-D7A475BF54F8}" type="slidenum">
              <a:rPr lang="en-US" smtClean="0">
                <a:solidFill>
                  <a:srgbClr val="522E9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2E9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89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038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48887" y="6319332"/>
            <a:ext cx="4375150" cy="30162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buNone/>
              <a:defRPr sz="800" baseline="0"/>
            </a:lvl1pPr>
            <a:lvl2pPr marL="266700" indent="0">
              <a:buNone/>
              <a:defRPr/>
            </a:lvl2pPr>
            <a:lvl3pPr marL="523875" indent="0">
              <a:buNone/>
              <a:defRPr/>
            </a:lvl3pPr>
            <a:lvl4pPr marL="800100" indent="0">
              <a:buNone/>
              <a:defRPr/>
            </a:lvl4pPr>
            <a:lvl5pPr marL="1038225" indent="0">
              <a:buNone/>
              <a:defRPr/>
            </a:lvl5pPr>
          </a:lstStyle>
          <a:p>
            <a:pPr lvl="0"/>
            <a:r>
              <a:rPr lang="en-US" dirty="0"/>
              <a:t>Click to add abbreviations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169149" y="6319332"/>
            <a:ext cx="4375150" cy="301625"/>
          </a:xfrm>
        </p:spPr>
        <p:txBody>
          <a:bodyPr tIns="0" bIns="0" anchor="b"/>
          <a:lstStyle>
            <a:lvl1pPr marL="0" indent="0" algn="r">
              <a:spcBef>
                <a:spcPts val="0"/>
              </a:spcBef>
              <a:buNone/>
              <a:defRPr sz="800" baseline="0"/>
            </a:lvl1pPr>
            <a:lvl2pPr marL="266700" indent="0">
              <a:buNone/>
              <a:defRPr/>
            </a:lvl2pPr>
            <a:lvl3pPr marL="523875" indent="0">
              <a:buNone/>
              <a:defRPr/>
            </a:lvl3pPr>
            <a:lvl4pPr marL="800100" indent="0">
              <a:buNone/>
              <a:defRPr/>
            </a:lvl4pPr>
            <a:lvl5pPr marL="1038225" indent="0">
              <a:buNone/>
              <a:defRPr/>
            </a:lvl5pPr>
          </a:lstStyle>
          <a:p>
            <a:pPr lvl="0"/>
            <a:r>
              <a:rPr lang="en-US" dirty="0"/>
              <a:t>Click to add references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33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Masarykův onkologický ústav a Lékařská fakulta Masarykovy univerzity – přednáška VLON9X1p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alt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656365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>
              <a:defRPr sz="1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rtl="0">
              <a:lnSpc>
                <a:spcPts val="1150"/>
              </a:lnSpc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4768E3B-BFA1-4E7C-B832-31335FCD91D3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6219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3600" b="1" i="0">
                <a:solidFill>
                  <a:srgbClr val="A4CD50"/>
                </a:solidFill>
                <a:latin typeface="Arial"/>
                <a:cs typeface="Arial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 sz="1200" b="1" i="0">
                <a:solidFill>
                  <a:srgbClr val="503191"/>
                </a:solidFill>
                <a:latin typeface="Verdana"/>
                <a:cs typeface="Verdana"/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>
              <a:defRPr sz="1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rtl="0">
              <a:lnSpc>
                <a:spcPts val="1150"/>
              </a:lnSpc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072B584-1E67-401E-A37B-763C3A5691E2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91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0319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110" dirty="0"/>
              <a:t>For </a:t>
            </a:r>
            <a:r>
              <a:rPr spc="-105" dirty="0"/>
              <a:t>internal </a:t>
            </a:r>
            <a:r>
              <a:rPr spc="-114" dirty="0"/>
              <a:t>educational </a:t>
            </a:r>
            <a:r>
              <a:rPr spc="-135" dirty="0"/>
              <a:t>use </a:t>
            </a:r>
            <a:r>
              <a:rPr spc="-100" dirty="0"/>
              <a:t>only. </a:t>
            </a:r>
            <a:r>
              <a:rPr spc="-75" dirty="0"/>
              <a:t>Do </a:t>
            </a:r>
            <a:r>
              <a:rPr spc="-90" dirty="0"/>
              <a:t>not </a:t>
            </a:r>
            <a:r>
              <a:rPr spc="-114" dirty="0"/>
              <a:t>copy, </a:t>
            </a:r>
            <a:r>
              <a:rPr spc="-105" dirty="0"/>
              <a:t>distribute</a:t>
            </a:r>
            <a:r>
              <a:rPr spc="-85" dirty="0"/>
              <a:t> </a:t>
            </a:r>
            <a:r>
              <a:rPr spc="-80" dirty="0"/>
              <a:t>or </a:t>
            </a:r>
            <a:r>
              <a:rPr spc="-105" dirty="0"/>
              <a:t>detail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3600" b="1" i="0">
                <a:solidFill>
                  <a:srgbClr val="A4CD50"/>
                </a:solidFill>
                <a:latin typeface="Arial"/>
                <a:cs typeface="Arial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>
              <a:defRPr sz="1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rtl="0">
              <a:lnSpc>
                <a:spcPts val="1150"/>
              </a:lnSpc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AFD9BFA-2660-4F6F-92DE-8C1616388C61}" type="datetime1">
              <a:rPr lang="en-US" smtClean="0"/>
              <a:t>3/12/2024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8273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08664" y="6440423"/>
            <a:ext cx="160020" cy="158750"/>
          </a:xfrm>
          <a:custGeom>
            <a:avLst/>
            <a:gdLst/>
            <a:ahLst/>
            <a:cxnLst/>
            <a:rect l="l" t="t" r="r" b="b"/>
            <a:pathLst>
              <a:path w="160020" h="158750">
                <a:moveTo>
                  <a:pt x="19811" y="0"/>
                </a:moveTo>
                <a:lnTo>
                  <a:pt x="1396" y="0"/>
                </a:lnTo>
                <a:lnTo>
                  <a:pt x="0" y="1396"/>
                </a:lnTo>
                <a:lnTo>
                  <a:pt x="0" y="157098"/>
                </a:lnTo>
                <a:lnTo>
                  <a:pt x="1396" y="158495"/>
                </a:lnTo>
                <a:lnTo>
                  <a:pt x="11302" y="158495"/>
                </a:lnTo>
                <a:lnTo>
                  <a:pt x="19278" y="157729"/>
                </a:lnTo>
                <a:lnTo>
                  <a:pt x="50926" y="133248"/>
                </a:lnTo>
                <a:lnTo>
                  <a:pt x="56641" y="131851"/>
                </a:lnTo>
                <a:lnTo>
                  <a:pt x="60832" y="130441"/>
                </a:lnTo>
                <a:lnTo>
                  <a:pt x="158678" y="130441"/>
                </a:lnTo>
                <a:lnTo>
                  <a:pt x="155051" y="122904"/>
                </a:lnTo>
                <a:lnTo>
                  <a:pt x="149250" y="116569"/>
                </a:lnTo>
                <a:lnTo>
                  <a:pt x="141604" y="112204"/>
                </a:lnTo>
                <a:lnTo>
                  <a:pt x="133095" y="108000"/>
                </a:lnTo>
                <a:lnTo>
                  <a:pt x="126759" y="105217"/>
                </a:lnTo>
                <a:lnTo>
                  <a:pt x="120697" y="101514"/>
                </a:lnTo>
                <a:lnTo>
                  <a:pt x="115183" y="97549"/>
                </a:lnTo>
                <a:lnTo>
                  <a:pt x="110489" y="93979"/>
                </a:lnTo>
                <a:lnTo>
                  <a:pt x="109315" y="92270"/>
                </a:lnTo>
                <a:lnTo>
                  <a:pt x="107473" y="87668"/>
                </a:lnTo>
                <a:lnTo>
                  <a:pt x="107489" y="80960"/>
                </a:lnTo>
                <a:lnTo>
                  <a:pt x="108045" y="79946"/>
                </a:lnTo>
                <a:lnTo>
                  <a:pt x="43941" y="79946"/>
                </a:lnTo>
                <a:lnTo>
                  <a:pt x="43941" y="22440"/>
                </a:lnTo>
                <a:lnTo>
                  <a:pt x="41957" y="13608"/>
                </a:lnTo>
                <a:lnTo>
                  <a:pt x="36639" y="6486"/>
                </a:lnTo>
                <a:lnTo>
                  <a:pt x="28940" y="1731"/>
                </a:lnTo>
                <a:lnTo>
                  <a:pt x="19811" y="0"/>
                </a:lnTo>
                <a:close/>
              </a:path>
              <a:path w="160020" h="158750">
                <a:moveTo>
                  <a:pt x="158678" y="130441"/>
                </a:moveTo>
                <a:lnTo>
                  <a:pt x="69341" y="130441"/>
                </a:lnTo>
                <a:lnTo>
                  <a:pt x="80771" y="133248"/>
                </a:lnTo>
                <a:lnTo>
                  <a:pt x="84962" y="134645"/>
                </a:lnTo>
                <a:lnTo>
                  <a:pt x="130301" y="152882"/>
                </a:lnTo>
                <a:lnTo>
                  <a:pt x="141604" y="158495"/>
                </a:lnTo>
                <a:lnTo>
                  <a:pt x="158622" y="158495"/>
                </a:lnTo>
                <a:lnTo>
                  <a:pt x="160019" y="157098"/>
                </a:lnTo>
                <a:lnTo>
                  <a:pt x="160019" y="138861"/>
                </a:lnTo>
                <a:lnTo>
                  <a:pt x="158732" y="130553"/>
                </a:lnTo>
                <a:close/>
              </a:path>
              <a:path w="160020" h="158750">
                <a:moveTo>
                  <a:pt x="150113" y="0"/>
                </a:moveTo>
                <a:lnTo>
                  <a:pt x="140207" y="0"/>
                </a:lnTo>
                <a:lnTo>
                  <a:pt x="132232" y="766"/>
                </a:lnTo>
                <a:lnTo>
                  <a:pt x="99123" y="24722"/>
                </a:lnTo>
                <a:lnTo>
                  <a:pt x="80771" y="43484"/>
                </a:lnTo>
                <a:lnTo>
                  <a:pt x="43941" y="79946"/>
                </a:lnTo>
                <a:lnTo>
                  <a:pt x="108045" y="79946"/>
                </a:lnTo>
                <a:lnTo>
                  <a:pt x="111886" y="72936"/>
                </a:lnTo>
                <a:lnTo>
                  <a:pt x="157225" y="28054"/>
                </a:lnTo>
                <a:lnTo>
                  <a:pt x="160019" y="21043"/>
                </a:lnTo>
                <a:lnTo>
                  <a:pt x="160019" y="8420"/>
                </a:lnTo>
                <a:lnTo>
                  <a:pt x="158622" y="7010"/>
                </a:lnTo>
                <a:lnTo>
                  <a:pt x="157225" y="4203"/>
                </a:lnTo>
                <a:lnTo>
                  <a:pt x="155828" y="2806"/>
                </a:lnTo>
                <a:lnTo>
                  <a:pt x="154304" y="1396"/>
                </a:lnTo>
                <a:lnTo>
                  <a:pt x="150113" y="0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234928" y="6440423"/>
            <a:ext cx="160020" cy="161925"/>
          </a:xfrm>
          <a:custGeom>
            <a:avLst/>
            <a:gdLst/>
            <a:ahLst/>
            <a:cxnLst/>
            <a:rect l="l" t="t" r="r" b="b"/>
            <a:pathLst>
              <a:path w="160020" h="161925">
                <a:moveTo>
                  <a:pt x="68833" y="0"/>
                </a:moveTo>
                <a:lnTo>
                  <a:pt x="1397" y="0"/>
                </a:lnTo>
                <a:lnTo>
                  <a:pt x="3" y="1406"/>
                </a:lnTo>
                <a:lnTo>
                  <a:pt x="0" y="68833"/>
                </a:lnTo>
                <a:lnTo>
                  <a:pt x="523" y="77481"/>
                </a:lnTo>
                <a:lnTo>
                  <a:pt x="16652" y="119753"/>
                </a:lnTo>
                <a:lnTo>
                  <a:pt x="49391" y="149444"/>
                </a:lnTo>
                <a:lnTo>
                  <a:pt x="91186" y="161543"/>
                </a:lnTo>
                <a:lnTo>
                  <a:pt x="98353" y="161258"/>
                </a:lnTo>
                <a:lnTo>
                  <a:pt x="105092" y="160313"/>
                </a:lnTo>
                <a:lnTo>
                  <a:pt x="111545" y="158581"/>
                </a:lnTo>
                <a:lnTo>
                  <a:pt x="117855" y="155930"/>
                </a:lnTo>
                <a:lnTo>
                  <a:pt x="126365" y="153111"/>
                </a:lnTo>
                <a:lnTo>
                  <a:pt x="133350" y="148894"/>
                </a:lnTo>
                <a:lnTo>
                  <a:pt x="144525" y="137667"/>
                </a:lnTo>
                <a:lnTo>
                  <a:pt x="150241" y="130644"/>
                </a:lnTo>
                <a:lnTo>
                  <a:pt x="153035" y="122212"/>
                </a:lnTo>
                <a:lnTo>
                  <a:pt x="153628" y="120802"/>
                </a:lnTo>
                <a:lnTo>
                  <a:pt x="86995" y="120802"/>
                </a:lnTo>
                <a:lnTo>
                  <a:pt x="80010" y="117995"/>
                </a:lnTo>
                <a:lnTo>
                  <a:pt x="50546" y="92709"/>
                </a:lnTo>
                <a:lnTo>
                  <a:pt x="47751" y="85686"/>
                </a:lnTo>
                <a:lnTo>
                  <a:pt x="44957" y="80073"/>
                </a:lnTo>
                <a:lnTo>
                  <a:pt x="43561" y="73050"/>
                </a:lnTo>
                <a:lnTo>
                  <a:pt x="43561" y="59004"/>
                </a:lnTo>
                <a:lnTo>
                  <a:pt x="46354" y="53378"/>
                </a:lnTo>
                <a:lnTo>
                  <a:pt x="50546" y="47764"/>
                </a:lnTo>
                <a:lnTo>
                  <a:pt x="56133" y="43548"/>
                </a:lnTo>
                <a:lnTo>
                  <a:pt x="61722" y="40741"/>
                </a:lnTo>
                <a:lnTo>
                  <a:pt x="122094" y="40741"/>
                </a:lnTo>
                <a:lnTo>
                  <a:pt x="133350" y="29502"/>
                </a:lnTo>
                <a:lnTo>
                  <a:pt x="133350" y="28092"/>
                </a:lnTo>
                <a:lnTo>
                  <a:pt x="130555" y="25285"/>
                </a:lnTo>
                <a:lnTo>
                  <a:pt x="94033" y="3557"/>
                </a:lnTo>
                <a:lnTo>
                  <a:pt x="77217" y="307"/>
                </a:lnTo>
                <a:lnTo>
                  <a:pt x="68833" y="0"/>
                </a:lnTo>
                <a:close/>
              </a:path>
              <a:path w="160020" h="161925">
                <a:moveTo>
                  <a:pt x="158623" y="92709"/>
                </a:moveTo>
                <a:lnTo>
                  <a:pt x="123571" y="92709"/>
                </a:lnTo>
                <a:lnTo>
                  <a:pt x="117855" y="95516"/>
                </a:lnTo>
                <a:lnTo>
                  <a:pt x="113665" y="108165"/>
                </a:lnTo>
                <a:lnTo>
                  <a:pt x="110871" y="112382"/>
                </a:lnTo>
                <a:lnTo>
                  <a:pt x="98298" y="120802"/>
                </a:lnTo>
                <a:lnTo>
                  <a:pt x="153628" y="120802"/>
                </a:lnTo>
                <a:lnTo>
                  <a:pt x="155698" y="115889"/>
                </a:lnTo>
                <a:lnTo>
                  <a:pt x="157575" y="109569"/>
                </a:lnTo>
                <a:lnTo>
                  <a:pt x="158928" y="103249"/>
                </a:lnTo>
                <a:lnTo>
                  <a:pt x="160020" y="96926"/>
                </a:lnTo>
                <a:lnTo>
                  <a:pt x="160020" y="94119"/>
                </a:lnTo>
                <a:lnTo>
                  <a:pt x="158623" y="92709"/>
                </a:lnTo>
                <a:close/>
              </a:path>
              <a:path w="160020" h="161925">
                <a:moveTo>
                  <a:pt x="122094" y="40741"/>
                </a:moveTo>
                <a:lnTo>
                  <a:pt x="77216" y="40741"/>
                </a:lnTo>
                <a:lnTo>
                  <a:pt x="85598" y="43548"/>
                </a:lnTo>
                <a:lnTo>
                  <a:pt x="92582" y="49161"/>
                </a:lnTo>
                <a:lnTo>
                  <a:pt x="96900" y="51968"/>
                </a:lnTo>
                <a:lnTo>
                  <a:pt x="99695" y="53378"/>
                </a:lnTo>
                <a:lnTo>
                  <a:pt x="106679" y="53378"/>
                </a:lnTo>
                <a:lnTo>
                  <a:pt x="115062" y="47764"/>
                </a:lnTo>
                <a:lnTo>
                  <a:pt x="122094" y="40741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061192" y="6440423"/>
            <a:ext cx="173990" cy="158750"/>
          </a:xfrm>
          <a:custGeom>
            <a:avLst/>
            <a:gdLst/>
            <a:ahLst/>
            <a:cxnLst/>
            <a:rect l="l" t="t" r="r" b="b"/>
            <a:pathLst>
              <a:path w="173990" h="158750">
                <a:moveTo>
                  <a:pt x="67817" y="0"/>
                </a:moveTo>
                <a:lnTo>
                  <a:pt x="1397" y="0"/>
                </a:lnTo>
                <a:lnTo>
                  <a:pt x="0" y="1396"/>
                </a:lnTo>
                <a:lnTo>
                  <a:pt x="0" y="157098"/>
                </a:lnTo>
                <a:lnTo>
                  <a:pt x="1397" y="157098"/>
                </a:lnTo>
                <a:lnTo>
                  <a:pt x="2793" y="158495"/>
                </a:lnTo>
                <a:lnTo>
                  <a:pt x="18414" y="158495"/>
                </a:lnTo>
                <a:lnTo>
                  <a:pt x="21208" y="157098"/>
                </a:lnTo>
                <a:lnTo>
                  <a:pt x="26797" y="155689"/>
                </a:lnTo>
                <a:lnTo>
                  <a:pt x="42417" y="51892"/>
                </a:lnTo>
                <a:lnTo>
                  <a:pt x="43814" y="50495"/>
                </a:lnTo>
                <a:lnTo>
                  <a:pt x="43814" y="49085"/>
                </a:lnTo>
                <a:lnTo>
                  <a:pt x="45211" y="47688"/>
                </a:lnTo>
                <a:lnTo>
                  <a:pt x="50579" y="42229"/>
                </a:lnTo>
                <a:lnTo>
                  <a:pt x="59674" y="38744"/>
                </a:lnTo>
                <a:lnTo>
                  <a:pt x="71411" y="37626"/>
                </a:lnTo>
                <a:lnTo>
                  <a:pt x="147952" y="37626"/>
                </a:lnTo>
                <a:lnTo>
                  <a:pt x="146655" y="35811"/>
                </a:lnTo>
                <a:lnTo>
                  <a:pt x="116173" y="11571"/>
                </a:lnTo>
                <a:lnTo>
                  <a:pt x="76076" y="284"/>
                </a:lnTo>
                <a:lnTo>
                  <a:pt x="67817" y="0"/>
                </a:lnTo>
                <a:close/>
              </a:path>
              <a:path w="173990" h="158750">
                <a:moveTo>
                  <a:pt x="65024" y="75742"/>
                </a:moveTo>
                <a:lnTo>
                  <a:pt x="60705" y="75742"/>
                </a:lnTo>
                <a:lnTo>
                  <a:pt x="60705" y="102387"/>
                </a:lnTo>
                <a:lnTo>
                  <a:pt x="62102" y="108000"/>
                </a:lnTo>
                <a:lnTo>
                  <a:pt x="66421" y="110807"/>
                </a:lnTo>
                <a:lnTo>
                  <a:pt x="118617" y="152882"/>
                </a:lnTo>
                <a:lnTo>
                  <a:pt x="124332" y="157098"/>
                </a:lnTo>
                <a:lnTo>
                  <a:pt x="129921" y="158495"/>
                </a:lnTo>
                <a:lnTo>
                  <a:pt x="172338" y="158495"/>
                </a:lnTo>
                <a:lnTo>
                  <a:pt x="173735" y="157098"/>
                </a:lnTo>
                <a:lnTo>
                  <a:pt x="173735" y="141668"/>
                </a:lnTo>
                <a:lnTo>
                  <a:pt x="172338" y="138861"/>
                </a:lnTo>
                <a:lnTo>
                  <a:pt x="170941" y="138861"/>
                </a:lnTo>
                <a:lnTo>
                  <a:pt x="169370" y="138422"/>
                </a:lnTo>
                <a:lnTo>
                  <a:pt x="164750" y="136404"/>
                </a:lnTo>
                <a:lnTo>
                  <a:pt x="157225" y="131757"/>
                </a:lnTo>
                <a:lnTo>
                  <a:pt x="146938" y="123431"/>
                </a:lnTo>
                <a:lnTo>
                  <a:pt x="138429" y="116420"/>
                </a:lnTo>
                <a:lnTo>
                  <a:pt x="131317" y="112204"/>
                </a:lnTo>
                <a:lnTo>
                  <a:pt x="128524" y="109397"/>
                </a:lnTo>
                <a:lnTo>
                  <a:pt x="131841" y="107779"/>
                </a:lnTo>
                <a:lnTo>
                  <a:pt x="137160" y="104846"/>
                </a:lnTo>
                <a:lnTo>
                  <a:pt x="157780" y="81356"/>
                </a:lnTo>
                <a:lnTo>
                  <a:pt x="80517" y="81356"/>
                </a:lnTo>
                <a:lnTo>
                  <a:pt x="74802" y="79946"/>
                </a:lnTo>
                <a:lnTo>
                  <a:pt x="70611" y="78549"/>
                </a:lnTo>
                <a:lnTo>
                  <a:pt x="65024" y="75742"/>
                </a:lnTo>
                <a:close/>
              </a:path>
              <a:path w="173990" h="158750">
                <a:moveTo>
                  <a:pt x="147952" y="37626"/>
                </a:moveTo>
                <a:lnTo>
                  <a:pt x="71411" y="37626"/>
                </a:lnTo>
                <a:lnTo>
                  <a:pt x="84708" y="39268"/>
                </a:lnTo>
                <a:lnTo>
                  <a:pt x="99653" y="45869"/>
                </a:lnTo>
                <a:lnTo>
                  <a:pt x="108918" y="54175"/>
                </a:lnTo>
                <a:lnTo>
                  <a:pt x="113158" y="62742"/>
                </a:lnTo>
                <a:lnTo>
                  <a:pt x="113029" y="70129"/>
                </a:lnTo>
                <a:lnTo>
                  <a:pt x="110235" y="77139"/>
                </a:lnTo>
                <a:lnTo>
                  <a:pt x="101726" y="81356"/>
                </a:lnTo>
                <a:lnTo>
                  <a:pt x="157780" y="81356"/>
                </a:lnTo>
                <a:lnTo>
                  <a:pt x="159113" y="75831"/>
                </a:lnTo>
                <a:lnTo>
                  <a:pt x="159638" y="68732"/>
                </a:lnTo>
                <a:lnTo>
                  <a:pt x="159113" y="61609"/>
                </a:lnTo>
                <a:lnTo>
                  <a:pt x="157527" y="54879"/>
                </a:lnTo>
                <a:lnTo>
                  <a:pt x="154870" y="48412"/>
                </a:lnTo>
                <a:lnTo>
                  <a:pt x="151129" y="42075"/>
                </a:lnTo>
                <a:lnTo>
                  <a:pt x="147952" y="37626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887456" y="6440423"/>
            <a:ext cx="160020" cy="158750"/>
          </a:xfrm>
          <a:custGeom>
            <a:avLst/>
            <a:gdLst/>
            <a:ahLst/>
            <a:cxnLst/>
            <a:rect l="l" t="t" r="r" b="b"/>
            <a:pathLst>
              <a:path w="160020" h="158750">
                <a:moveTo>
                  <a:pt x="70230" y="0"/>
                </a:moveTo>
                <a:lnTo>
                  <a:pt x="1397" y="0"/>
                </a:lnTo>
                <a:lnTo>
                  <a:pt x="0" y="1396"/>
                </a:lnTo>
                <a:lnTo>
                  <a:pt x="0" y="68732"/>
                </a:lnTo>
                <a:lnTo>
                  <a:pt x="502" y="77341"/>
                </a:lnTo>
                <a:lnTo>
                  <a:pt x="15779" y="118171"/>
                </a:lnTo>
                <a:lnTo>
                  <a:pt x="47404" y="147231"/>
                </a:lnTo>
                <a:lnTo>
                  <a:pt x="89789" y="158495"/>
                </a:lnTo>
                <a:lnTo>
                  <a:pt x="157225" y="158495"/>
                </a:lnTo>
                <a:lnTo>
                  <a:pt x="160020" y="157098"/>
                </a:lnTo>
                <a:lnTo>
                  <a:pt x="160020" y="134645"/>
                </a:lnTo>
                <a:lnTo>
                  <a:pt x="157225" y="127634"/>
                </a:lnTo>
                <a:lnTo>
                  <a:pt x="148844" y="119227"/>
                </a:lnTo>
                <a:lnTo>
                  <a:pt x="143128" y="117817"/>
                </a:lnTo>
                <a:lnTo>
                  <a:pt x="82803" y="117817"/>
                </a:lnTo>
                <a:lnTo>
                  <a:pt x="75819" y="115011"/>
                </a:lnTo>
                <a:lnTo>
                  <a:pt x="46354" y="85559"/>
                </a:lnTo>
                <a:lnTo>
                  <a:pt x="43561" y="79946"/>
                </a:lnTo>
                <a:lnTo>
                  <a:pt x="42260" y="73418"/>
                </a:lnTo>
                <a:lnTo>
                  <a:pt x="42164" y="58915"/>
                </a:lnTo>
                <a:lnTo>
                  <a:pt x="44958" y="51892"/>
                </a:lnTo>
                <a:lnTo>
                  <a:pt x="51943" y="44881"/>
                </a:lnTo>
                <a:lnTo>
                  <a:pt x="54737" y="43484"/>
                </a:lnTo>
                <a:lnTo>
                  <a:pt x="56134" y="42075"/>
                </a:lnTo>
                <a:lnTo>
                  <a:pt x="60325" y="42075"/>
                </a:lnTo>
                <a:lnTo>
                  <a:pt x="63119" y="40678"/>
                </a:lnTo>
                <a:lnTo>
                  <a:pt x="144510" y="40678"/>
                </a:lnTo>
                <a:lnTo>
                  <a:pt x="143367" y="38925"/>
                </a:lnTo>
                <a:lnTo>
                  <a:pt x="137975" y="32392"/>
                </a:lnTo>
                <a:lnTo>
                  <a:pt x="131952" y="26644"/>
                </a:lnTo>
                <a:lnTo>
                  <a:pt x="126192" y="20819"/>
                </a:lnTo>
                <a:lnTo>
                  <a:pt x="86986" y="1396"/>
                </a:lnTo>
                <a:lnTo>
                  <a:pt x="78614" y="305"/>
                </a:lnTo>
                <a:lnTo>
                  <a:pt x="70230" y="0"/>
                </a:lnTo>
                <a:close/>
              </a:path>
              <a:path w="160020" h="158750">
                <a:moveTo>
                  <a:pt x="144510" y="40678"/>
                </a:moveTo>
                <a:lnTo>
                  <a:pt x="75819" y="40678"/>
                </a:lnTo>
                <a:lnTo>
                  <a:pt x="78613" y="42075"/>
                </a:lnTo>
                <a:lnTo>
                  <a:pt x="84200" y="42075"/>
                </a:lnTo>
                <a:lnTo>
                  <a:pt x="89789" y="44881"/>
                </a:lnTo>
                <a:lnTo>
                  <a:pt x="113665" y="65925"/>
                </a:lnTo>
                <a:lnTo>
                  <a:pt x="63119" y="65925"/>
                </a:lnTo>
                <a:lnTo>
                  <a:pt x="61722" y="67322"/>
                </a:lnTo>
                <a:lnTo>
                  <a:pt x="61722" y="74333"/>
                </a:lnTo>
                <a:lnTo>
                  <a:pt x="63119" y="77139"/>
                </a:lnTo>
                <a:lnTo>
                  <a:pt x="64516" y="81356"/>
                </a:lnTo>
                <a:lnTo>
                  <a:pt x="67157" y="85977"/>
                </a:lnTo>
                <a:lnTo>
                  <a:pt x="72977" y="92044"/>
                </a:lnTo>
                <a:lnTo>
                  <a:pt x="81964" y="97324"/>
                </a:lnTo>
                <a:lnTo>
                  <a:pt x="94107" y="99580"/>
                </a:lnTo>
                <a:lnTo>
                  <a:pt x="147447" y="99580"/>
                </a:lnTo>
                <a:lnTo>
                  <a:pt x="153035" y="98183"/>
                </a:lnTo>
                <a:lnTo>
                  <a:pt x="158623" y="89763"/>
                </a:lnTo>
                <a:lnTo>
                  <a:pt x="160020" y="85559"/>
                </a:lnTo>
                <a:lnTo>
                  <a:pt x="160020" y="79946"/>
                </a:lnTo>
                <a:lnTo>
                  <a:pt x="159496" y="73418"/>
                </a:lnTo>
                <a:lnTo>
                  <a:pt x="157924" y="66624"/>
                </a:lnTo>
                <a:lnTo>
                  <a:pt x="155305" y="59829"/>
                </a:lnTo>
                <a:lnTo>
                  <a:pt x="151638" y="53301"/>
                </a:lnTo>
                <a:lnTo>
                  <a:pt x="147972" y="45982"/>
                </a:lnTo>
                <a:lnTo>
                  <a:pt x="144510" y="40678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39983" y="6440423"/>
            <a:ext cx="334010" cy="158750"/>
          </a:xfrm>
          <a:custGeom>
            <a:avLst/>
            <a:gdLst/>
            <a:ahLst/>
            <a:cxnLst/>
            <a:rect l="l" t="t" r="r" b="b"/>
            <a:pathLst>
              <a:path w="334009" h="158750">
                <a:moveTo>
                  <a:pt x="35179" y="0"/>
                </a:moveTo>
                <a:lnTo>
                  <a:pt x="2794" y="0"/>
                </a:lnTo>
                <a:lnTo>
                  <a:pt x="0" y="1396"/>
                </a:lnTo>
                <a:lnTo>
                  <a:pt x="0" y="134645"/>
                </a:lnTo>
                <a:lnTo>
                  <a:pt x="1962" y="144292"/>
                </a:lnTo>
                <a:lnTo>
                  <a:pt x="7223" y="151833"/>
                </a:lnTo>
                <a:lnTo>
                  <a:pt x="14841" y="156742"/>
                </a:lnTo>
                <a:lnTo>
                  <a:pt x="23875" y="158495"/>
                </a:lnTo>
                <a:lnTo>
                  <a:pt x="42291" y="158495"/>
                </a:lnTo>
                <a:lnTo>
                  <a:pt x="43688" y="157098"/>
                </a:lnTo>
                <a:lnTo>
                  <a:pt x="43759" y="106273"/>
                </a:lnTo>
                <a:lnTo>
                  <a:pt x="45414" y="98579"/>
                </a:lnTo>
                <a:lnTo>
                  <a:pt x="50165" y="91871"/>
                </a:lnTo>
                <a:lnTo>
                  <a:pt x="57296" y="87269"/>
                </a:lnTo>
                <a:lnTo>
                  <a:pt x="66167" y="85559"/>
                </a:lnTo>
                <a:lnTo>
                  <a:pt x="333756" y="85559"/>
                </a:lnTo>
                <a:lnTo>
                  <a:pt x="333756" y="72936"/>
                </a:lnTo>
                <a:lnTo>
                  <a:pt x="167640" y="72936"/>
                </a:lnTo>
                <a:lnTo>
                  <a:pt x="148133" y="71117"/>
                </a:lnTo>
                <a:lnTo>
                  <a:pt x="130079" y="65747"/>
                </a:lnTo>
                <a:lnTo>
                  <a:pt x="113883" y="56959"/>
                </a:lnTo>
                <a:lnTo>
                  <a:pt x="99949" y="44881"/>
                </a:lnTo>
                <a:lnTo>
                  <a:pt x="81486" y="28054"/>
                </a:lnTo>
                <a:lnTo>
                  <a:pt x="68498" y="16485"/>
                </a:lnTo>
                <a:lnTo>
                  <a:pt x="61975" y="11226"/>
                </a:lnTo>
                <a:lnTo>
                  <a:pt x="56337" y="6486"/>
                </a:lnTo>
                <a:lnTo>
                  <a:pt x="50149" y="2979"/>
                </a:lnTo>
                <a:lnTo>
                  <a:pt x="43134" y="766"/>
                </a:lnTo>
                <a:lnTo>
                  <a:pt x="35179" y="0"/>
                </a:lnTo>
                <a:close/>
              </a:path>
              <a:path w="334009" h="158750">
                <a:moveTo>
                  <a:pt x="333756" y="85559"/>
                </a:moveTo>
                <a:lnTo>
                  <a:pt x="267589" y="85559"/>
                </a:lnTo>
                <a:lnTo>
                  <a:pt x="276459" y="87269"/>
                </a:lnTo>
                <a:lnTo>
                  <a:pt x="283591" y="91871"/>
                </a:lnTo>
                <a:lnTo>
                  <a:pt x="288341" y="98579"/>
                </a:lnTo>
                <a:lnTo>
                  <a:pt x="289996" y="106273"/>
                </a:lnTo>
                <a:lnTo>
                  <a:pt x="290068" y="134645"/>
                </a:lnTo>
                <a:lnTo>
                  <a:pt x="292032" y="144292"/>
                </a:lnTo>
                <a:lnTo>
                  <a:pt x="297307" y="151833"/>
                </a:lnTo>
                <a:lnTo>
                  <a:pt x="304962" y="156742"/>
                </a:lnTo>
                <a:lnTo>
                  <a:pt x="314071" y="158495"/>
                </a:lnTo>
                <a:lnTo>
                  <a:pt x="330962" y="158495"/>
                </a:lnTo>
                <a:lnTo>
                  <a:pt x="333756" y="157098"/>
                </a:lnTo>
                <a:lnTo>
                  <a:pt x="333756" y="85559"/>
                </a:lnTo>
                <a:close/>
              </a:path>
              <a:path w="334009" h="158750">
                <a:moveTo>
                  <a:pt x="267589" y="85559"/>
                </a:moveTo>
                <a:lnTo>
                  <a:pt x="66167" y="85559"/>
                </a:lnTo>
                <a:lnTo>
                  <a:pt x="81875" y="88606"/>
                </a:lnTo>
                <a:lnTo>
                  <a:pt x="95440" y="96256"/>
                </a:lnTo>
                <a:lnTo>
                  <a:pt x="107386" y="106273"/>
                </a:lnTo>
                <a:lnTo>
                  <a:pt x="118237" y="116420"/>
                </a:lnTo>
                <a:lnTo>
                  <a:pt x="131331" y="127750"/>
                </a:lnTo>
                <a:lnTo>
                  <a:pt x="143462" y="137631"/>
                </a:lnTo>
                <a:lnTo>
                  <a:pt x="155330" y="144619"/>
                </a:lnTo>
                <a:lnTo>
                  <a:pt x="167640" y="147269"/>
                </a:lnTo>
                <a:lnTo>
                  <a:pt x="179657" y="144619"/>
                </a:lnTo>
                <a:lnTo>
                  <a:pt x="191008" y="137631"/>
                </a:lnTo>
                <a:lnTo>
                  <a:pt x="202644" y="127750"/>
                </a:lnTo>
                <a:lnTo>
                  <a:pt x="215519" y="116420"/>
                </a:lnTo>
                <a:lnTo>
                  <a:pt x="226583" y="106273"/>
                </a:lnTo>
                <a:lnTo>
                  <a:pt x="238887" y="96256"/>
                </a:lnTo>
                <a:lnTo>
                  <a:pt x="252523" y="88606"/>
                </a:lnTo>
                <a:lnTo>
                  <a:pt x="267589" y="85559"/>
                </a:lnTo>
                <a:close/>
              </a:path>
              <a:path w="334009" h="158750">
                <a:moveTo>
                  <a:pt x="309752" y="0"/>
                </a:moveTo>
                <a:lnTo>
                  <a:pt x="283083" y="0"/>
                </a:lnTo>
                <a:lnTo>
                  <a:pt x="281686" y="1396"/>
                </a:lnTo>
                <a:lnTo>
                  <a:pt x="232410" y="47688"/>
                </a:lnTo>
                <a:lnTo>
                  <a:pt x="218717" y="58143"/>
                </a:lnTo>
                <a:lnTo>
                  <a:pt x="203168" y="66098"/>
                </a:lnTo>
                <a:lnTo>
                  <a:pt x="186047" y="71161"/>
                </a:lnTo>
                <a:lnTo>
                  <a:pt x="167640" y="72936"/>
                </a:lnTo>
                <a:lnTo>
                  <a:pt x="333756" y="72936"/>
                </a:lnTo>
                <a:lnTo>
                  <a:pt x="333756" y="22440"/>
                </a:lnTo>
                <a:lnTo>
                  <a:pt x="331791" y="13608"/>
                </a:lnTo>
                <a:lnTo>
                  <a:pt x="326517" y="6486"/>
                </a:lnTo>
                <a:lnTo>
                  <a:pt x="318861" y="1731"/>
                </a:lnTo>
                <a:lnTo>
                  <a:pt x="309752" y="0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3600" b="1" i="0">
                <a:solidFill>
                  <a:srgbClr val="A4CD50"/>
                </a:solidFill>
                <a:latin typeface="Arial"/>
                <a:cs typeface="Arial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>
              <a:defRPr sz="1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rtl="0">
              <a:lnSpc>
                <a:spcPts val="1150"/>
              </a:lnSpc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D00E981-762A-4B55-A915-B258BF9DC0B8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23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>
              <a:defRPr sz="1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rtl="0">
              <a:lnSpc>
                <a:spcPts val="1150"/>
              </a:lnSpc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9807D1E-48AF-4BB4-8FCD-A91397EFBDA2}" type="datetime1">
              <a:rPr lang="en-US" smtClean="0"/>
              <a:t>3/12/2024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511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647B-CCBA-42CB-9CC4-706AADD773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96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3600" b="0" i="0">
                <a:solidFill>
                  <a:srgbClr val="FFC731"/>
                </a:solidFill>
                <a:latin typeface="Calibri"/>
                <a:cs typeface="Calibri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 sz="1800" b="1" i="0">
                <a:solidFill>
                  <a:srgbClr val="503191"/>
                </a:solidFill>
                <a:latin typeface="Verdana"/>
                <a:cs typeface="Verdana"/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2932B-106F-4170-9F98-42C2A188DD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76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3600" b="0" i="0">
                <a:solidFill>
                  <a:srgbClr val="FFC731"/>
                </a:solidFill>
                <a:latin typeface="Calibri"/>
                <a:cs typeface="Calibri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A440-07EA-4687-8409-54C95260AF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79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3600" b="0" i="0">
                <a:solidFill>
                  <a:srgbClr val="FFC731"/>
                </a:solidFill>
                <a:latin typeface="Calibri"/>
                <a:cs typeface="Calibri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49EC-3F65-4565-AD89-20BAEB6454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507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08664" y="6440423"/>
            <a:ext cx="160020" cy="158750"/>
          </a:xfrm>
          <a:custGeom>
            <a:avLst/>
            <a:gdLst/>
            <a:ahLst/>
            <a:cxnLst/>
            <a:rect l="l" t="t" r="r" b="b"/>
            <a:pathLst>
              <a:path w="160020" h="158750">
                <a:moveTo>
                  <a:pt x="19811" y="0"/>
                </a:moveTo>
                <a:lnTo>
                  <a:pt x="1396" y="0"/>
                </a:lnTo>
                <a:lnTo>
                  <a:pt x="0" y="1396"/>
                </a:lnTo>
                <a:lnTo>
                  <a:pt x="0" y="157098"/>
                </a:lnTo>
                <a:lnTo>
                  <a:pt x="1396" y="158495"/>
                </a:lnTo>
                <a:lnTo>
                  <a:pt x="11302" y="158495"/>
                </a:lnTo>
                <a:lnTo>
                  <a:pt x="19278" y="157729"/>
                </a:lnTo>
                <a:lnTo>
                  <a:pt x="50926" y="133248"/>
                </a:lnTo>
                <a:lnTo>
                  <a:pt x="56641" y="131851"/>
                </a:lnTo>
                <a:lnTo>
                  <a:pt x="60832" y="130441"/>
                </a:lnTo>
                <a:lnTo>
                  <a:pt x="158678" y="130441"/>
                </a:lnTo>
                <a:lnTo>
                  <a:pt x="155051" y="122904"/>
                </a:lnTo>
                <a:lnTo>
                  <a:pt x="149250" y="116569"/>
                </a:lnTo>
                <a:lnTo>
                  <a:pt x="141604" y="112204"/>
                </a:lnTo>
                <a:lnTo>
                  <a:pt x="133095" y="108000"/>
                </a:lnTo>
                <a:lnTo>
                  <a:pt x="126759" y="105217"/>
                </a:lnTo>
                <a:lnTo>
                  <a:pt x="120697" y="101514"/>
                </a:lnTo>
                <a:lnTo>
                  <a:pt x="115183" y="97549"/>
                </a:lnTo>
                <a:lnTo>
                  <a:pt x="110489" y="93979"/>
                </a:lnTo>
                <a:lnTo>
                  <a:pt x="109315" y="92270"/>
                </a:lnTo>
                <a:lnTo>
                  <a:pt x="107473" y="87668"/>
                </a:lnTo>
                <a:lnTo>
                  <a:pt x="107489" y="80960"/>
                </a:lnTo>
                <a:lnTo>
                  <a:pt x="108045" y="79946"/>
                </a:lnTo>
                <a:lnTo>
                  <a:pt x="43941" y="79946"/>
                </a:lnTo>
                <a:lnTo>
                  <a:pt x="43941" y="22440"/>
                </a:lnTo>
                <a:lnTo>
                  <a:pt x="41957" y="13608"/>
                </a:lnTo>
                <a:lnTo>
                  <a:pt x="36639" y="6486"/>
                </a:lnTo>
                <a:lnTo>
                  <a:pt x="28940" y="1731"/>
                </a:lnTo>
                <a:lnTo>
                  <a:pt x="19811" y="0"/>
                </a:lnTo>
                <a:close/>
              </a:path>
              <a:path w="160020" h="158750">
                <a:moveTo>
                  <a:pt x="158678" y="130441"/>
                </a:moveTo>
                <a:lnTo>
                  <a:pt x="69341" y="130441"/>
                </a:lnTo>
                <a:lnTo>
                  <a:pt x="80771" y="133248"/>
                </a:lnTo>
                <a:lnTo>
                  <a:pt x="84962" y="134645"/>
                </a:lnTo>
                <a:lnTo>
                  <a:pt x="130301" y="152882"/>
                </a:lnTo>
                <a:lnTo>
                  <a:pt x="141604" y="158495"/>
                </a:lnTo>
                <a:lnTo>
                  <a:pt x="158622" y="158495"/>
                </a:lnTo>
                <a:lnTo>
                  <a:pt x="160019" y="157098"/>
                </a:lnTo>
                <a:lnTo>
                  <a:pt x="160019" y="138861"/>
                </a:lnTo>
                <a:lnTo>
                  <a:pt x="158732" y="130553"/>
                </a:lnTo>
                <a:close/>
              </a:path>
              <a:path w="160020" h="158750">
                <a:moveTo>
                  <a:pt x="150113" y="0"/>
                </a:moveTo>
                <a:lnTo>
                  <a:pt x="140207" y="0"/>
                </a:lnTo>
                <a:lnTo>
                  <a:pt x="132232" y="766"/>
                </a:lnTo>
                <a:lnTo>
                  <a:pt x="99123" y="24722"/>
                </a:lnTo>
                <a:lnTo>
                  <a:pt x="80771" y="43484"/>
                </a:lnTo>
                <a:lnTo>
                  <a:pt x="43941" y="79946"/>
                </a:lnTo>
                <a:lnTo>
                  <a:pt x="108045" y="79946"/>
                </a:lnTo>
                <a:lnTo>
                  <a:pt x="111886" y="72936"/>
                </a:lnTo>
                <a:lnTo>
                  <a:pt x="157225" y="28054"/>
                </a:lnTo>
                <a:lnTo>
                  <a:pt x="160019" y="21043"/>
                </a:lnTo>
                <a:lnTo>
                  <a:pt x="160019" y="8420"/>
                </a:lnTo>
                <a:lnTo>
                  <a:pt x="158622" y="7010"/>
                </a:lnTo>
                <a:lnTo>
                  <a:pt x="157225" y="4203"/>
                </a:lnTo>
                <a:lnTo>
                  <a:pt x="155828" y="2806"/>
                </a:lnTo>
                <a:lnTo>
                  <a:pt x="154304" y="1396"/>
                </a:lnTo>
                <a:lnTo>
                  <a:pt x="150113" y="0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234928" y="6440423"/>
            <a:ext cx="160020" cy="161925"/>
          </a:xfrm>
          <a:custGeom>
            <a:avLst/>
            <a:gdLst/>
            <a:ahLst/>
            <a:cxnLst/>
            <a:rect l="l" t="t" r="r" b="b"/>
            <a:pathLst>
              <a:path w="160020" h="161925">
                <a:moveTo>
                  <a:pt x="68833" y="0"/>
                </a:moveTo>
                <a:lnTo>
                  <a:pt x="1397" y="0"/>
                </a:lnTo>
                <a:lnTo>
                  <a:pt x="3" y="1406"/>
                </a:lnTo>
                <a:lnTo>
                  <a:pt x="0" y="68833"/>
                </a:lnTo>
                <a:lnTo>
                  <a:pt x="523" y="77481"/>
                </a:lnTo>
                <a:lnTo>
                  <a:pt x="16652" y="119753"/>
                </a:lnTo>
                <a:lnTo>
                  <a:pt x="49391" y="149444"/>
                </a:lnTo>
                <a:lnTo>
                  <a:pt x="91186" y="161543"/>
                </a:lnTo>
                <a:lnTo>
                  <a:pt x="98353" y="161258"/>
                </a:lnTo>
                <a:lnTo>
                  <a:pt x="105092" y="160313"/>
                </a:lnTo>
                <a:lnTo>
                  <a:pt x="111545" y="158581"/>
                </a:lnTo>
                <a:lnTo>
                  <a:pt x="117855" y="155930"/>
                </a:lnTo>
                <a:lnTo>
                  <a:pt x="126365" y="153111"/>
                </a:lnTo>
                <a:lnTo>
                  <a:pt x="133350" y="148894"/>
                </a:lnTo>
                <a:lnTo>
                  <a:pt x="144525" y="137667"/>
                </a:lnTo>
                <a:lnTo>
                  <a:pt x="150241" y="130644"/>
                </a:lnTo>
                <a:lnTo>
                  <a:pt x="153035" y="122212"/>
                </a:lnTo>
                <a:lnTo>
                  <a:pt x="153628" y="120802"/>
                </a:lnTo>
                <a:lnTo>
                  <a:pt x="86995" y="120802"/>
                </a:lnTo>
                <a:lnTo>
                  <a:pt x="80010" y="117995"/>
                </a:lnTo>
                <a:lnTo>
                  <a:pt x="50546" y="92709"/>
                </a:lnTo>
                <a:lnTo>
                  <a:pt x="47751" y="85686"/>
                </a:lnTo>
                <a:lnTo>
                  <a:pt x="44957" y="80073"/>
                </a:lnTo>
                <a:lnTo>
                  <a:pt x="43561" y="73050"/>
                </a:lnTo>
                <a:lnTo>
                  <a:pt x="43561" y="59004"/>
                </a:lnTo>
                <a:lnTo>
                  <a:pt x="46354" y="53378"/>
                </a:lnTo>
                <a:lnTo>
                  <a:pt x="50546" y="47764"/>
                </a:lnTo>
                <a:lnTo>
                  <a:pt x="56133" y="43548"/>
                </a:lnTo>
                <a:lnTo>
                  <a:pt x="61722" y="40741"/>
                </a:lnTo>
                <a:lnTo>
                  <a:pt x="122094" y="40741"/>
                </a:lnTo>
                <a:lnTo>
                  <a:pt x="133350" y="29502"/>
                </a:lnTo>
                <a:lnTo>
                  <a:pt x="133350" y="28092"/>
                </a:lnTo>
                <a:lnTo>
                  <a:pt x="130555" y="25285"/>
                </a:lnTo>
                <a:lnTo>
                  <a:pt x="94033" y="3557"/>
                </a:lnTo>
                <a:lnTo>
                  <a:pt x="77217" y="307"/>
                </a:lnTo>
                <a:lnTo>
                  <a:pt x="68833" y="0"/>
                </a:lnTo>
                <a:close/>
              </a:path>
              <a:path w="160020" h="161925">
                <a:moveTo>
                  <a:pt x="158623" y="92709"/>
                </a:moveTo>
                <a:lnTo>
                  <a:pt x="123571" y="92709"/>
                </a:lnTo>
                <a:lnTo>
                  <a:pt x="117855" y="95516"/>
                </a:lnTo>
                <a:lnTo>
                  <a:pt x="113665" y="108165"/>
                </a:lnTo>
                <a:lnTo>
                  <a:pt x="110871" y="112382"/>
                </a:lnTo>
                <a:lnTo>
                  <a:pt x="98298" y="120802"/>
                </a:lnTo>
                <a:lnTo>
                  <a:pt x="153628" y="120802"/>
                </a:lnTo>
                <a:lnTo>
                  <a:pt x="155698" y="115889"/>
                </a:lnTo>
                <a:lnTo>
                  <a:pt x="157575" y="109569"/>
                </a:lnTo>
                <a:lnTo>
                  <a:pt x="158928" y="103249"/>
                </a:lnTo>
                <a:lnTo>
                  <a:pt x="160020" y="96926"/>
                </a:lnTo>
                <a:lnTo>
                  <a:pt x="160020" y="94119"/>
                </a:lnTo>
                <a:lnTo>
                  <a:pt x="158623" y="92709"/>
                </a:lnTo>
                <a:close/>
              </a:path>
              <a:path w="160020" h="161925">
                <a:moveTo>
                  <a:pt x="122094" y="40741"/>
                </a:moveTo>
                <a:lnTo>
                  <a:pt x="77216" y="40741"/>
                </a:lnTo>
                <a:lnTo>
                  <a:pt x="85598" y="43548"/>
                </a:lnTo>
                <a:lnTo>
                  <a:pt x="92582" y="49161"/>
                </a:lnTo>
                <a:lnTo>
                  <a:pt x="96900" y="51968"/>
                </a:lnTo>
                <a:lnTo>
                  <a:pt x="99695" y="53378"/>
                </a:lnTo>
                <a:lnTo>
                  <a:pt x="106679" y="53378"/>
                </a:lnTo>
                <a:lnTo>
                  <a:pt x="115062" y="47764"/>
                </a:lnTo>
                <a:lnTo>
                  <a:pt x="122094" y="40741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061192" y="6440423"/>
            <a:ext cx="173990" cy="158750"/>
          </a:xfrm>
          <a:custGeom>
            <a:avLst/>
            <a:gdLst/>
            <a:ahLst/>
            <a:cxnLst/>
            <a:rect l="l" t="t" r="r" b="b"/>
            <a:pathLst>
              <a:path w="173990" h="158750">
                <a:moveTo>
                  <a:pt x="67817" y="0"/>
                </a:moveTo>
                <a:lnTo>
                  <a:pt x="1397" y="0"/>
                </a:lnTo>
                <a:lnTo>
                  <a:pt x="0" y="1396"/>
                </a:lnTo>
                <a:lnTo>
                  <a:pt x="0" y="157098"/>
                </a:lnTo>
                <a:lnTo>
                  <a:pt x="1397" y="157098"/>
                </a:lnTo>
                <a:lnTo>
                  <a:pt x="2793" y="158495"/>
                </a:lnTo>
                <a:lnTo>
                  <a:pt x="18414" y="158495"/>
                </a:lnTo>
                <a:lnTo>
                  <a:pt x="21208" y="157098"/>
                </a:lnTo>
                <a:lnTo>
                  <a:pt x="26797" y="155689"/>
                </a:lnTo>
                <a:lnTo>
                  <a:pt x="42417" y="51892"/>
                </a:lnTo>
                <a:lnTo>
                  <a:pt x="43814" y="50495"/>
                </a:lnTo>
                <a:lnTo>
                  <a:pt x="43814" y="49085"/>
                </a:lnTo>
                <a:lnTo>
                  <a:pt x="45211" y="47688"/>
                </a:lnTo>
                <a:lnTo>
                  <a:pt x="50579" y="42229"/>
                </a:lnTo>
                <a:lnTo>
                  <a:pt x="59674" y="38744"/>
                </a:lnTo>
                <a:lnTo>
                  <a:pt x="71411" y="37626"/>
                </a:lnTo>
                <a:lnTo>
                  <a:pt x="147952" y="37626"/>
                </a:lnTo>
                <a:lnTo>
                  <a:pt x="146655" y="35811"/>
                </a:lnTo>
                <a:lnTo>
                  <a:pt x="116173" y="11571"/>
                </a:lnTo>
                <a:lnTo>
                  <a:pt x="76076" y="284"/>
                </a:lnTo>
                <a:lnTo>
                  <a:pt x="67817" y="0"/>
                </a:lnTo>
                <a:close/>
              </a:path>
              <a:path w="173990" h="158750">
                <a:moveTo>
                  <a:pt x="65024" y="75742"/>
                </a:moveTo>
                <a:lnTo>
                  <a:pt x="60705" y="75742"/>
                </a:lnTo>
                <a:lnTo>
                  <a:pt x="60705" y="102387"/>
                </a:lnTo>
                <a:lnTo>
                  <a:pt x="62102" y="108000"/>
                </a:lnTo>
                <a:lnTo>
                  <a:pt x="66421" y="110807"/>
                </a:lnTo>
                <a:lnTo>
                  <a:pt x="118617" y="152882"/>
                </a:lnTo>
                <a:lnTo>
                  <a:pt x="124332" y="157098"/>
                </a:lnTo>
                <a:lnTo>
                  <a:pt x="129921" y="158495"/>
                </a:lnTo>
                <a:lnTo>
                  <a:pt x="172338" y="158495"/>
                </a:lnTo>
                <a:lnTo>
                  <a:pt x="173735" y="157098"/>
                </a:lnTo>
                <a:lnTo>
                  <a:pt x="173735" y="141668"/>
                </a:lnTo>
                <a:lnTo>
                  <a:pt x="172338" y="138861"/>
                </a:lnTo>
                <a:lnTo>
                  <a:pt x="170941" y="138861"/>
                </a:lnTo>
                <a:lnTo>
                  <a:pt x="169370" y="138422"/>
                </a:lnTo>
                <a:lnTo>
                  <a:pt x="164750" y="136404"/>
                </a:lnTo>
                <a:lnTo>
                  <a:pt x="157225" y="131757"/>
                </a:lnTo>
                <a:lnTo>
                  <a:pt x="146938" y="123431"/>
                </a:lnTo>
                <a:lnTo>
                  <a:pt x="138429" y="116420"/>
                </a:lnTo>
                <a:lnTo>
                  <a:pt x="131317" y="112204"/>
                </a:lnTo>
                <a:lnTo>
                  <a:pt x="128524" y="109397"/>
                </a:lnTo>
                <a:lnTo>
                  <a:pt x="131841" y="107779"/>
                </a:lnTo>
                <a:lnTo>
                  <a:pt x="137160" y="104846"/>
                </a:lnTo>
                <a:lnTo>
                  <a:pt x="157780" y="81356"/>
                </a:lnTo>
                <a:lnTo>
                  <a:pt x="80517" y="81356"/>
                </a:lnTo>
                <a:lnTo>
                  <a:pt x="74802" y="79946"/>
                </a:lnTo>
                <a:lnTo>
                  <a:pt x="70611" y="78549"/>
                </a:lnTo>
                <a:lnTo>
                  <a:pt x="65024" y="75742"/>
                </a:lnTo>
                <a:close/>
              </a:path>
              <a:path w="173990" h="158750">
                <a:moveTo>
                  <a:pt x="147952" y="37626"/>
                </a:moveTo>
                <a:lnTo>
                  <a:pt x="71411" y="37626"/>
                </a:lnTo>
                <a:lnTo>
                  <a:pt x="84708" y="39268"/>
                </a:lnTo>
                <a:lnTo>
                  <a:pt x="99653" y="45869"/>
                </a:lnTo>
                <a:lnTo>
                  <a:pt x="108918" y="54175"/>
                </a:lnTo>
                <a:lnTo>
                  <a:pt x="113158" y="62742"/>
                </a:lnTo>
                <a:lnTo>
                  <a:pt x="113029" y="70129"/>
                </a:lnTo>
                <a:lnTo>
                  <a:pt x="110235" y="77139"/>
                </a:lnTo>
                <a:lnTo>
                  <a:pt x="101726" y="81356"/>
                </a:lnTo>
                <a:lnTo>
                  <a:pt x="157780" y="81356"/>
                </a:lnTo>
                <a:lnTo>
                  <a:pt x="159113" y="75831"/>
                </a:lnTo>
                <a:lnTo>
                  <a:pt x="159638" y="68732"/>
                </a:lnTo>
                <a:lnTo>
                  <a:pt x="159113" y="61609"/>
                </a:lnTo>
                <a:lnTo>
                  <a:pt x="157527" y="54879"/>
                </a:lnTo>
                <a:lnTo>
                  <a:pt x="154870" y="48412"/>
                </a:lnTo>
                <a:lnTo>
                  <a:pt x="151129" y="42075"/>
                </a:lnTo>
                <a:lnTo>
                  <a:pt x="147952" y="37626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0887456" y="6440423"/>
            <a:ext cx="160020" cy="158750"/>
          </a:xfrm>
          <a:custGeom>
            <a:avLst/>
            <a:gdLst/>
            <a:ahLst/>
            <a:cxnLst/>
            <a:rect l="l" t="t" r="r" b="b"/>
            <a:pathLst>
              <a:path w="160020" h="158750">
                <a:moveTo>
                  <a:pt x="70230" y="0"/>
                </a:moveTo>
                <a:lnTo>
                  <a:pt x="1397" y="0"/>
                </a:lnTo>
                <a:lnTo>
                  <a:pt x="0" y="1396"/>
                </a:lnTo>
                <a:lnTo>
                  <a:pt x="0" y="68732"/>
                </a:lnTo>
                <a:lnTo>
                  <a:pt x="502" y="77341"/>
                </a:lnTo>
                <a:lnTo>
                  <a:pt x="15779" y="118171"/>
                </a:lnTo>
                <a:lnTo>
                  <a:pt x="47404" y="147231"/>
                </a:lnTo>
                <a:lnTo>
                  <a:pt x="89789" y="158495"/>
                </a:lnTo>
                <a:lnTo>
                  <a:pt x="157225" y="158495"/>
                </a:lnTo>
                <a:lnTo>
                  <a:pt x="160020" y="157098"/>
                </a:lnTo>
                <a:lnTo>
                  <a:pt x="160020" y="134645"/>
                </a:lnTo>
                <a:lnTo>
                  <a:pt x="157225" y="127634"/>
                </a:lnTo>
                <a:lnTo>
                  <a:pt x="148844" y="119227"/>
                </a:lnTo>
                <a:lnTo>
                  <a:pt x="143128" y="117817"/>
                </a:lnTo>
                <a:lnTo>
                  <a:pt x="82803" y="117817"/>
                </a:lnTo>
                <a:lnTo>
                  <a:pt x="75819" y="115011"/>
                </a:lnTo>
                <a:lnTo>
                  <a:pt x="46354" y="85559"/>
                </a:lnTo>
                <a:lnTo>
                  <a:pt x="43561" y="79946"/>
                </a:lnTo>
                <a:lnTo>
                  <a:pt x="42260" y="73418"/>
                </a:lnTo>
                <a:lnTo>
                  <a:pt x="42164" y="58915"/>
                </a:lnTo>
                <a:lnTo>
                  <a:pt x="44958" y="51892"/>
                </a:lnTo>
                <a:lnTo>
                  <a:pt x="51943" y="44881"/>
                </a:lnTo>
                <a:lnTo>
                  <a:pt x="54737" y="43484"/>
                </a:lnTo>
                <a:lnTo>
                  <a:pt x="56134" y="42075"/>
                </a:lnTo>
                <a:lnTo>
                  <a:pt x="60325" y="42075"/>
                </a:lnTo>
                <a:lnTo>
                  <a:pt x="63119" y="40678"/>
                </a:lnTo>
                <a:lnTo>
                  <a:pt x="144510" y="40678"/>
                </a:lnTo>
                <a:lnTo>
                  <a:pt x="143367" y="38925"/>
                </a:lnTo>
                <a:lnTo>
                  <a:pt x="137975" y="32392"/>
                </a:lnTo>
                <a:lnTo>
                  <a:pt x="131952" y="26644"/>
                </a:lnTo>
                <a:lnTo>
                  <a:pt x="126192" y="20819"/>
                </a:lnTo>
                <a:lnTo>
                  <a:pt x="86986" y="1396"/>
                </a:lnTo>
                <a:lnTo>
                  <a:pt x="78614" y="305"/>
                </a:lnTo>
                <a:lnTo>
                  <a:pt x="70230" y="0"/>
                </a:lnTo>
                <a:close/>
              </a:path>
              <a:path w="160020" h="158750">
                <a:moveTo>
                  <a:pt x="144510" y="40678"/>
                </a:moveTo>
                <a:lnTo>
                  <a:pt x="75819" y="40678"/>
                </a:lnTo>
                <a:lnTo>
                  <a:pt x="78613" y="42075"/>
                </a:lnTo>
                <a:lnTo>
                  <a:pt x="84200" y="42075"/>
                </a:lnTo>
                <a:lnTo>
                  <a:pt x="89789" y="44881"/>
                </a:lnTo>
                <a:lnTo>
                  <a:pt x="113665" y="65925"/>
                </a:lnTo>
                <a:lnTo>
                  <a:pt x="63119" y="65925"/>
                </a:lnTo>
                <a:lnTo>
                  <a:pt x="61722" y="67322"/>
                </a:lnTo>
                <a:lnTo>
                  <a:pt x="61722" y="74333"/>
                </a:lnTo>
                <a:lnTo>
                  <a:pt x="63119" y="77139"/>
                </a:lnTo>
                <a:lnTo>
                  <a:pt x="64516" y="81356"/>
                </a:lnTo>
                <a:lnTo>
                  <a:pt x="67157" y="85977"/>
                </a:lnTo>
                <a:lnTo>
                  <a:pt x="72977" y="92044"/>
                </a:lnTo>
                <a:lnTo>
                  <a:pt x="81964" y="97324"/>
                </a:lnTo>
                <a:lnTo>
                  <a:pt x="94107" y="99580"/>
                </a:lnTo>
                <a:lnTo>
                  <a:pt x="147447" y="99580"/>
                </a:lnTo>
                <a:lnTo>
                  <a:pt x="153035" y="98183"/>
                </a:lnTo>
                <a:lnTo>
                  <a:pt x="158623" y="89763"/>
                </a:lnTo>
                <a:lnTo>
                  <a:pt x="160020" y="85559"/>
                </a:lnTo>
                <a:lnTo>
                  <a:pt x="160020" y="79946"/>
                </a:lnTo>
                <a:lnTo>
                  <a:pt x="159496" y="73418"/>
                </a:lnTo>
                <a:lnTo>
                  <a:pt x="157924" y="66624"/>
                </a:lnTo>
                <a:lnTo>
                  <a:pt x="155305" y="59829"/>
                </a:lnTo>
                <a:lnTo>
                  <a:pt x="151638" y="53301"/>
                </a:lnTo>
                <a:lnTo>
                  <a:pt x="147972" y="45982"/>
                </a:lnTo>
                <a:lnTo>
                  <a:pt x="144510" y="40678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0539983" y="6440423"/>
            <a:ext cx="334010" cy="158750"/>
          </a:xfrm>
          <a:custGeom>
            <a:avLst/>
            <a:gdLst/>
            <a:ahLst/>
            <a:cxnLst/>
            <a:rect l="l" t="t" r="r" b="b"/>
            <a:pathLst>
              <a:path w="334009" h="158750">
                <a:moveTo>
                  <a:pt x="35179" y="0"/>
                </a:moveTo>
                <a:lnTo>
                  <a:pt x="2794" y="0"/>
                </a:lnTo>
                <a:lnTo>
                  <a:pt x="0" y="1396"/>
                </a:lnTo>
                <a:lnTo>
                  <a:pt x="0" y="134645"/>
                </a:lnTo>
                <a:lnTo>
                  <a:pt x="1962" y="144292"/>
                </a:lnTo>
                <a:lnTo>
                  <a:pt x="7223" y="151833"/>
                </a:lnTo>
                <a:lnTo>
                  <a:pt x="14841" y="156742"/>
                </a:lnTo>
                <a:lnTo>
                  <a:pt x="23875" y="158495"/>
                </a:lnTo>
                <a:lnTo>
                  <a:pt x="42291" y="158495"/>
                </a:lnTo>
                <a:lnTo>
                  <a:pt x="43688" y="157098"/>
                </a:lnTo>
                <a:lnTo>
                  <a:pt x="43759" y="106273"/>
                </a:lnTo>
                <a:lnTo>
                  <a:pt x="45414" y="98579"/>
                </a:lnTo>
                <a:lnTo>
                  <a:pt x="50165" y="91871"/>
                </a:lnTo>
                <a:lnTo>
                  <a:pt x="57296" y="87269"/>
                </a:lnTo>
                <a:lnTo>
                  <a:pt x="66167" y="85559"/>
                </a:lnTo>
                <a:lnTo>
                  <a:pt x="333756" y="85559"/>
                </a:lnTo>
                <a:lnTo>
                  <a:pt x="333756" y="72936"/>
                </a:lnTo>
                <a:lnTo>
                  <a:pt x="167640" y="72936"/>
                </a:lnTo>
                <a:lnTo>
                  <a:pt x="148133" y="71117"/>
                </a:lnTo>
                <a:lnTo>
                  <a:pt x="130079" y="65747"/>
                </a:lnTo>
                <a:lnTo>
                  <a:pt x="113883" y="56959"/>
                </a:lnTo>
                <a:lnTo>
                  <a:pt x="99949" y="44881"/>
                </a:lnTo>
                <a:lnTo>
                  <a:pt x="81486" y="28054"/>
                </a:lnTo>
                <a:lnTo>
                  <a:pt x="68498" y="16485"/>
                </a:lnTo>
                <a:lnTo>
                  <a:pt x="61975" y="11226"/>
                </a:lnTo>
                <a:lnTo>
                  <a:pt x="56337" y="6486"/>
                </a:lnTo>
                <a:lnTo>
                  <a:pt x="50149" y="2979"/>
                </a:lnTo>
                <a:lnTo>
                  <a:pt x="43134" y="766"/>
                </a:lnTo>
                <a:lnTo>
                  <a:pt x="35179" y="0"/>
                </a:lnTo>
                <a:close/>
              </a:path>
              <a:path w="334009" h="158750">
                <a:moveTo>
                  <a:pt x="333756" y="85559"/>
                </a:moveTo>
                <a:lnTo>
                  <a:pt x="267589" y="85559"/>
                </a:lnTo>
                <a:lnTo>
                  <a:pt x="276459" y="87269"/>
                </a:lnTo>
                <a:lnTo>
                  <a:pt x="283591" y="91871"/>
                </a:lnTo>
                <a:lnTo>
                  <a:pt x="288341" y="98579"/>
                </a:lnTo>
                <a:lnTo>
                  <a:pt x="289996" y="106273"/>
                </a:lnTo>
                <a:lnTo>
                  <a:pt x="290068" y="134645"/>
                </a:lnTo>
                <a:lnTo>
                  <a:pt x="292032" y="144292"/>
                </a:lnTo>
                <a:lnTo>
                  <a:pt x="297307" y="151833"/>
                </a:lnTo>
                <a:lnTo>
                  <a:pt x="304962" y="156742"/>
                </a:lnTo>
                <a:lnTo>
                  <a:pt x="314071" y="158495"/>
                </a:lnTo>
                <a:lnTo>
                  <a:pt x="330962" y="158495"/>
                </a:lnTo>
                <a:lnTo>
                  <a:pt x="333756" y="157098"/>
                </a:lnTo>
                <a:lnTo>
                  <a:pt x="333756" y="85559"/>
                </a:lnTo>
                <a:close/>
              </a:path>
              <a:path w="334009" h="158750">
                <a:moveTo>
                  <a:pt x="267589" y="85559"/>
                </a:moveTo>
                <a:lnTo>
                  <a:pt x="66167" y="85559"/>
                </a:lnTo>
                <a:lnTo>
                  <a:pt x="81875" y="88606"/>
                </a:lnTo>
                <a:lnTo>
                  <a:pt x="95440" y="96256"/>
                </a:lnTo>
                <a:lnTo>
                  <a:pt x="107386" y="106273"/>
                </a:lnTo>
                <a:lnTo>
                  <a:pt x="118237" y="116420"/>
                </a:lnTo>
                <a:lnTo>
                  <a:pt x="131331" y="127750"/>
                </a:lnTo>
                <a:lnTo>
                  <a:pt x="143462" y="137631"/>
                </a:lnTo>
                <a:lnTo>
                  <a:pt x="155330" y="144619"/>
                </a:lnTo>
                <a:lnTo>
                  <a:pt x="167640" y="147269"/>
                </a:lnTo>
                <a:lnTo>
                  <a:pt x="179657" y="144619"/>
                </a:lnTo>
                <a:lnTo>
                  <a:pt x="191008" y="137631"/>
                </a:lnTo>
                <a:lnTo>
                  <a:pt x="202644" y="127750"/>
                </a:lnTo>
                <a:lnTo>
                  <a:pt x="215519" y="116420"/>
                </a:lnTo>
                <a:lnTo>
                  <a:pt x="226583" y="106273"/>
                </a:lnTo>
                <a:lnTo>
                  <a:pt x="238887" y="96256"/>
                </a:lnTo>
                <a:lnTo>
                  <a:pt x="252523" y="88606"/>
                </a:lnTo>
                <a:lnTo>
                  <a:pt x="267589" y="85559"/>
                </a:lnTo>
                <a:close/>
              </a:path>
              <a:path w="334009" h="158750">
                <a:moveTo>
                  <a:pt x="309752" y="0"/>
                </a:moveTo>
                <a:lnTo>
                  <a:pt x="283083" y="0"/>
                </a:lnTo>
                <a:lnTo>
                  <a:pt x="281686" y="1396"/>
                </a:lnTo>
                <a:lnTo>
                  <a:pt x="232410" y="47688"/>
                </a:lnTo>
                <a:lnTo>
                  <a:pt x="218717" y="58143"/>
                </a:lnTo>
                <a:lnTo>
                  <a:pt x="203168" y="66098"/>
                </a:lnTo>
                <a:lnTo>
                  <a:pt x="186047" y="71161"/>
                </a:lnTo>
                <a:lnTo>
                  <a:pt x="167640" y="72936"/>
                </a:lnTo>
                <a:lnTo>
                  <a:pt x="333756" y="72936"/>
                </a:lnTo>
                <a:lnTo>
                  <a:pt x="333756" y="22440"/>
                </a:lnTo>
                <a:lnTo>
                  <a:pt x="331791" y="13608"/>
                </a:lnTo>
                <a:lnTo>
                  <a:pt x="326517" y="6486"/>
                </a:lnTo>
                <a:lnTo>
                  <a:pt x="318861" y="1731"/>
                </a:lnTo>
                <a:lnTo>
                  <a:pt x="309752" y="0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731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408664" y="6440423"/>
            <a:ext cx="160020" cy="158750"/>
          </a:xfrm>
          <a:custGeom>
            <a:avLst/>
            <a:gdLst/>
            <a:ahLst/>
            <a:cxnLst/>
            <a:rect l="l" t="t" r="r" b="b"/>
            <a:pathLst>
              <a:path w="160020" h="158750">
                <a:moveTo>
                  <a:pt x="19811" y="0"/>
                </a:moveTo>
                <a:lnTo>
                  <a:pt x="1396" y="0"/>
                </a:lnTo>
                <a:lnTo>
                  <a:pt x="0" y="1396"/>
                </a:lnTo>
                <a:lnTo>
                  <a:pt x="0" y="157098"/>
                </a:lnTo>
                <a:lnTo>
                  <a:pt x="1396" y="158495"/>
                </a:lnTo>
                <a:lnTo>
                  <a:pt x="11302" y="158495"/>
                </a:lnTo>
                <a:lnTo>
                  <a:pt x="19278" y="157729"/>
                </a:lnTo>
                <a:lnTo>
                  <a:pt x="50926" y="133248"/>
                </a:lnTo>
                <a:lnTo>
                  <a:pt x="56641" y="131851"/>
                </a:lnTo>
                <a:lnTo>
                  <a:pt x="60832" y="130441"/>
                </a:lnTo>
                <a:lnTo>
                  <a:pt x="158678" y="130441"/>
                </a:lnTo>
                <a:lnTo>
                  <a:pt x="155051" y="122904"/>
                </a:lnTo>
                <a:lnTo>
                  <a:pt x="149250" y="116569"/>
                </a:lnTo>
                <a:lnTo>
                  <a:pt x="141604" y="112204"/>
                </a:lnTo>
                <a:lnTo>
                  <a:pt x="133095" y="108000"/>
                </a:lnTo>
                <a:lnTo>
                  <a:pt x="126759" y="105217"/>
                </a:lnTo>
                <a:lnTo>
                  <a:pt x="120697" y="101514"/>
                </a:lnTo>
                <a:lnTo>
                  <a:pt x="115183" y="97549"/>
                </a:lnTo>
                <a:lnTo>
                  <a:pt x="110489" y="93979"/>
                </a:lnTo>
                <a:lnTo>
                  <a:pt x="109315" y="92270"/>
                </a:lnTo>
                <a:lnTo>
                  <a:pt x="107473" y="87668"/>
                </a:lnTo>
                <a:lnTo>
                  <a:pt x="107489" y="80960"/>
                </a:lnTo>
                <a:lnTo>
                  <a:pt x="108045" y="79946"/>
                </a:lnTo>
                <a:lnTo>
                  <a:pt x="43941" y="79946"/>
                </a:lnTo>
                <a:lnTo>
                  <a:pt x="43941" y="22440"/>
                </a:lnTo>
                <a:lnTo>
                  <a:pt x="41957" y="13608"/>
                </a:lnTo>
                <a:lnTo>
                  <a:pt x="36639" y="6486"/>
                </a:lnTo>
                <a:lnTo>
                  <a:pt x="28940" y="1731"/>
                </a:lnTo>
                <a:lnTo>
                  <a:pt x="19811" y="0"/>
                </a:lnTo>
                <a:close/>
              </a:path>
              <a:path w="160020" h="158750">
                <a:moveTo>
                  <a:pt x="158678" y="130441"/>
                </a:moveTo>
                <a:lnTo>
                  <a:pt x="69341" y="130441"/>
                </a:lnTo>
                <a:lnTo>
                  <a:pt x="80771" y="133248"/>
                </a:lnTo>
                <a:lnTo>
                  <a:pt x="84962" y="134645"/>
                </a:lnTo>
                <a:lnTo>
                  <a:pt x="130301" y="152882"/>
                </a:lnTo>
                <a:lnTo>
                  <a:pt x="141604" y="158495"/>
                </a:lnTo>
                <a:lnTo>
                  <a:pt x="158622" y="158495"/>
                </a:lnTo>
                <a:lnTo>
                  <a:pt x="160019" y="157098"/>
                </a:lnTo>
                <a:lnTo>
                  <a:pt x="160019" y="138861"/>
                </a:lnTo>
                <a:lnTo>
                  <a:pt x="158732" y="130553"/>
                </a:lnTo>
                <a:close/>
              </a:path>
              <a:path w="160020" h="158750">
                <a:moveTo>
                  <a:pt x="150113" y="0"/>
                </a:moveTo>
                <a:lnTo>
                  <a:pt x="140207" y="0"/>
                </a:lnTo>
                <a:lnTo>
                  <a:pt x="132232" y="766"/>
                </a:lnTo>
                <a:lnTo>
                  <a:pt x="99123" y="24722"/>
                </a:lnTo>
                <a:lnTo>
                  <a:pt x="80771" y="43484"/>
                </a:lnTo>
                <a:lnTo>
                  <a:pt x="43941" y="79946"/>
                </a:lnTo>
                <a:lnTo>
                  <a:pt x="108045" y="79946"/>
                </a:lnTo>
                <a:lnTo>
                  <a:pt x="111886" y="72936"/>
                </a:lnTo>
                <a:lnTo>
                  <a:pt x="157225" y="28054"/>
                </a:lnTo>
                <a:lnTo>
                  <a:pt x="160019" y="21043"/>
                </a:lnTo>
                <a:lnTo>
                  <a:pt x="160019" y="8420"/>
                </a:lnTo>
                <a:lnTo>
                  <a:pt x="158622" y="7010"/>
                </a:lnTo>
                <a:lnTo>
                  <a:pt x="157225" y="4203"/>
                </a:lnTo>
                <a:lnTo>
                  <a:pt x="155828" y="2806"/>
                </a:lnTo>
                <a:lnTo>
                  <a:pt x="154304" y="1396"/>
                </a:lnTo>
                <a:lnTo>
                  <a:pt x="150113" y="0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1234928" y="6440423"/>
            <a:ext cx="160020" cy="161925"/>
          </a:xfrm>
          <a:custGeom>
            <a:avLst/>
            <a:gdLst/>
            <a:ahLst/>
            <a:cxnLst/>
            <a:rect l="l" t="t" r="r" b="b"/>
            <a:pathLst>
              <a:path w="160020" h="161925">
                <a:moveTo>
                  <a:pt x="68833" y="0"/>
                </a:moveTo>
                <a:lnTo>
                  <a:pt x="1397" y="0"/>
                </a:lnTo>
                <a:lnTo>
                  <a:pt x="3" y="1406"/>
                </a:lnTo>
                <a:lnTo>
                  <a:pt x="0" y="68833"/>
                </a:lnTo>
                <a:lnTo>
                  <a:pt x="523" y="77481"/>
                </a:lnTo>
                <a:lnTo>
                  <a:pt x="16652" y="119753"/>
                </a:lnTo>
                <a:lnTo>
                  <a:pt x="49391" y="149444"/>
                </a:lnTo>
                <a:lnTo>
                  <a:pt x="91186" y="161543"/>
                </a:lnTo>
                <a:lnTo>
                  <a:pt x="98353" y="161258"/>
                </a:lnTo>
                <a:lnTo>
                  <a:pt x="105092" y="160313"/>
                </a:lnTo>
                <a:lnTo>
                  <a:pt x="111545" y="158581"/>
                </a:lnTo>
                <a:lnTo>
                  <a:pt x="117855" y="155930"/>
                </a:lnTo>
                <a:lnTo>
                  <a:pt x="126365" y="153111"/>
                </a:lnTo>
                <a:lnTo>
                  <a:pt x="133350" y="148894"/>
                </a:lnTo>
                <a:lnTo>
                  <a:pt x="144525" y="137667"/>
                </a:lnTo>
                <a:lnTo>
                  <a:pt x="150241" y="130644"/>
                </a:lnTo>
                <a:lnTo>
                  <a:pt x="153035" y="122212"/>
                </a:lnTo>
                <a:lnTo>
                  <a:pt x="153628" y="120802"/>
                </a:lnTo>
                <a:lnTo>
                  <a:pt x="86995" y="120802"/>
                </a:lnTo>
                <a:lnTo>
                  <a:pt x="80010" y="117995"/>
                </a:lnTo>
                <a:lnTo>
                  <a:pt x="50546" y="92709"/>
                </a:lnTo>
                <a:lnTo>
                  <a:pt x="47751" y="85686"/>
                </a:lnTo>
                <a:lnTo>
                  <a:pt x="44957" y="80073"/>
                </a:lnTo>
                <a:lnTo>
                  <a:pt x="43561" y="73050"/>
                </a:lnTo>
                <a:lnTo>
                  <a:pt x="43561" y="59004"/>
                </a:lnTo>
                <a:lnTo>
                  <a:pt x="46354" y="53378"/>
                </a:lnTo>
                <a:lnTo>
                  <a:pt x="50546" y="47764"/>
                </a:lnTo>
                <a:lnTo>
                  <a:pt x="56133" y="43548"/>
                </a:lnTo>
                <a:lnTo>
                  <a:pt x="61722" y="40741"/>
                </a:lnTo>
                <a:lnTo>
                  <a:pt x="122094" y="40741"/>
                </a:lnTo>
                <a:lnTo>
                  <a:pt x="133350" y="29502"/>
                </a:lnTo>
                <a:lnTo>
                  <a:pt x="133350" y="28092"/>
                </a:lnTo>
                <a:lnTo>
                  <a:pt x="130555" y="25285"/>
                </a:lnTo>
                <a:lnTo>
                  <a:pt x="94033" y="3557"/>
                </a:lnTo>
                <a:lnTo>
                  <a:pt x="77217" y="307"/>
                </a:lnTo>
                <a:lnTo>
                  <a:pt x="68833" y="0"/>
                </a:lnTo>
                <a:close/>
              </a:path>
              <a:path w="160020" h="161925">
                <a:moveTo>
                  <a:pt x="158623" y="92709"/>
                </a:moveTo>
                <a:lnTo>
                  <a:pt x="123571" y="92709"/>
                </a:lnTo>
                <a:lnTo>
                  <a:pt x="117855" y="95516"/>
                </a:lnTo>
                <a:lnTo>
                  <a:pt x="113665" y="108165"/>
                </a:lnTo>
                <a:lnTo>
                  <a:pt x="110871" y="112382"/>
                </a:lnTo>
                <a:lnTo>
                  <a:pt x="98298" y="120802"/>
                </a:lnTo>
                <a:lnTo>
                  <a:pt x="153628" y="120802"/>
                </a:lnTo>
                <a:lnTo>
                  <a:pt x="155698" y="115889"/>
                </a:lnTo>
                <a:lnTo>
                  <a:pt x="157575" y="109569"/>
                </a:lnTo>
                <a:lnTo>
                  <a:pt x="158928" y="103249"/>
                </a:lnTo>
                <a:lnTo>
                  <a:pt x="160020" y="96926"/>
                </a:lnTo>
                <a:lnTo>
                  <a:pt x="160020" y="94119"/>
                </a:lnTo>
                <a:lnTo>
                  <a:pt x="158623" y="92709"/>
                </a:lnTo>
                <a:close/>
              </a:path>
              <a:path w="160020" h="161925">
                <a:moveTo>
                  <a:pt x="122094" y="40741"/>
                </a:moveTo>
                <a:lnTo>
                  <a:pt x="77216" y="40741"/>
                </a:lnTo>
                <a:lnTo>
                  <a:pt x="85598" y="43548"/>
                </a:lnTo>
                <a:lnTo>
                  <a:pt x="92582" y="49161"/>
                </a:lnTo>
                <a:lnTo>
                  <a:pt x="96900" y="51968"/>
                </a:lnTo>
                <a:lnTo>
                  <a:pt x="99695" y="53378"/>
                </a:lnTo>
                <a:lnTo>
                  <a:pt x="106679" y="53378"/>
                </a:lnTo>
                <a:lnTo>
                  <a:pt x="115062" y="47764"/>
                </a:lnTo>
                <a:lnTo>
                  <a:pt x="122094" y="40741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1061192" y="6440423"/>
            <a:ext cx="173990" cy="158750"/>
          </a:xfrm>
          <a:custGeom>
            <a:avLst/>
            <a:gdLst/>
            <a:ahLst/>
            <a:cxnLst/>
            <a:rect l="l" t="t" r="r" b="b"/>
            <a:pathLst>
              <a:path w="173990" h="158750">
                <a:moveTo>
                  <a:pt x="67817" y="0"/>
                </a:moveTo>
                <a:lnTo>
                  <a:pt x="1397" y="0"/>
                </a:lnTo>
                <a:lnTo>
                  <a:pt x="0" y="1396"/>
                </a:lnTo>
                <a:lnTo>
                  <a:pt x="0" y="157098"/>
                </a:lnTo>
                <a:lnTo>
                  <a:pt x="1397" y="157098"/>
                </a:lnTo>
                <a:lnTo>
                  <a:pt x="2793" y="158495"/>
                </a:lnTo>
                <a:lnTo>
                  <a:pt x="18414" y="158495"/>
                </a:lnTo>
                <a:lnTo>
                  <a:pt x="21208" y="157098"/>
                </a:lnTo>
                <a:lnTo>
                  <a:pt x="26797" y="155689"/>
                </a:lnTo>
                <a:lnTo>
                  <a:pt x="42417" y="51892"/>
                </a:lnTo>
                <a:lnTo>
                  <a:pt x="43814" y="50495"/>
                </a:lnTo>
                <a:lnTo>
                  <a:pt x="43814" y="49085"/>
                </a:lnTo>
                <a:lnTo>
                  <a:pt x="45211" y="47688"/>
                </a:lnTo>
                <a:lnTo>
                  <a:pt x="50579" y="42229"/>
                </a:lnTo>
                <a:lnTo>
                  <a:pt x="59674" y="38744"/>
                </a:lnTo>
                <a:lnTo>
                  <a:pt x="71411" y="37626"/>
                </a:lnTo>
                <a:lnTo>
                  <a:pt x="147952" y="37626"/>
                </a:lnTo>
                <a:lnTo>
                  <a:pt x="146655" y="35811"/>
                </a:lnTo>
                <a:lnTo>
                  <a:pt x="116173" y="11571"/>
                </a:lnTo>
                <a:lnTo>
                  <a:pt x="76076" y="284"/>
                </a:lnTo>
                <a:lnTo>
                  <a:pt x="67817" y="0"/>
                </a:lnTo>
                <a:close/>
              </a:path>
              <a:path w="173990" h="158750">
                <a:moveTo>
                  <a:pt x="65024" y="75742"/>
                </a:moveTo>
                <a:lnTo>
                  <a:pt x="60705" y="75742"/>
                </a:lnTo>
                <a:lnTo>
                  <a:pt x="60705" y="102387"/>
                </a:lnTo>
                <a:lnTo>
                  <a:pt x="62102" y="108000"/>
                </a:lnTo>
                <a:lnTo>
                  <a:pt x="66421" y="110807"/>
                </a:lnTo>
                <a:lnTo>
                  <a:pt x="118617" y="152882"/>
                </a:lnTo>
                <a:lnTo>
                  <a:pt x="124332" y="157098"/>
                </a:lnTo>
                <a:lnTo>
                  <a:pt x="129921" y="158495"/>
                </a:lnTo>
                <a:lnTo>
                  <a:pt x="172338" y="158495"/>
                </a:lnTo>
                <a:lnTo>
                  <a:pt x="173735" y="157098"/>
                </a:lnTo>
                <a:lnTo>
                  <a:pt x="173735" y="141668"/>
                </a:lnTo>
                <a:lnTo>
                  <a:pt x="172338" y="138861"/>
                </a:lnTo>
                <a:lnTo>
                  <a:pt x="170941" y="138861"/>
                </a:lnTo>
                <a:lnTo>
                  <a:pt x="169370" y="138422"/>
                </a:lnTo>
                <a:lnTo>
                  <a:pt x="164750" y="136404"/>
                </a:lnTo>
                <a:lnTo>
                  <a:pt x="157225" y="131757"/>
                </a:lnTo>
                <a:lnTo>
                  <a:pt x="146938" y="123431"/>
                </a:lnTo>
                <a:lnTo>
                  <a:pt x="138429" y="116420"/>
                </a:lnTo>
                <a:lnTo>
                  <a:pt x="131317" y="112204"/>
                </a:lnTo>
                <a:lnTo>
                  <a:pt x="128524" y="109397"/>
                </a:lnTo>
                <a:lnTo>
                  <a:pt x="131841" y="107779"/>
                </a:lnTo>
                <a:lnTo>
                  <a:pt x="137160" y="104846"/>
                </a:lnTo>
                <a:lnTo>
                  <a:pt x="157780" y="81356"/>
                </a:lnTo>
                <a:lnTo>
                  <a:pt x="80517" y="81356"/>
                </a:lnTo>
                <a:lnTo>
                  <a:pt x="74802" y="79946"/>
                </a:lnTo>
                <a:lnTo>
                  <a:pt x="70611" y="78549"/>
                </a:lnTo>
                <a:lnTo>
                  <a:pt x="65024" y="75742"/>
                </a:lnTo>
                <a:close/>
              </a:path>
              <a:path w="173990" h="158750">
                <a:moveTo>
                  <a:pt x="147952" y="37626"/>
                </a:moveTo>
                <a:lnTo>
                  <a:pt x="71411" y="37626"/>
                </a:lnTo>
                <a:lnTo>
                  <a:pt x="84708" y="39268"/>
                </a:lnTo>
                <a:lnTo>
                  <a:pt x="99653" y="45869"/>
                </a:lnTo>
                <a:lnTo>
                  <a:pt x="108918" y="54175"/>
                </a:lnTo>
                <a:lnTo>
                  <a:pt x="113158" y="62742"/>
                </a:lnTo>
                <a:lnTo>
                  <a:pt x="113029" y="70129"/>
                </a:lnTo>
                <a:lnTo>
                  <a:pt x="110235" y="77139"/>
                </a:lnTo>
                <a:lnTo>
                  <a:pt x="101726" y="81356"/>
                </a:lnTo>
                <a:lnTo>
                  <a:pt x="157780" y="81356"/>
                </a:lnTo>
                <a:lnTo>
                  <a:pt x="159113" y="75831"/>
                </a:lnTo>
                <a:lnTo>
                  <a:pt x="159638" y="68732"/>
                </a:lnTo>
                <a:lnTo>
                  <a:pt x="159113" y="61609"/>
                </a:lnTo>
                <a:lnTo>
                  <a:pt x="157527" y="54879"/>
                </a:lnTo>
                <a:lnTo>
                  <a:pt x="154870" y="48412"/>
                </a:lnTo>
                <a:lnTo>
                  <a:pt x="151129" y="42075"/>
                </a:lnTo>
                <a:lnTo>
                  <a:pt x="147952" y="37626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887456" y="6440423"/>
            <a:ext cx="160020" cy="158750"/>
          </a:xfrm>
          <a:custGeom>
            <a:avLst/>
            <a:gdLst/>
            <a:ahLst/>
            <a:cxnLst/>
            <a:rect l="l" t="t" r="r" b="b"/>
            <a:pathLst>
              <a:path w="160020" h="158750">
                <a:moveTo>
                  <a:pt x="70230" y="0"/>
                </a:moveTo>
                <a:lnTo>
                  <a:pt x="1397" y="0"/>
                </a:lnTo>
                <a:lnTo>
                  <a:pt x="0" y="1396"/>
                </a:lnTo>
                <a:lnTo>
                  <a:pt x="0" y="68732"/>
                </a:lnTo>
                <a:lnTo>
                  <a:pt x="502" y="77341"/>
                </a:lnTo>
                <a:lnTo>
                  <a:pt x="15779" y="118171"/>
                </a:lnTo>
                <a:lnTo>
                  <a:pt x="47404" y="147231"/>
                </a:lnTo>
                <a:lnTo>
                  <a:pt x="89789" y="158495"/>
                </a:lnTo>
                <a:lnTo>
                  <a:pt x="157225" y="158495"/>
                </a:lnTo>
                <a:lnTo>
                  <a:pt x="160020" y="157098"/>
                </a:lnTo>
                <a:lnTo>
                  <a:pt x="160020" y="134645"/>
                </a:lnTo>
                <a:lnTo>
                  <a:pt x="157225" y="127634"/>
                </a:lnTo>
                <a:lnTo>
                  <a:pt x="148844" y="119227"/>
                </a:lnTo>
                <a:lnTo>
                  <a:pt x="143128" y="117817"/>
                </a:lnTo>
                <a:lnTo>
                  <a:pt x="82803" y="117817"/>
                </a:lnTo>
                <a:lnTo>
                  <a:pt x="75819" y="115011"/>
                </a:lnTo>
                <a:lnTo>
                  <a:pt x="46354" y="85559"/>
                </a:lnTo>
                <a:lnTo>
                  <a:pt x="43561" y="79946"/>
                </a:lnTo>
                <a:lnTo>
                  <a:pt x="42260" y="73418"/>
                </a:lnTo>
                <a:lnTo>
                  <a:pt x="42164" y="58915"/>
                </a:lnTo>
                <a:lnTo>
                  <a:pt x="44958" y="51892"/>
                </a:lnTo>
                <a:lnTo>
                  <a:pt x="51943" y="44881"/>
                </a:lnTo>
                <a:lnTo>
                  <a:pt x="54737" y="43484"/>
                </a:lnTo>
                <a:lnTo>
                  <a:pt x="56134" y="42075"/>
                </a:lnTo>
                <a:lnTo>
                  <a:pt x="60325" y="42075"/>
                </a:lnTo>
                <a:lnTo>
                  <a:pt x="63119" y="40678"/>
                </a:lnTo>
                <a:lnTo>
                  <a:pt x="144510" y="40678"/>
                </a:lnTo>
                <a:lnTo>
                  <a:pt x="143367" y="38925"/>
                </a:lnTo>
                <a:lnTo>
                  <a:pt x="137975" y="32392"/>
                </a:lnTo>
                <a:lnTo>
                  <a:pt x="131952" y="26644"/>
                </a:lnTo>
                <a:lnTo>
                  <a:pt x="126192" y="20819"/>
                </a:lnTo>
                <a:lnTo>
                  <a:pt x="86986" y="1396"/>
                </a:lnTo>
                <a:lnTo>
                  <a:pt x="78614" y="305"/>
                </a:lnTo>
                <a:lnTo>
                  <a:pt x="70230" y="0"/>
                </a:lnTo>
                <a:close/>
              </a:path>
              <a:path w="160020" h="158750">
                <a:moveTo>
                  <a:pt x="144510" y="40678"/>
                </a:moveTo>
                <a:lnTo>
                  <a:pt x="75819" y="40678"/>
                </a:lnTo>
                <a:lnTo>
                  <a:pt x="78613" y="42075"/>
                </a:lnTo>
                <a:lnTo>
                  <a:pt x="84200" y="42075"/>
                </a:lnTo>
                <a:lnTo>
                  <a:pt x="89789" y="44881"/>
                </a:lnTo>
                <a:lnTo>
                  <a:pt x="113665" y="65925"/>
                </a:lnTo>
                <a:lnTo>
                  <a:pt x="63119" y="65925"/>
                </a:lnTo>
                <a:lnTo>
                  <a:pt x="61722" y="67322"/>
                </a:lnTo>
                <a:lnTo>
                  <a:pt x="61722" y="74333"/>
                </a:lnTo>
                <a:lnTo>
                  <a:pt x="63119" y="77139"/>
                </a:lnTo>
                <a:lnTo>
                  <a:pt x="64516" y="81356"/>
                </a:lnTo>
                <a:lnTo>
                  <a:pt x="67157" y="85977"/>
                </a:lnTo>
                <a:lnTo>
                  <a:pt x="72977" y="92044"/>
                </a:lnTo>
                <a:lnTo>
                  <a:pt x="81964" y="97324"/>
                </a:lnTo>
                <a:lnTo>
                  <a:pt x="94107" y="99580"/>
                </a:lnTo>
                <a:lnTo>
                  <a:pt x="147447" y="99580"/>
                </a:lnTo>
                <a:lnTo>
                  <a:pt x="153035" y="98183"/>
                </a:lnTo>
                <a:lnTo>
                  <a:pt x="158623" y="89763"/>
                </a:lnTo>
                <a:lnTo>
                  <a:pt x="160020" y="85559"/>
                </a:lnTo>
                <a:lnTo>
                  <a:pt x="160020" y="79946"/>
                </a:lnTo>
                <a:lnTo>
                  <a:pt x="159496" y="73418"/>
                </a:lnTo>
                <a:lnTo>
                  <a:pt x="157924" y="66624"/>
                </a:lnTo>
                <a:lnTo>
                  <a:pt x="155305" y="59829"/>
                </a:lnTo>
                <a:lnTo>
                  <a:pt x="151638" y="53301"/>
                </a:lnTo>
                <a:lnTo>
                  <a:pt x="147972" y="45982"/>
                </a:lnTo>
                <a:lnTo>
                  <a:pt x="144510" y="40678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0539983" y="6440423"/>
            <a:ext cx="334010" cy="158750"/>
          </a:xfrm>
          <a:custGeom>
            <a:avLst/>
            <a:gdLst/>
            <a:ahLst/>
            <a:cxnLst/>
            <a:rect l="l" t="t" r="r" b="b"/>
            <a:pathLst>
              <a:path w="334009" h="158750">
                <a:moveTo>
                  <a:pt x="35179" y="0"/>
                </a:moveTo>
                <a:lnTo>
                  <a:pt x="2794" y="0"/>
                </a:lnTo>
                <a:lnTo>
                  <a:pt x="0" y="1396"/>
                </a:lnTo>
                <a:lnTo>
                  <a:pt x="0" y="134645"/>
                </a:lnTo>
                <a:lnTo>
                  <a:pt x="1962" y="144292"/>
                </a:lnTo>
                <a:lnTo>
                  <a:pt x="7223" y="151833"/>
                </a:lnTo>
                <a:lnTo>
                  <a:pt x="14841" y="156742"/>
                </a:lnTo>
                <a:lnTo>
                  <a:pt x="23875" y="158495"/>
                </a:lnTo>
                <a:lnTo>
                  <a:pt x="42291" y="158495"/>
                </a:lnTo>
                <a:lnTo>
                  <a:pt x="43688" y="157098"/>
                </a:lnTo>
                <a:lnTo>
                  <a:pt x="43759" y="106273"/>
                </a:lnTo>
                <a:lnTo>
                  <a:pt x="45414" y="98579"/>
                </a:lnTo>
                <a:lnTo>
                  <a:pt x="50165" y="91871"/>
                </a:lnTo>
                <a:lnTo>
                  <a:pt x="57296" y="87269"/>
                </a:lnTo>
                <a:lnTo>
                  <a:pt x="66167" y="85559"/>
                </a:lnTo>
                <a:lnTo>
                  <a:pt x="333756" y="85559"/>
                </a:lnTo>
                <a:lnTo>
                  <a:pt x="333756" y="72936"/>
                </a:lnTo>
                <a:lnTo>
                  <a:pt x="167640" y="72936"/>
                </a:lnTo>
                <a:lnTo>
                  <a:pt x="148133" y="71117"/>
                </a:lnTo>
                <a:lnTo>
                  <a:pt x="130079" y="65747"/>
                </a:lnTo>
                <a:lnTo>
                  <a:pt x="113883" y="56959"/>
                </a:lnTo>
                <a:lnTo>
                  <a:pt x="99949" y="44881"/>
                </a:lnTo>
                <a:lnTo>
                  <a:pt x="81486" y="28054"/>
                </a:lnTo>
                <a:lnTo>
                  <a:pt x="68498" y="16485"/>
                </a:lnTo>
                <a:lnTo>
                  <a:pt x="61975" y="11226"/>
                </a:lnTo>
                <a:lnTo>
                  <a:pt x="56337" y="6486"/>
                </a:lnTo>
                <a:lnTo>
                  <a:pt x="50149" y="2979"/>
                </a:lnTo>
                <a:lnTo>
                  <a:pt x="43134" y="766"/>
                </a:lnTo>
                <a:lnTo>
                  <a:pt x="35179" y="0"/>
                </a:lnTo>
                <a:close/>
              </a:path>
              <a:path w="334009" h="158750">
                <a:moveTo>
                  <a:pt x="333756" y="85559"/>
                </a:moveTo>
                <a:lnTo>
                  <a:pt x="267589" y="85559"/>
                </a:lnTo>
                <a:lnTo>
                  <a:pt x="276459" y="87269"/>
                </a:lnTo>
                <a:lnTo>
                  <a:pt x="283591" y="91871"/>
                </a:lnTo>
                <a:lnTo>
                  <a:pt x="288341" y="98579"/>
                </a:lnTo>
                <a:lnTo>
                  <a:pt x="289996" y="106273"/>
                </a:lnTo>
                <a:lnTo>
                  <a:pt x="290068" y="134645"/>
                </a:lnTo>
                <a:lnTo>
                  <a:pt x="292032" y="144292"/>
                </a:lnTo>
                <a:lnTo>
                  <a:pt x="297307" y="151833"/>
                </a:lnTo>
                <a:lnTo>
                  <a:pt x="304962" y="156742"/>
                </a:lnTo>
                <a:lnTo>
                  <a:pt x="314071" y="158495"/>
                </a:lnTo>
                <a:lnTo>
                  <a:pt x="330962" y="158495"/>
                </a:lnTo>
                <a:lnTo>
                  <a:pt x="333756" y="157098"/>
                </a:lnTo>
                <a:lnTo>
                  <a:pt x="333756" y="85559"/>
                </a:lnTo>
                <a:close/>
              </a:path>
              <a:path w="334009" h="158750">
                <a:moveTo>
                  <a:pt x="267589" y="85559"/>
                </a:moveTo>
                <a:lnTo>
                  <a:pt x="66167" y="85559"/>
                </a:lnTo>
                <a:lnTo>
                  <a:pt x="81875" y="88606"/>
                </a:lnTo>
                <a:lnTo>
                  <a:pt x="95440" y="96256"/>
                </a:lnTo>
                <a:lnTo>
                  <a:pt x="107386" y="106273"/>
                </a:lnTo>
                <a:lnTo>
                  <a:pt x="118237" y="116420"/>
                </a:lnTo>
                <a:lnTo>
                  <a:pt x="131331" y="127750"/>
                </a:lnTo>
                <a:lnTo>
                  <a:pt x="143462" y="137631"/>
                </a:lnTo>
                <a:lnTo>
                  <a:pt x="155330" y="144619"/>
                </a:lnTo>
                <a:lnTo>
                  <a:pt x="167640" y="147269"/>
                </a:lnTo>
                <a:lnTo>
                  <a:pt x="179657" y="144619"/>
                </a:lnTo>
                <a:lnTo>
                  <a:pt x="191008" y="137631"/>
                </a:lnTo>
                <a:lnTo>
                  <a:pt x="202644" y="127750"/>
                </a:lnTo>
                <a:lnTo>
                  <a:pt x="215519" y="116420"/>
                </a:lnTo>
                <a:lnTo>
                  <a:pt x="226583" y="106273"/>
                </a:lnTo>
                <a:lnTo>
                  <a:pt x="238887" y="96256"/>
                </a:lnTo>
                <a:lnTo>
                  <a:pt x="252523" y="88606"/>
                </a:lnTo>
                <a:lnTo>
                  <a:pt x="267589" y="85559"/>
                </a:lnTo>
                <a:close/>
              </a:path>
              <a:path w="334009" h="158750">
                <a:moveTo>
                  <a:pt x="309752" y="0"/>
                </a:moveTo>
                <a:lnTo>
                  <a:pt x="283083" y="0"/>
                </a:lnTo>
                <a:lnTo>
                  <a:pt x="281686" y="1396"/>
                </a:lnTo>
                <a:lnTo>
                  <a:pt x="232410" y="47688"/>
                </a:lnTo>
                <a:lnTo>
                  <a:pt x="218717" y="58143"/>
                </a:lnTo>
                <a:lnTo>
                  <a:pt x="203168" y="66098"/>
                </a:lnTo>
                <a:lnTo>
                  <a:pt x="186047" y="71161"/>
                </a:lnTo>
                <a:lnTo>
                  <a:pt x="167640" y="72936"/>
                </a:lnTo>
                <a:lnTo>
                  <a:pt x="333756" y="72936"/>
                </a:lnTo>
                <a:lnTo>
                  <a:pt x="333756" y="22440"/>
                </a:lnTo>
                <a:lnTo>
                  <a:pt x="331791" y="13608"/>
                </a:lnTo>
                <a:lnTo>
                  <a:pt x="326517" y="6486"/>
                </a:lnTo>
                <a:lnTo>
                  <a:pt x="318861" y="1731"/>
                </a:lnTo>
                <a:lnTo>
                  <a:pt x="309752" y="0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0" y="1988820"/>
            <a:ext cx="5492495" cy="3599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9097-B6E6-4297-85F7-22E22FD37E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983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819" y="1412875"/>
            <a:ext cx="11142133" cy="1431161"/>
          </a:xfrm>
        </p:spPr>
        <p:txBody>
          <a:bodyPr/>
          <a:lstStyle>
            <a:lvl1pPr marL="201216" indent="-201216">
              <a:spcBef>
                <a:spcPts val="900"/>
              </a:spcBef>
              <a:buClr>
                <a:schemeClr val="accent3"/>
              </a:buClr>
              <a:buFont typeface="Arial" pitchFamily="34" charset="0"/>
              <a:buChar char="●"/>
              <a:defRPr sz="1500">
                <a:solidFill>
                  <a:schemeClr val="bg1"/>
                </a:solidFill>
              </a:defRPr>
            </a:lvl1pPr>
            <a:lvl2pPr marL="334566" indent="-202406">
              <a:spcBef>
                <a:spcPts val="900"/>
              </a:spcBef>
              <a:defRPr sz="1350"/>
            </a:lvl2pPr>
            <a:lvl3pPr marL="472679" indent="-202406">
              <a:spcBef>
                <a:spcPts val="900"/>
              </a:spcBef>
              <a:defRPr lang="en-GB" sz="1200" kern="1200" dirty="0" smtClean="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3pPr>
            <a:lvl4pPr marL="540000" indent="-202406">
              <a:spcBef>
                <a:spcPts val="90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tabLst/>
              <a:defRPr sz="1050"/>
            </a:lvl4pPr>
            <a:lvl5pPr marL="472679" indent="-202406">
              <a:spcBef>
                <a:spcPts val="9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2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22679" y="1515617"/>
            <a:ext cx="9946640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769004" y="6477000"/>
            <a:ext cx="4895617" cy="138499"/>
          </a:xfrm>
        </p:spPr>
        <p:txBody>
          <a:bodyPr/>
          <a:lstStyle>
            <a:lvl1pPr marL="0" indent="0" algn="r">
              <a:buNone/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="" xmlns:a16="http://schemas.microsoft.com/office/drawing/2014/main" id="{EC852AB8-37FA-4F9A-9D41-881F23A6E05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527051" y="6477000"/>
            <a:ext cx="3805767" cy="138499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1699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96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110" dirty="0"/>
              <a:t>For </a:t>
            </a:r>
            <a:r>
              <a:rPr spc="-105" dirty="0"/>
              <a:t>internal </a:t>
            </a:r>
            <a:r>
              <a:rPr spc="-114" dirty="0"/>
              <a:t>educational </a:t>
            </a:r>
            <a:r>
              <a:rPr spc="-135" dirty="0"/>
              <a:t>use </a:t>
            </a:r>
            <a:r>
              <a:rPr spc="-100" dirty="0"/>
              <a:t>only. </a:t>
            </a:r>
            <a:r>
              <a:rPr spc="-75" dirty="0"/>
              <a:t>Do </a:t>
            </a:r>
            <a:r>
              <a:rPr spc="-90" dirty="0"/>
              <a:t>not </a:t>
            </a:r>
            <a:r>
              <a:rPr spc="-114" dirty="0"/>
              <a:t>copy, </a:t>
            </a:r>
            <a:r>
              <a:rPr spc="-105" dirty="0"/>
              <a:t>distribute</a:t>
            </a:r>
            <a:r>
              <a:rPr spc="-85" dirty="0"/>
              <a:t> </a:t>
            </a:r>
            <a:r>
              <a:rPr spc="-80" dirty="0"/>
              <a:t>or </a:t>
            </a:r>
            <a:r>
              <a:rPr spc="-105" dirty="0"/>
              <a:t>detail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998" cy="104302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1088" y="6263639"/>
            <a:ext cx="1081277" cy="5760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00008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87743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263640"/>
          </a:xfrm>
          <a:custGeom>
            <a:avLst/>
            <a:gdLst/>
            <a:ahLst/>
            <a:cxnLst/>
            <a:rect l="l" t="t" r="r" b="b"/>
            <a:pathLst>
              <a:path w="12192000" h="6263640">
                <a:moveTo>
                  <a:pt x="0" y="6263640"/>
                </a:moveTo>
                <a:lnTo>
                  <a:pt x="12192000" y="6263640"/>
                </a:lnTo>
                <a:lnTo>
                  <a:pt x="12192000" y="0"/>
                </a:lnTo>
                <a:lnTo>
                  <a:pt x="0" y="0"/>
                </a:lnTo>
                <a:lnTo>
                  <a:pt x="0" y="6263640"/>
                </a:lnTo>
                <a:close/>
              </a:path>
            </a:pathLst>
          </a:custGeom>
          <a:solidFill>
            <a:srgbClr val="FFC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998" cy="10430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82645" cy="591159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263640"/>
            <a:ext cx="12186285" cy="594360"/>
          </a:xfrm>
          <a:custGeom>
            <a:avLst/>
            <a:gdLst/>
            <a:ahLst/>
            <a:cxnLst/>
            <a:rect l="l" t="t" r="r" b="b"/>
            <a:pathLst>
              <a:path w="12186285" h="594359">
                <a:moveTo>
                  <a:pt x="12185904" y="0"/>
                </a:moveTo>
                <a:lnTo>
                  <a:pt x="0" y="0"/>
                </a:lnTo>
                <a:lnTo>
                  <a:pt x="0" y="594360"/>
                </a:lnTo>
                <a:lnTo>
                  <a:pt x="12185904" y="594360"/>
                </a:lnTo>
                <a:lnTo>
                  <a:pt x="12185904" y="0"/>
                </a:lnTo>
                <a:close/>
              </a:path>
            </a:pathLst>
          </a:custGeom>
          <a:solidFill>
            <a:srgbClr val="EB3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91088" y="6263640"/>
            <a:ext cx="1081277" cy="5760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7862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58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4EC8BCC-14C2-4DA1-99E2-ECCAD5CC9E0B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664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1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96B20E0-2D89-422A-A28B-88F2F0622180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23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1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920" y="2166873"/>
            <a:ext cx="5187950" cy="358521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E380A9-7266-4D2D-A0F5-4FF6B5315E14}" type="datetime1">
              <a:rPr lang="en-US" smtClean="0"/>
              <a:t>3/12/2024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448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1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0D2A5F4-FB94-4163-9DB7-DCABB5BF97C7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85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539984" y="6440423"/>
            <a:ext cx="1028700" cy="161925"/>
          </a:xfrm>
          <a:custGeom>
            <a:avLst/>
            <a:gdLst/>
            <a:ahLst/>
            <a:cxnLst/>
            <a:rect l="l" t="t" r="r" b="b"/>
            <a:pathLst>
              <a:path w="1028700" h="161925">
                <a:moveTo>
                  <a:pt x="333756" y="22440"/>
                </a:moveTo>
                <a:lnTo>
                  <a:pt x="331787" y="13614"/>
                </a:lnTo>
                <a:lnTo>
                  <a:pt x="326517" y="6489"/>
                </a:lnTo>
                <a:lnTo>
                  <a:pt x="318858" y="1739"/>
                </a:lnTo>
                <a:lnTo>
                  <a:pt x="309753" y="0"/>
                </a:lnTo>
                <a:lnTo>
                  <a:pt x="283083" y="0"/>
                </a:lnTo>
                <a:lnTo>
                  <a:pt x="232410" y="47688"/>
                </a:lnTo>
                <a:lnTo>
                  <a:pt x="218706" y="58153"/>
                </a:lnTo>
                <a:lnTo>
                  <a:pt x="203161" y="66103"/>
                </a:lnTo>
                <a:lnTo>
                  <a:pt x="186042" y="71170"/>
                </a:lnTo>
                <a:lnTo>
                  <a:pt x="167640" y="72936"/>
                </a:lnTo>
                <a:lnTo>
                  <a:pt x="148132" y="71120"/>
                </a:lnTo>
                <a:lnTo>
                  <a:pt x="130073" y="65747"/>
                </a:lnTo>
                <a:lnTo>
                  <a:pt x="113880" y="56959"/>
                </a:lnTo>
                <a:lnTo>
                  <a:pt x="99949" y="44881"/>
                </a:lnTo>
                <a:lnTo>
                  <a:pt x="67767" y="15443"/>
                </a:lnTo>
                <a:lnTo>
                  <a:pt x="63347" y="11760"/>
                </a:lnTo>
                <a:lnTo>
                  <a:pt x="61976" y="11226"/>
                </a:lnTo>
                <a:lnTo>
                  <a:pt x="56375" y="6515"/>
                </a:lnTo>
                <a:lnTo>
                  <a:pt x="50139" y="2984"/>
                </a:lnTo>
                <a:lnTo>
                  <a:pt x="43129" y="774"/>
                </a:lnTo>
                <a:lnTo>
                  <a:pt x="35179" y="0"/>
                </a:lnTo>
                <a:lnTo>
                  <a:pt x="2794" y="0"/>
                </a:lnTo>
                <a:lnTo>
                  <a:pt x="0" y="1397"/>
                </a:lnTo>
                <a:lnTo>
                  <a:pt x="0" y="134645"/>
                </a:lnTo>
                <a:lnTo>
                  <a:pt x="1955" y="144297"/>
                </a:lnTo>
                <a:lnTo>
                  <a:pt x="7213" y="151841"/>
                </a:lnTo>
                <a:lnTo>
                  <a:pt x="14833" y="156743"/>
                </a:lnTo>
                <a:lnTo>
                  <a:pt x="23876" y="158496"/>
                </a:lnTo>
                <a:lnTo>
                  <a:pt x="42291" y="158496"/>
                </a:lnTo>
                <a:lnTo>
                  <a:pt x="43688" y="157099"/>
                </a:lnTo>
                <a:lnTo>
                  <a:pt x="43688" y="106603"/>
                </a:lnTo>
                <a:lnTo>
                  <a:pt x="45402" y="98590"/>
                </a:lnTo>
                <a:lnTo>
                  <a:pt x="50165" y="91871"/>
                </a:lnTo>
                <a:lnTo>
                  <a:pt x="57289" y="87274"/>
                </a:lnTo>
                <a:lnTo>
                  <a:pt x="66167" y="85559"/>
                </a:lnTo>
                <a:lnTo>
                  <a:pt x="81864" y="88607"/>
                </a:lnTo>
                <a:lnTo>
                  <a:pt x="95440" y="96266"/>
                </a:lnTo>
                <a:lnTo>
                  <a:pt x="107378" y="106273"/>
                </a:lnTo>
                <a:lnTo>
                  <a:pt x="118237" y="116420"/>
                </a:lnTo>
                <a:lnTo>
                  <a:pt x="131330" y="127762"/>
                </a:lnTo>
                <a:lnTo>
                  <a:pt x="143459" y="137642"/>
                </a:lnTo>
                <a:lnTo>
                  <a:pt x="155321" y="144627"/>
                </a:lnTo>
                <a:lnTo>
                  <a:pt x="167640" y="147269"/>
                </a:lnTo>
                <a:lnTo>
                  <a:pt x="179654" y="144627"/>
                </a:lnTo>
                <a:lnTo>
                  <a:pt x="191008" y="137642"/>
                </a:lnTo>
                <a:lnTo>
                  <a:pt x="202641" y="127762"/>
                </a:lnTo>
                <a:lnTo>
                  <a:pt x="215519" y="116420"/>
                </a:lnTo>
                <a:lnTo>
                  <a:pt x="226580" y="106273"/>
                </a:lnTo>
                <a:lnTo>
                  <a:pt x="238887" y="96266"/>
                </a:lnTo>
                <a:lnTo>
                  <a:pt x="252514" y="88607"/>
                </a:lnTo>
                <a:lnTo>
                  <a:pt x="267589" y="85559"/>
                </a:lnTo>
                <a:lnTo>
                  <a:pt x="276453" y="87274"/>
                </a:lnTo>
                <a:lnTo>
                  <a:pt x="283591" y="91871"/>
                </a:lnTo>
                <a:lnTo>
                  <a:pt x="288340" y="98590"/>
                </a:lnTo>
                <a:lnTo>
                  <a:pt x="290068" y="106603"/>
                </a:lnTo>
                <a:lnTo>
                  <a:pt x="290068" y="134645"/>
                </a:lnTo>
                <a:lnTo>
                  <a:pt x="292023" y="144297"/>
                </a:lnTo>
                <a:lnTo>
                  <a:pt x="297307" y="151841"/>
                </a:lnTo>
                <a:lnTo>
                  <a:pt x="304952" y="156743"/>
                </a:lnTo>
                <a:lnTo>
                  <a:pt x="314071" y="158496"/>
                </a:lnTo>
                <a:lnTo>
                  <a:pt x="330962" y="158496"/>
                </a:lnTo>
                <a:lnTo>
                  <a:pt x="333756" y="157099"/>
                </a:lnTo>
                <a:lnTo>
                  <a:pt x="333756" y="22440"/>
                </a:lnTo>
                <a:close/>
              </a:path>
              <a:path w="1028700" h="161925">
                <a:moveTo>
                  <a:pt x="507492" y="79946"/>
                </a:moveTo>
                <a:lnTo>
                  <a:pt x="506958" y="73418"/>
                </a:lnTo>
                <a:lnTo>
                  <a:pt x="505396" y="66624"/>
                </a:lnTo>
                <a:lnTo>
                  <a:pt x="502767" y="59829"/>
                </a:lnTo>
                <a:lnTo>
                  <a:pt x="499110" y="53301"/>
                </a:lnTo>
                <a:lnTo>
                  <a:pt x="495439" y="45986"/>
                </a:lnTo>
                <a:lnTo>
                  <a:pt x="466953" y="15786"/>
                </a:lnTo>
                <a:lnTo>
                  <a:pt x="426085" y="317"/>
                </a:lnTo>
                <a:lnTo>
                  <a:pt x="417703" y="0"/>
                </a:lnTo>
                <a:lnTo>
                  <a:pt x="348869" y="0"/>
                </a:lnTo>
                <a:lnTo>
                  <a:pt x="347472" y="1397"/>
                </a:lnTo>
                <a:lnTo>
                  <a:pt x="347472" y="68732"/>
                </a:lnTo>
                <a:lnTo>
                  <a:pt x="358711" y="110553"/>
                </a:lnTo>
                <a:lnTo>
                  <a:pt x="387642" y="142722"/>
                </a:lnTo>
                <a:lnTo>
                  <a:pt x="428040" y="158000"/>
                </a:lnTo>
                <a:lnTo>
                  <a:pt x="437261" y="158496"/>
                </a:lnTo>
                <a:lnTo>
                  <a:pt x="504698" y="158496"/>
                </a:lnTo>
                <a:lnTo>
                  <a:pt x="507492" y="157099"/>
                </a:lnTo>
                <a:lnTo>
                  <a:pt x="507492" y="134645"/>
                </a:lnTo>
                <a:lnTo>
                  <a:pt x="504698" y="127635"/>
                </a:lnTo>
                <a:lnTo>
                  <a:pt x="496316" y="119227"/>
                </a:lnTo>
                <a:lnTo>
                  <a:pt x="490601" y="117817"/>
                </a:lnTo>
                <a:lnTo>
                  <a:pt x="430276" y="117817"/>
                </a:lnTo>
                <a:lnTo>
                  <a:pt x="423291" y="115011"/>
                </a:lnTo>
                <a:lnTo>
                  <a:pt x="393827" y="85559"/>
                </a:lnTo>
                <a:lnTo>
                  <a:pt x="391033" y="79946"/>
                </a:lnTo>
                <a:lnTo>
                  <a:pt x="389636" y="72936"/>
                </a:lnTo>
                <a:lnTo>
                  <a:pt x="389636" y="58915"/>
                </a:lnTo>
                <a:lnTo>
                  <a:pt x="392430" y="51892"/>
                </a:lnTo>
                <a:lnTo>
                  <a:pt x="399415" y="44881"/>
                </a:lnTo>
                <a:lnTo>
                  <a:pt x="402209" y="43484"/>
                </a:lnTo>
                <a:lnTo>
                  <a:pt x="403606" y="42075"/>
                </a:lnTo>
                <a:lnTo>
                  <a:pt x="407797" y="42075"/>
                </a:lnTo>
                <a:lnTo>
                  <a:pt x="410591" y="40678"/>
                </a:lnTo>
                <a:lnTo>
                  <a:pt x="423291" y="40678"/>
                </a:lnTo>
                <a:lnTo>
                  <a:pt x="426085" y="42075"/>
                </a:lnTo>
                <a:lnTo>
                  <a:pt x="431673" y="42075"/>
                </a:lnTo>
                <a:lnTo>
                  <a:pt x="437261" y="44881"/>
                </a:lnTo>
                <a:lnTo>
                  <a:pt x="446989" y="51333"/>
                </a:lnTo>
                <a:lnTo>
                  <a:pt x="452399" y="55765"/>
                </a:lnTo>
                <a:lnTo>
                  <a:pt x="457288" y="60718"/>
                </a:lnTo>
                <a:lnTo>
                  <a:pt x="461137" y="65925"/>
                </a:lnTo>
                <a:lnTo>
                  <a:pt x="410591" y="65925"/>
                </a:lnTo>
                <a:lnTo>
                  <a:pt x="409194" y="67322"/>
                </a:lnTo>
                <a:lnTo>
                  <a:pt x="409194" y="74333"/>
                </a:lnTo>
                <a:lnTo>
                  <a:pt x="410591" y="77139"/>
                </a:lnTo>
                <a:lnTo>
                  <a:pt x="411988" y="81356"/>
                </a:lnTo>
                <a:lnTo>
                  <a:pt x="414616" y="85979"/>
                </a:lnTo>
                <a:lnTo>
                  <a:pt x="420446" y="92049"/>
                </a:lnTo>
                <a:lnTo>
                  <a:pt x="429425" y="97332"/>
                </a:lnTo>
                <a:lnTo>
                  <a:pt x="441579" y="99580"/>
                </a:lnTo>
                <a:lnTo>
                  <a:pt x="494919" y="99580"/>
                </a:lnTo>
                <a:lnTo>
                  <a:pt x="500507" y="98183"/>
                </a:lnTo>
                <a:lnTo>
                  <a:pt x="506095" y="89763"/>
                </a:lnTo>
                <a:lnTo>
                  <a:pt x="507492" y="85559"/>
                </a:lnTo>
                <a:lnTo>
                  <a:pt x="507492" y="79946"/>
                </a:lnTo>
                <a:close/>
              </a:path>
              <a:path w="1028700" h="161925">
                <a:moveTo>
                  <a:pt x="694944" y="141668"/>
                </a:moveTo>
                <a:lnTo>
                  <a:pt x="693547" y="138861"/>
                </a:lnTo>
                <a:lnTo>
                  <a:pt x="692150" y="138861"/>
                </a:lnTo>
                <a:lnTo>
                  <a:pt x="686981" y="137833"/>
                </a:lnTo>
                <a:lnTo>
                  <a:pt x="682764" y="135877"/>
                </a:lnTo>
                <a:lnTo>
                  <a:pt x="677227" y="131559"/>
                </a:lnTo>
                <a:lnTo>
                  <a:pt x="668147" y="123431"/>
                </a:lnTo>
                <a:lnTo>
                  <a:pt x="659638" y="116420"/>
                </a:lnTo>
                <a:lnTo>
                  <a:pt x="652526" y="112204"/>
                </a:lnTo>
                <a:lnTo>
                  <a:pt x="649732" y="109397"/>
                </a:lnTo>
                <a:lnTo>
                  <a:pt x="653046" y="107784"/>
                </a:lnTo>
                <a:lnTo>
                  <a:pt x="658368" y="104851"/>
                </a:lnTo>
                <a:lnTo>
                  <a:pt x="678980" y="81356"/>
                </a:lnTo>
                <a:lnTo>
                  <a:pt x="680313" y="75831"/>
                </a:lnTo>
                <a:lnTo>
                  <a:pt x="680847" y="68732"/>
                </a:lnTo>
                <a:lnTo>
                  <a:pt x="680313" y="61620"/>
                </a:lnTo>
                <a:lnTo>
                  <a:pt x="678726" y="54889"/>
                </a:lnTo>
                <a:lnTo>
                  <a:pt x="676071" y="48412"/>
                </a:lnTo>
                <a:lnTo>
                  <a:pt x="672338" y="42075"/>
                </a:lnTo>
                <a:lnTo>
                  <a:pt x="669150" y="37630"/>
                </a:lnTo>
                <a:lnTo>
                  <a:pt x="667854" y="35814"/>
                </a:lnTo>
                <a:lnTo>
                  <a:pt x="637374" y="11582"/>
                </a:lnTo>
                <a:lnTo>
                  <a:pt x="597281" y="292"/>
                </a:lnTo>
                <a:lnTo>
                  <a:pt x="589026" y="0"/>
                </a:lnTo>
                <a:lnTo>
                  <a:pt x="522605" y="0"/>
                </a:lnTo>
                <a:lnTo>
                  <a:pt x="521208" y="1397"/>
                </a:lnTo>
                <a:lnTo>
                  <a:pt x="521208" y="157099"/>
                </a:lnTo>
                <a:lnTo>
                  <a:pt x="522605" y="157099"/>
                </a:lnTo>
                <a:lnTo>
                  <a:pt x="524002" y="158496"/>
                </a:lnTo>
                <a:lnTo>
                  <a:pt x="539623" y="158496"/>
                </a:lnTo>
                <a:lnTo>
                  <a:pt x="542417" y="157099"/>
                </a:lnTo>
                <a:lnTo>
                  <a:pt x="548005" y="155689"/>
                </a:lnTo>
                <a:lnTo>
                  <a:pt x="563626" y="51892"/>
                </a:lnTo>
                <a:lnTo>
                  <a:pt x="565023" y="50495"/>
                </a:lnTo>
                <a:lnTo>
                  <a:pt x="565023" y="49085"/>
                </a:lnTo>
                <a:lnTo>
                  <a:pt x="566420" y="47688"/>
                </a:lnTo>
                <a:lnTo>
                  <a:pt x="571779" y="42240"/>
                </a:lnTo>
                <a:lnTo>
                  <a:pt x="580872" y="38747"/>
                </a:lnTo>
                <a:lnTo>
                  <a:pt x="592607" y="37630"/>
                </a:lnTo>
                <a:lnTo>
                  <a:pt x="605917" y="39268"/>
                </a:lnTo>
                <a:lnTo>
                  <a:pt x="620852" y="45872"/>
                </a:lnTo>
                <a:lnTo>
                  <a:pt x="630123" y="54178"/>
                </a:lnTo>
                <a:lnTo>
                  <a:pt x="634365" y="62750"/>
                </a:lnTo>
                <a:lnTo>
                  <a:pt x="634238" y="70129"/>
                </a:lnTo>
                <a:lnTo>
                  <a:pt x="631444" y="77139"/>
                </a:lnTo>
                <a:lnTo>
                  <a:pt x="622935" y="81356"/>
                </a:lnTo>
                <a:lnTo>
                  <a:pt x="601726" y="81356"/>
                </a:lnTo>
                <a:lnTo>
                  <a:pt x="596011" y="79946"/>
                </a:lnTo>
                <a:lnTo>
                  <a:pt x="591820" y="78549"/>
                </a:lnTo>
                <a:lnTo>
                  <a:pt x="586232" y="75742"/>
                </a:lnTo>
                <a:lnTo>
                  <a:pt x="581914" y="75742"/>
                </a:lnTo>
                <a:lnTo>
                  <a:pt x="581914" y="102387"/>
                </a:lnTo>
                <a:lnTo>
                  <a:pt x="583311" y="108000"/>
                </a:lnTo>
                <a:lnTo>
                  <a:pt x="587629" y="110807"/>
                </a:lnTo>
                <a:lnTo>
                  <a:pt x="639826" y="152882"/>
                </a:lnTo>
                <a:lnTo>
                  <a:pt x="645541" y="157099"/>
                </a:lnTo>
                <a:lnTo>
                  <a:pt x="651129" y="158496"/>
                </a:lnTo>
                <a:lnTo>
                  <a:pt x="693547" y="158496"/>
                </a:lnTo>
                <a:lnTo>
                  <a:pt x="694944" y="157099"/>
                </a:lnTo>
                <a:lnTo>
                  <a:pt x="694944" y="141668"/>
                </a:lnTo>
                <a:close/>
              </a:path>
              <a:path w="1028700" h="161925">
                <a:moveTo>
                  <a:pt x="854964" y="94119"/>
                </a:moveTo>
                <a:lnTo>
                  <a:pt x="853567" y="92710"/>
                </a:lnTo>
                <a:lnTo>
                  <a:pt x="818515" y="92710"/>
                </a:lnTo>
                <a:lnTo>
                  <a:pt x="812800" y="95516"/>
                </a:lnTo>
                <a:lnTo>
                  <a:pt x="808609" y="108165"/>
                </a:lnTo>
                <a:lnTo>
                  <a:pt x="805815" y="112382"/>
                </a:lnTo>
                <a:lnTo>
                  <a:pt x="793242" y="120802"/>
                </a:lnTo>
                <a:lnTo>
                  <a:pt x="781939" y="120802"/>
                </a:lnTo>
                <a:lnTo>
                  <a:pt x="749681" y="98336"/>
                </a:lnTo>
                <a:lnTo>
                  <a:pt x="742696" y="85686"/>
                </a:lnTo>
                <a:lnTo>
                  <a:pt x="739902" y="80073"/>
                </a:lnTo>
                <a:lnTo>
                  <a:pt x="738505" y="73050"/>
                </a:lnTo>
                <a:lnTo>
                  <a:pt x="738505" y="59004"/>
                </a:lnTo>
                <a:lnTo>
                  <a:pt x="741299" y="53378"/>
                </a:lnTo>
                <a:lnTo>
                  <a:pt x="745490" y="47764"/>
                </a:lnTo>
                <a:lnTo>
                  <a:pt x="751078" y="43548"/>
                </a:lnTo>
                <a:lnTo>
                  <a:pt x="756666" y="40741"/>
                </a:lnTo>
                <a:lnTo>
                  <a:pt x="772160" y="40741"/>
                </a:lnTo>
                <a:lnTo>
                  <a:pt x="780542" y="43548"/>
                </a:lnTo>
                <a:lnTo>
                  <a:pt x="787527" y="49161"/>
                </a:lnTo>
                <a:lnTo>
                  <a:pt x="791845" y="51968"/>
                </a:lnTo>
                <a:lnTo>
                  <a:pt x="794639" y="53378"/>
                </a:lnTo>
                <a:lnTo>
                  <a:pt x="801624" y="53378"/>
                </a:lnTo>
                <a:lnTo>
                  <a:pt x="810006" y="47764"/>
                </a:lnTo>
                <a:lnTo>
                  <a:pt x="817029" y="40741"/>
                </a:lnTo>
                <a:lnTo>
                  <a:pt x="828294" y="29502"/>
                </a:lnTo>
                <a:lnTo>
                  <a:pt x="828294" y="28092"/>
                </a:lnTo>
                <a:lnTo>
                  <a:pt x="825500" y="25285"/>
                </a:lnTo>
                <a:lnTo>
                  <a:pt x="788974" y="3568"/>
                </a:lnTo>
                <a:lnTo>
                  <a:pt x="763778" y="0"/>
                </a:lnTo>
                <a:lnTo>
                  <a:pt x="696341" y="0"/>
                </a:lnTo>
                <a:lnTo>
                  <a:pt x="694944" y="1409"/>
                </a:lnTo>
                <a:lnTo>
                  <a:pt x="694944" y="68834"/>
                </a:lnTo>
                <a:lnTo>
                  <a:pt x="706983" y="112115"/>
                </a:lnTo>
                <a:lnTo>
                  <a:pt x="736688" y="144868"/>
                </a:lnTo>
                <a:lnTo>
                  <a:pt x="777735" y="161023"/>
                </a:lnTo>
                <a:lnTo>
                  <a:pt x="786130" y="161544"/>
                </a:lnTo>
                <a:lnTo>
                  <a:pt x="793292" y="161264"/>
                </a:lnTo>
                <a:lnTo>
                  <a:pt x="800036" y="160324"/>
                </a:lnTo>
                <a:lnTo>
                  <a:pt x="806488" y="158584"/>
                </a:lnTo>
                <a:lnTo>
                  <a:pt x="812800" y="155930"/>
                </a:lnTo>
                <a:lnTo>
                  <a:pt x="821309" y="153111"/>
                </a:lnTo>
                <a:lnTo>
                  <a:pt x="828294" y="148894"/>
                </a:lnTo>
                <a:lnTo>
                  <a:pt x="839470" y="137668"/>
                </a:lnTo>
                <a:lnTo>
                  <a:pt x="845185" y="130644"/>
                </a:lnTo>
                <a:lnTo>
                  <a:pt x="847979" y="122212"/>
                </a:lnTo>
                <a:lnTo>
                  <a:pt x="848563" y="120802"/>
                </a:lnTo>
                <a:lnTo>
                  <a:pt x="850633" y="115900"/>
                </a:lnTo>
                <a:lnTo>
                  <a:pt x="852512" y="109575"/>
                </a:lnTo>
                <a:lnTo>
                  <a:pt x="853871" y="103251"/>
                </a:lnTo>
                <a:lnTo>
                  <a:pt x="854964" y="96926"/>
                </a:lnTo>
                <a:lnTo>
                  <a:pt x="854964" y="94119"/>
                </a:lnTo>
                <a:close/>
              </a:path>
              <a:path w="1028700" h="161925">
                <a:moveTo>
                  <a:pt x="1028700" y="8420"/>
                </a:moveTo>
                <a:lnTo>
                  <a:pt x="1027303" y="7010"/>
                </a:lnTo>
                <a:lnTo>
                  <a:pt x="1025906" y="4203"/>
                </a:lnTo>
                <a:lnTo>
                  <a:pt x="1024509" y="2806"/>
                </a:lnTo>
                <a:lnTo>
                  <a:pt x="1022985" y="1397"/>
                </a:lnTo>
                <a:lnTo>
                  <a:pt x="1018794" y="0"/>
                </a:lnTo>
                <a:lnTo>
                  <a:pt x="1008888" y="0"/>
                </a:lnTo>
                <a:lnTo>
                  <a:pt x="966304" y="25933"/>
                </a:lnTo>
                <a:lnTo>
                  <a:pt x="949452" y="43484"/>
                </a:lnTo>
                <a:lnTo>
                  <a:pt x="912622" y="79946"/>
                </a:lnTo>
                <a:lnTo>
                  <a:pt x="912622" y="22440"/>
                </a:lnTo>
                <a:lnTo>
                  <a:pt x="888492" y="0"/>
                </a:lnTo>
                <a:lnTo>
                  <a:pt x="870077" y="0"/>
                </a:lnTo>
                <a:lnTo>
                  <a:pt x="868680" y="1397"/>
                </a:lnTo>
                <a:lnTo>
                  <a:pt x="868680" y="157099"/>
                </a:lnTo>
                <a:lnTo>
                  <a:pt x="870077" y="158496"/>
                </a:lnTo>
                <a:lnTo>
                  <a:pt x="879983" y="158496"/>
                </a:lnTo>
                <a:lnTo>
                  <a:pt x="916813" y="137452"/>
                </a:lnTo>
                <a:lnTo>
                  <a:pt x="919607" y="133248"/>
                </a:lnTo>
                <a:lnTo>
                  <a:pt x="925322" y="131851"/>
                </a:lnTo>
                <a:lnTo>
                  <a:pt x="929513" y="130441"/>
                </a:lnTo>
                <a:lnTo>
                  <a:pt x="938022" y="130441"/>
                </a:lnTo>
                <a:lnTo>
                  <a:pt x="949452" y="133248"/>
                </a:lnTo>
                <a:lnTo>
                  <a:pt x="953643" y="134645"/>
                </a:lnTo>
                <a:lnTo>
                  <a:pt x="998982" y="152882"/>
                </a:lnTo>
                <a:lnTo>
                  <a:pt x="1010285" y="158496"/>
                </a:lnTo>
                <a:lnTo>
                  <a:pt x="1027303" y="158496"/>
                </a:lnTo>
                <a:lnTo>
                  <a:pt x="1028700" y="157099"/>
                </a:lnTo>
                <a:lnTo>
                  <a:pt x="1028700" y="138861"/>
                </a:lnTo>
                <a:lnTo>
                  <a:pt x="1001776" y="108000"/>
                </a:lnTo>
                <a:lnTo>
                  <a:pt x="995438" y="105219"/>
                </a:lnTo>
                <a:lnTo>
                  <a:pt x="989368" y="101523"/>
                </a:lnTo>
                <a:lnTo>
                  <a:pt x="983856" y="97561"/>
                </a:lnTo>
                <a:lnTo>
                  <a:pt x="979170" y="93980"/>
                </a:lnTo>
                <a:lnTo>
                  <a:pt x="974394" y="88138"/>
                </a:lnTo>
                <a:lnTo>
                  <a:pt x="972959" y="83997"/>
                </a:lnTo>
                <a:lnTo>
                  <a:pt x="974801" y="79946"/>
                </a:lnTo>
                <a:lnTo>
                  <a:pt x="974966" y="79590"/>
                </a:lnTo>
                <a:lnTo>
                  <a:pt x="980567" y="72936"/>
                </a:lnTo>
                <a:lnTo>
                  <a:pt x="1025906" y="28054"/>
                </a:lnTo>
                <a:lnTo>
                  <a:pt x="1028700" y="21043"/>
                </a:lnTo>
                <a:lnTo>
                  <a:pt x="1028700" y="842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2859" y="125729"/>
            <a:ext cx="11376025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50319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0916" y="1191175"/>
            <a:ext cx="8194675" cy="3424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53483" y="6649416"/>
            <a:ext cx="3328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110" dirty="0"/>
              <a:t>For </a:t>
            </a:r>
            <a:r>
              <a:rPr spc="-105" dirty="0"/>
              <a:t>internal </a:t>
            </a:r>
            <a:r>
              <a:rPr spc="-114" dirty="0"/>
              <a:t>educational </a:t>
            </a:r>
            <a:r>
              <a:rPr spc="-135" dirty="0"/>
              <a:t>use </a:t>
            </a:r>
            <a:r>
              <a:rPr spc="-100" dirty="0"/>
              <a:t>only. </a:t>
            </a:r>
            <a:r>
              <a:rPr spc="-75" dirty="0"/>
              <a:t>Do </a:t>
            </a:r>
            <a:r>
              <a:rPr spc="-90" dirty="0"/>
              <a:t>not </a:t>
            </a:r>
            <a:r>
              <a:rPr spc="-114" dirty="0"/>
              <a:t>copy, </a:t>
            </a:r>
            <a:r>
              <a:rPr spc="-105" dirty="0"/>
              <a:t>distribute</a:t>
            </a:r>
            <a:r>
              <a:rPr spc="-85" dirty="0"/>
              <a:t> </a:t>
            </a:r>
            <a:r>
              <a:rPr spc="-80" dirty="0"/>
              <a:t>or </a:t>
            </a:r>
            <a:r>
              <a:rPr spc="-105" dirty="0"/>
              <a:t>detail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08664" y="6440423"/>
            <a:ext cx="160020" cy="158750"/>
          </a:xfrm>
          <a:custGeom>
            <a:avLst/>
            <a:gdLst/>
            <a:ahLst/>
            <a:cxnLst/>
            <a:rect l="l" t="t" r="r" b="b"/>
            <a:pathLst>
              <a:path w="160020" h="158750">
                <a:moveTo>
                  <a:pt x="19811" y="0"/>
                </a:moveTo>
                <a:lnTo>
                  <a:pt x="1396" y="0"/>
                </a:lnTo>
                <a:lnTo>
                  <a:pt x="0" y="1396"/>
                </a:lnTo>
                <a:lnTo>
                  <a:pt x="0" y="157098"/>
                </a:lnTo>
                <a:lnTo>
                  <a:pt x="1396" y="158495"/>
                </a:lnTo>
                <a:lnTo>
                  <a:pt x="11302" y="158495"/>
                </a:lnTo>
                <a:lnTo>
                  <a:pt x="19278" y="157729"/>
                </a:lnTo>
                <a:lnTo>
                  <a:pt x="50926" y="133248"/>
                </a:lnTo>
                <a:lnTo>
                  <a:pt x="56641" y="131851"/>
                </a:lnTo>
                <a:lnTo>
                  <a:pt x="60832" y="130441"/>
                </a:lnTo>
                <a:lnTo>
                  <a:pt x="158678" y="130441"/>
                </a:lnTo>
                <a:lnTo>
                  <a:pt x="155051" y="122904"/>
                </a:lnTo>
                <a:lnTo>
                  <a:pt x="149250" y="116569"/>
                </a:lnTo>
                <a:lnTo>
                  <a:pt x="141604" y="112204"/>
                </a:lnTo>
                <a:lnTo>
                  <a:pt x="133095" y="108000"/>
                </a:lnTo>
                <a:lnTo>
                  <a:pt x="126759" y="105217"/>
                </a:lnTo>
                <a:lnTo>
                  <a:pt x="120697" y="101514"/>
                </a:lnTo>
                <a:lnTo>
                  <a:pt x="115183" y="97549"/>
                </a:lnTo>
                <a:lnTo>
                  <a:pt x="110489" y="93979"/>
                </a:lnTo>
                <a:lnTo>
                  <a:pt x="109315" y="92270"/>
                </a:lnTo>
                <a:lnTo>
                  <a:pt x="107473" y="87668"/>
                </a:lnTo>
                <a:lnTo>
                  <a:pt x="107489" y="80960"/>
                </a:lnTo>
                <a:lnTo>
                  <a:pt x="108045" y="79946"/>
                </a:lnTo>
                <a:lnTo>
                  <a:pt x="43941" y="79946"/>
                </a:lnTo>
                <a:lnTo>
                  <a:pt x="43941" y="22440"/>
                </a:lnTo>
                <a:lnTo>
                  <a:pt x="41957" y="13608"/>
                </a:lnTo>
                <a:lnTo>
                  <a:pt x="36639" y="6486"/>
                </a:lnTo>
                <a:lnTo>
                  <a:pt x="28940" y="1731"/>
                </a:lnTo>
                <a:lnTo>
                  <a:pt x="19811" y="0"/>
                </a:lnTo>
                <a:close/>
              </a:path>
              <a:path w="160020" h="158750">
                <a:moveTo>
                  <a:pt x="158678" y="130441"/>
                </a:moveTo>
                <a:lnTo>
                  <a:pt x="69341" y="130441"/>
                </a:lnTo>
                <a:lnTo>
                  <a:pt x="80771" y="133248"/>
                </a:lnTo>
                <a:lnTo>
                  <a:pt x="84962" y="134645"/>
                </a:lnTo>
                <a:lnTo>
                  <a:pt x="130301" y="152882"/>
                </a:lnTo>
                <a:lnTo>
                  <a:pt x="141604" y="158495"/>
                </a:lnTo>
                <a:lnTo>
                  <a:pt x="158622" y="158495"/>
                </a:lnTo>
                <a:lnTo>
                  <a:pt x="160019" y="157098"/>
                </a:lnTo>
                <a:lnTo>
                  <a:pt x="160019" y="138861"/>
                </a:lnTo>
                <a:lnTo>
                  <a:pt x="158732" y="130553"/>
                </a:lnTo>
                <a:close/>
              </a:path>
              <a:path w="160020" h="158750">
                <a:moveTo>
                  <a:pt x="150113" y="0"/>
                </a:moveTo>
                <a:lnTo>
                  <a:pt x="140207" y="0"/>
                </a:lnTo>
                <a:lnTo>
                  <a:pt x="132232" y="766"/>
                </a:lnTo>
                <a:lnTo>
                  <a:pt x="99123" y="24722"/>
                </a:lnTo>
                <a:lnTo>
                  <a:pt x="80771" y="43484"/>
                </a:lnTo>
                <a:lnTo>
                  <a:pt x="43941" y="79946"/>
                </a:lnTo>
                <a:lnTo>
                  <a:pt x="108045" y="79946"/>
                </a:lnTo>
                <a:lnTo>
                  <a:pt x="111886" y="72936"/>
                </a:lnTo>
                <a:lnTo>
                  <a:pt x="157225" y="28054"/>
                </a:lnTo>
                <a:lnTo>
                  <a:pt x="160019" y="21043"/>
                </a:lnTo>
                <a:lnTo>
                  <a:pt x="160019" y="8420"/>
                </a:lnTo>
                <a:lnTo>
                  <a:pt x="158622" y="7010"/>
                </a:lnTo>
                <a:lnTo>
                  <a:pt x="157225" y="4203"/>
                </a:lnTo>
                <a:lnTo>
                  <a:pt x="155828" y="2806"/>
                </a:lnTo>
                <a:lnTo>
                  <a:pt x="154304" y="1396"/>
                </a:lnTo>
                <a:lnTo>
                  <a:pt x="150113" y="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234928" y="6440423"/>
            <a:ext cx="160020" cy="161925"/>
          </a:xfrm>
          <a:custGeom>
            <a:avLst/>
            <a:gdLst/>
            <a:ahLst/>
            <a:cxnLst/>
            <a:rect l="l" t="t" r="r" b="b"/>
            <a:pathLst>
              <a:path w="160020" h="161925">
                <a:moveTo>
                  <a:pt x="68833" y="0"/>
                </a:moveTo>
                <a:lnTo>
                  <a:pt x="1397" y="0"/>
                </a:lnTo>
                <a:lnTo>
                  <a:pt x="3" y="1406"/>
                </a:lnTo>
                <a:lnTo>
                  <a:pt x="0" y="68833"/>
                </a:lnTo>
                <a:lnTo>
                  <a:pt x="523" y="77481"/>
                </a:lnTo>
                <a:lnTo>
                  <a:pt x="16652" y="119753"/>
                </a:lnTo>
                <a:lnTo>
                  <a:pt x="49391" y="149444"/>
                </a:lnTo>
                <a:lnTo>
                  <a:pt x="91186" y="161543"/>
                </a:lnTo>
                <a:lnTo>
                  <a:pt x="98353" y="161258"/>
                </a:lnTo>
                <a:lnTo>
                  <a:pt x="105092" y="160313"/>
                </a:lnTo>
                <a:lnTo>
                  <a:pt x="111545" y="158581"/>
                </a:lnTo>
                <a:lnTo>
                  <a:pt x="117855" y="155930"/>
                </a:lnTo>
                <a:lnTo>
                  <a:pt x="126365" y="153111"/>
                </a:lnTo>
                <a:lnTo>
                  <a:pt x="133350" y="148894"/>
                </a:lnTo>
                <a:lnTo>
                  <a:pt x="144525" y="137667"/>
                </a:lnTo>
                <a:lnTo>
                  <a:pt x="150241" y="130644"/>
                </a:lnTo>
                <a:lnTo>
                  <a:pt x="153035" y="122212"/>
                </a:lnTo>
                <a:lnTo>
                  <a:pt x="153628" y="120802"/>
                </a:lnTo>
                <a:lnTo>
                  <a:pt x="86995" y="120802"/>
                </a:lnTo>
                <a:lnTo>
                  <a:pt x="80010" y="117995"/>
                </a:lnTo>
                <a:lnTo>
                  <a:pt x="50546" y="92709"/>
                </a:lnTo>
                <a:lnTo>
                  <a:pt x="47751" y="85686"/>
                </a:lnTo>
                <a:lnTo>
                  <a:pt x="44957" y="80073"/>
                </a:lnTo>
                <a:lnTo>
                  <a:pt x="43561" y="73050"/>
                </a:lnTo>
                <a:lnTo>
                  <a:pt x="43561" y="59004"/>
                </a:lnTo>
                <a:lnTo>
                  <a:pt x="46354" y="53378"/>
                </a:lnTo>
                <a:lnTo>
                  <a:pt x="50546" y="47764"/>
                </a:lnTo>
                <a:lnTo>
                  <a:pt x="56133" y="43548"/>
                </a:lnTo>
                <a:lnTo>
                  <a:pt x="61722" y="40741"/>
                </a:lnTo>
                <a:lnTo>
                  <a:pt x="122094" y="40741"/>
                </a:lnTo>
                <a:lnTo>
                  <a:pt x="133350" y="29502"/>
                </a:lnTo>
                <a:lnTo>
                  <a:pt x="133350" y="28092"/>
                </a:lnTo>
                <a:lnTo>
                  <a:pt x="130555" y="25285"/>
                </a:lnTo>
                <a:lnTo>
                  <a:pt x="94033" y="3557"/>
                </a:lnTo>
                <a:lnTo>
                  <a:pt x="77217" y="307"/>
                </a:lnTo>
                <a:lnTo>
                  <a:pt x="68833" y="0"/>
                </a:lnTo>
                <a:close/>
              </a:path>
              <a:path w="160020" h="161925">
                <a:moveTo>
                  <a:pt x="158623" y="92709"/>
                </a:moveTo>
                <a:lnTo>
                  <a:pt x="123571" y="92709"/>
                </a:lnTo>
                <a:lnTo>
                  <a:pt x="117855" y="95516"/>
                </a:lnTo>
                <a:lnTo>
                  <a:pt x="113665" y="108165"/>
                </a:lnTo>
                <a:lnTo>
                  <a:pt x="110871" y="112382"/>
                </a:lnTo>
                <a:lnTo>
                  <a:pt x="98298" y="120802"/>
                </a:lnTo>
                <a:lnTo>
                  <a:pt x="153628" y="120802"/>
                </a:lnTo>
                <a:lnTo>
                  <a:pt x="155698" y="115889"/>
                </a:lnTo>
                <a:lnTo>
                  <a:pt x="157575" y="109569"/>
                </a:lnTo>
                <a:lnTo>
                  <a:pt x="158928" y="103249"/>
                </a:lnTo>
                <a:lnTo>
                  <a:pt x="160020" y="96926"/>
                </a:lnTo>
                <a:lnTo>
                  <a:pt x="160020" y="94119"/>
                </a:lnTo>
                <a:lnTo>
                  <a:pt x="158623" y="92709"/>
                </a:lnTo>
                <a:close/>
              </a:path>
              <a:path w="160020" h="161925">
                <a:moveTo>
                  <a:pt x="122094" y="40741"/>
                </a:moveTo>
                <a:lnTo>
                  <a:pt x="77216" y="40741"/>
                </a:lnTo>
                <a:lnTo>
                  <a:pt x="85598" y="43548"/>
                </a:lnTo>
                <a:lnTo>
                  <a:pt x="92582" y="49161"/>
                </a:lnTo>
                <a:lnTo>
                  <a:pt x="96900" y="51968"/>
                </a:lnTo>
                <a:lnTo>
                  <a:pt x="99695" y="53378"/>
                </a:lnTo>
                <a:lnTo>
                  <a:pt x="106679" y="53378"/>
                </a:lnTo>
                <a:lnTo>
                  <a:pt x="115062" y="47764"/>
                </a:lnTo>
                <a:lnTo>
                  <a:pt x="122094" y="40741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061192" y="6440423"/>
            <a:ext cx="173990" cy="158750"/>
          </a:xfrm>
          <a:custGeom>
            <a:avLst/>
            <a:gdLst/>
            <a:ahLst/>
            <a:cxnLst/>
            <a:rect l="l" t="t" r="r" b="b"/>
            <a:pathLst>
              <a:path w="173990" h="158750">
                <a:moveTo>
                  <a:pt x="67817" y="0"/>
                </a:moveTo>
                <a:lnTo>
                  <a:pt x="1397" y="0"/>
                </a:lnTo>
                <a:lnTo>
                  <a:pt x="0" y="1396"/>
                </a:lnTo>
                <a:lnTo>
                  <a:pt x="0" y="157098"/>
                </a:lnTo>
                <a:lnTo>
                  <a:pt x="1397" y="157098"/>
                </a:lnTo>
                <a:lnTo>
                  <a:pt x="2793" y="158495"/>
                </a:lnTo>
                <a:lnTo>
                  <a:pt x="18414" y="158495"/>
                </a:lnTo>
                <a:lnTo>
                  <a:pt x="21208" y="157098"/>
                </a:lnTo>
                <a:lnTo>
                  <a:pt x="26797" y="155689"/>
                </a:lnTo>
                <a:lnTo>
                  <a:pt x="42417" y="51892"/>
                </a:lnTo>
                <a:lnTo>
                  <a:pt x="43814" y="50495"/>
                </a:lnTo>
                <a:lnTo>
                  <a:pt x="43814" y="49085"/>
                </a:lnTo>
                <a:lnTo>
                  <a:pt x="45211" y="47688"/>
                </a:lnTo>
                <a:lnTo>
                  <a:pt x="50579" y="42229"/>
                </a:lnTo>
                <a:lnTo>
                  <a:pt x="59674" y="38744"/>
                </a:lnTo>
                <a:lnTo>
                  <a:pt x="71411" y="37626"/>
                </a:lnTo>
                <a:lnTo>
                  <a:pt x="147952" y="37626"/>
                </a:lnTo>
                <a:lnTo>
                  <a:pt x="146655" y="35811"/>
                </a:lnTo>
                <a:lnTo>
                  <a:pt x="116173" y="11571"/>
                </a:lnTo>
                <a:lnTo>
                  <a:pt x="76076" y="284"/>
                </a:lnTo>
                <a:lnTo>
                  <a:pt x="67817" y="0"/>
                </a:lnTo>
                <a:close/>
              </a:path>
              <a:path w="173990" h="158750">
                <a:moveTo>
                  <a:pt x="65024" y="75742"/>
                </a:moveTo>
                <a:lnTo>
                  <a:pt x="60705" y="75742"/>
                </a:lnTo>
                <a:lnTo>
                  <a:pt x="60705" y="102387"/>
                </a:lnTo>
                <a:lnTo>
                  <a:pt x="62102" y="108000"/>
                </a:lnTo>
                <a:lnTo>
                  <a:pt x="66421" y="110807"/>
                </a:lnTo>
                <a:lnTo>
                  <a:pt x="118617" y="152882"/>
                </a:lnTo>
                <a:lnTo>
                  <a:pt x="124332" y="157098"/>
                </a:lnTo>
                <a:lnTo>
                  <a:pt x="129921" y="158495"/>
                </a:lnTo>
                <a:lnTo>
                  <a:pt x="172338" y="158495"/>
                </a:lnTo>
                <a:lnTo>
                  <a:pt x="173735" y="157098"/>
                </a:lnTo>
                <a:lnTo>
                  <a:pt x="173735" y="141668"/>
                </a:lnTo>
                <a:lnTo>
                  <a:pt x="172338" y="138861"/>
                </a:lnTo>
                <a:lnTo>
                  <a:pt x="170941" y="138861"/>
                </a:lnTo>
                <a:lnTo>
                  <a:pt x="169370" y="138422"/>
                </a:lnTo>
                <a:lnTo>
                  <a:pt x="164750" y="136404"/>
                </a:lnTo>
                <a:lnTo>
                  <a:pt x="157225" y="131757"/>
                </a:lnTo>
                <a:lnTo>
                  <a:pt x="146938" y="123431"/>
                </a:lnTo>
                <a:lnTo>
                  <a:pt x="138429" y="116420"/>
                </a:lnTo>
                <a:lnTo>
                  <a:pt x="131317" y="112204"/>
                </a:lnTo>
                <a:lnTo>
                  <a:pt x="128524" y="109397"/>
                </a:lnTo>
                <a:lnTo>
                  <a:pt x="131841" y="107779"/>
                </a:lnTo>
                <a:lnTo>
                  <a:pt x="137160" y="104846"/>
                </a:lnTo>
                <a:lnTo>
                  <a:pt x="157780" y="81356"/>
                </a:lnTo>
                <a:lnTo>
                  <a:pt x="80517" y="81356"/>
                </a:lnTo>
                <a:lnTo>
                  <a:pt x="74802" y="79946"/>
                </a:lnTo>
                <a:lnTo>
                  <a:pt x="70611" y="78549"/>
                </a:lnTo>
                <a:lnTo>
                  <a:pt x="65024" y="75742"/>
                </a:lnTo>
                <a:close/>
              </a:path>
              <a:path w="173990" h="158750">
                <a:moveTo>
                  <a:pt x="147952" y="37626"/>
                </a:moveTo>
                <a:lnTo>
                  <a:pt x="71411" y="37626"/>
                </a:lnTo>
                <a:lnTo>
                  <a:pt x="84708" y="39268"/>
                </a:lnTo>
                <a:lnTo>
                  <a:pt x="99653" y="45869"/>
                </a:lnTo>
                <a:lnTo>
                  <a:pt x="108918" y="54175"/>
                </a:lnTo>
                <a:lnTo>
                  <a:pt x="113158" y="62742"/>
                </a:lnTo>
                <a:lnTo>
                  <a:pt x="113029" y="70129"/>
                </a:lnTo>
                <a:lnTo>
                  <a:pt x="110235" y="77139"/>
                </a:lnTo>
                <a:lnTo>
                  <a:pt x="101726" y="81356"/>
                </a:lnTo>
                <a:lnTo>
                  <a:pt x="157780" y="81356"/>
                </a:lnTo>
                <a:lnTo>
                  <a:pt x="159113" y="75831"/>
                </a:lnTo>
                <a:lnTo>
                  <a:pt x="159638" y="68732"/>
                </a:lnTo>
                <a:lnTo>
                  <a:pt x="159113" y="61609"/>
                </a:lnTo>
                <a:lnTo>
                  <a:pt x="157527" y="54879"/>
                </a:lnTo>
                <a:lnTo>
                  <a:pt x="154870" y="48412"/>
                </a:lnTo>
                <a:lnTo>
                  <a:pt x="151129" y="42075"/>
                </a:lnTo>
                <a:lnTo>
                  <a:pt x="147952" y="37626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887456" y="6440423"/>
            <a:ext cx="160020" cy="158750"/>
          </a:xfrm>
          <a:custGeom>
            <a:avLst/>
            <a:gdLst/>
            <a:ahLst/>
            <a:cxnLst/>
            <a:rect l="l" t="t" r="r" b="b"/>
            <a:pathLst>
              <a:path w="160020" h="158750">
                <a:moveTo>
                  <a:pt x="70230" y="0"/>
                </a:moveTo>
                <a:lnTo>
                  <a:pt x="1397" y="0"/>
                </a:lnTo>
                <a:lnTo>
                  <a:pt x="0" y="1396"/>
                </a:lnTo>
                <a:lnTo>
                  <a:pt x="0" y="68732"/>
                </a:lnTo>
                <a:lnTo>
                  <a:pt x="502" y="77341"/>
                </a:lnTo>
                <a:lnTo>
                  <a:pt x="15779" y="118171"/>
                </a:lnTo>
                <a:lnTo>
                  <a:pt x="47404" y="147231"/>
                </a:lnTo>
                <a:lnTo>
                  <a:pt x="89789" y="158495"/>
                </a:lnTo>
                <a:lnTo>
                  <a:pt x="157225" y="158495"/>
                </a:lnTo>
                <a:lnTo>
                  <a:pt x="160020" y="157098"/>
                </a:lnTo>
                <a:lnTo>
                  <a:pt x="160020" y="134645"/>
                </a:lnTo>
                <a:lnTo>
                  <a:pt x="157225" y="127634"/>
                </a:lnTo>
                <a:lnTo>
                  <a:pt x="148844" y="119227"/>
                </a:lnTo>
                <a:lnTo>
                  <a:pt x="143128" y="117817"/>
                </a:lnTo>
                <a:lnTo>
                  <a:pt x="82803" y="117817"/>
                </a:lnTo>
                <a:lnTo>
                  <a:pt x="75819" y="115011"/>
                </a:lnTo>
                <a:lnTo>
                  <a:pt x="46354" y="85559"/>
                </a:lnTo>
                <a:lnTo>
                  <a:pt x="43561" y="79946"/>
                </a:lnTo>
                <a:lnTo>
                  <a:pt x="42260" y="73418"/>
                </a:lnTo>
                <a:lnTo>
                  <a:pt x="42164" y="58915"/>
                </a:lnTo>
                <a:lnTo>
                  <a:pt x="44958" y="51892"/>
                </a:lnTo>
                <a:lnTo>
                  <a:pt x="51943" y="44881"/>
                </a:lnTo>
                <a:lnTo>
                  <a:pt x="54737" y="43484"/>
                </a:lnTo>
                <a:lnTo>
                  <a:pt x="56134" y="42075"/>
                </a:lnTo>
                <a:lnTo>
                  <a:pt x="60325" y="42075"/>
                </a:lnTo>
                <a:lnTo>
                  <a:pt x="63119" y="40678"/>
                </a:lnTo>
                <a:lnTo>
                  <a:pt x="144510" y="40678"/>
                </a:lnTo>
                <a:lnTo>
                  <a:pt x="143367" y="38925"/>
                </a:lnTo>
                <a:lnTo>
                  <a:pt x="137975" y="32392"/>
                </a:lnTo>
                <a:lnTo>
                  <a:pt x="131952" y="26644"/>
                </a:lnTo>
                <a:lnTo>
                  <a:pt x="126192" y="20819"/>
                </a:lnTo>
                <a:lnTo>
                  <a:pt x="86986" y="1396"/>
                </a:lnTo>
                <a:lnTo>
                  <a:pt x="78614" y="305"/>
                </a:lnTo>
                <a:lnTo>
                  <a:pt x="70230" y="0"/>
                </a:lnTo>
                <a:close/>
              </a:path>
              <a:path w="160020" h="158750">
                <a:moveTo>
                  <a:pt x="144510" y="40678"/>
                </a:moveTo>
                <a:lnTo>
                  <a:pt x="75819" y="40678"/>
                </a:lnTo>
                <a:lnTo>
                  <a:pt x="78613" y="42075"/>
                </a:lnTo>
                <a:lnTo>
                  <a:pt x="84200" y="42075"/>
                </a:lnTo>
                <a:lnTo>
                  <a:pt x="89789" y="44881"/>
                </a:lnTo>
                <a:lnTo>
                  <a:pt x="113665" y="65925"/>
                </a:lnTo>
                <a:lnTo>
                  <a:pt x="63119" y="65925"/>
                </a:lnTo>
                <a:lnTo>
                  <a:pt x="61722" y="67322"/>
                </a:lnTo>
                <a:lnTo>
                  <a:pt x="61722" y="74333"/>
                </a:lnTo>
                <a:lnTo>
                  <a:pt x="63119" y="77139"/>
                </a:lnTo>
                <a:lnTo>
                  <a:pt x="64516" y="81356"/>
                </a:lnTo>
                <a:lnTo>
                  <a:pt x="67157" y="85977"/>
                </a:lnTo>
                <a:lnTo>
                  <a:pt x="72977" y="92044"/>
                </a:lnTo>
                <a:lnTo>
                  <a:pt x="81964" y="97324"/>
                </a:lnTo>
                <a:lnTo>
                  <a:pt x="94107" y="99580"/>
                </a:lnTo>
                <a:lnTo>
                  <a:pt x="147447" y="99580"/>
                </a:lnTo>
                <a:lnTo>
                  <a:pt x="153035" y="98183"/>
                </a:lnTo>
                <a:lnTo>
                  <a:pt x="158623" y="89763"/>
                </a:lnTo>
                <a:lnTo>
                  <a:pt x="160020" y="85559"/>
                </a:lnTo>
                <a:lnTo>
                  <a:pt x="160020" y="79946"/>
                </a:lnTo>
                <a:lnTo>
                  <a:pt x="159496" y="73418"/>
                </a:lnTo>
                <a:lnTo>
                  <a:pt x="157924" y="66624"/>
                </a:lnTo>
                <a:lnTo>
                  <a:pt x="155305" y="59829"/>
                </a:lnTo>
                <a:lnTo>
                  <a:pt x="151638" y="53301"/>
                </a:lnTo>
                <a:lnTo>
                  <a:pt x="147972" y="45982"/>
                </a:lnTo>
                <a:lnTo>
                  <a:pt x="144510" y="40678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39983" y="6440423"/>
            <a:ext cx="334010" cy="158750"/>
          </a:xfrm>
          <a:custGeom>
            <a:avLst/>
            <a:gdLst/>
            <a:ahLst/>
            <a:cxnLst/>
            <a:rect l="l" t="t" r="r" b="b"/>
            <a:pathLst>
              <a:path w="334009" h="158750">
                <a:moveTo>
                  <a:pt x="35179" y="0"/>
                </a:moveTo>
                <a:lnTo>
                  <a:pt x="2794" y="0"/>
                </a:lnTo>
                <a:lnTo>
                  <a:pt x="0" y="1396"/>
                </a:lnTo>
                <a:lnTo>
                  <a:pt x="0" y="134645"/>
                </a:lnTo>
                <a:lnTo>
                  <a:pt x="1962" y="144292"/>
                </a:lnTo>
                <a:lnTo>
                  <a:pt x="7223" y="151833"/>
                </a:lnTo>
                <a:lnTo>
                  <a:pt x="14841" y="156742"/>
                </a:lnTo>
                <a:lnTo>
                  <a:pt x="23875" y="158495"/>
                </a:lnTo>
                <a:lnTo>
                  <a:pt x="42291" y="158495"/>
                </a:lnTo>
                <a:lnTo>
                  <a:pt x="43688" y="157098"/>
                </a:lnTo>
                <a:lnTo>
                  <a:pt x="43759" y="106273"/>
                </a:lnTo>
                <a:lnTo>
                  <a:pt x="45414" y="98579"/>
                </a:lnTo>
                <a:lnTo>
                  <a:pt x="50165" y="91871"/>
                </a:lnTo>
                <a:lnTo>
                  <a:pt x="57296" y="87269"/>
                </a:lnTo>
                <a:lnTo>
                  <a:pt x="66167" y="85559"/>
                </a:lnTo>
                <a:lnTo>
                  <a:pt x="333756" y="85559"/>
                </a:lnTo>
                <a:lnTo>
                  <a:pt x="333756" y="72936"/>
                </a:lnTo>
                <a:lnTo>
                  <a:pt x="167640" y="72936"/>
                </a:lnTo>
                <a:lnTo>
                  <a:pt x="148133" y="71117"/>
                </a:lnTo>
                <a:lnTo>
                  <a:pt x="130079" y="65747"/>
                </a:lnTo>
                <a:lnTo>
                  <a:pt x="113883" y="56959"/>
                </a:lnTo>
                <a:lnTo>
                  <a:pt x="99949" y="44881"/>
                </a:lnTo>
                <a:lnTo>
                  <a:pt x="81486" y="28054"/>
                </a:lnTo>
                <a:lnTo>
                  <a:pt x="68498" y="16485"/>
                </a:lnTo>
                <a:lnTo>
                  <a:pt x="61975" y="11226"/>
                </a:lnTo>
                <a:lnTo>
                  <a:pt x="56337" y="6486"/>
                </a:lnTo>
                <a:lnTo>
                  <a:pt x="50149" y="2979"/>
                </a:lnTo>
                <a:lnTo>
                  <a:pt x="43134" y="766"/>
                </a:lnTo>
                <a:lnTo>
                  <a:pt x="35179" y="0"/>
                </a:lnTo>
                <a:close/>
              </a:path>
              <a:path w="334009" h="158750">
                <a:moveTo>
                  <a:pt x="333756" y="85559"/>
                </a:moveTo>
                <a:lnTo>
                  <a:pt x="267589" y="85559"/>
                </a:lnTo>
                <a:lnTo>
                  <a:pt x="276459" y="87269"/>
                </a:lnTo>
                <a:lnTo>
                  <a:pt x="283591" y="91871"/>
                </a:lnTo>
                <a:lnTo>
                  <a:pt x="288341" y="98579"/>
                </a:lnTo>
                <a:lnTo>
                  <a:pt x="289996" y="106273"/>
                </a:lnTo>
                <a:lnTo>
                  <a:pt x="290068" y="134645"/>
                </a:lnTo>
                <a:lnTo>
                  <a:pt x="292032" y="144292"/>
                </a:lnTo>
                <a:lnTo>
                  <a:pt x="297307" y="151833"/>
                </a:lnTo>
                <a:lnTo>
                  <a:pt x="304962" y="156742"/>
                </a:lnTo>
                <a:lnTo>
                  <a:pt x="314071" y="158495"/>
                </a:lnTo>
                <a:lnTo>
                  <a:pt x="330962" y="158495"/>
                </a:lnTo>
                <a:lnTo>
                  <a:pt x="333756" y="157098"/>
                </a:lnTo>
                <a:lnTo>
                  <a:pt x="333756" y="85559"/>
                </a:lnTo>
                <a:close/>
              </a:path>
              <a:path w="334009" h="158750">
                <a:moveTo>
                  <a:pt x="267589" y="85559"/>
                </a:moveTo>
                <a:lnTo>
                  <a:pt x="66167" y="85559"/>
                </a:lnTo>
                <a:lnTo>
                  <a:pt x="81875" y="88606"/>
                </a:lnTo>
                <a:lnTo>
                  <a:pt x="95440" y="96256"/>
                </a:lnTo>
                <a:lnTo>
                  <a:pt x="107386" y="106273"/>
                </a:lnTo>
                <a:lnTo>
                  <a:pt x="118237" y="116420"/>
                </a:lnTo>
                <a:lnTo>
                  <a:pt x="131331" y="127750"/>
                </a:lnTo>
                <a:lnTo>
                  <a:pt x="143462" y="137631"/>
                </a:lnTo>
                <a:lnTo>
                  <a:pt x="155330" y="144619"/>
                </a:lnTo>
                <a:lnTo>
                  <a:pt x="167640" y="147269"/>
                </a:lnTo>
                <a:lnTo>
                  <a:pt x="179657" y="144619"/>
                </a:lnTo>
                <a:lnTo>
                  <a:pt x="191008" y="137631"/>
                </a:lnTo>
                <a:lnTo>
                  <a:pt x="202644" y="127750"/>
                </a:lnTo>
                <a:lnTo>
                  <a:pt x="215519" y="116420"/>
                </a:lnTo>
                <a:lnTo>
                  <a:pt x="226583" y="106273"/>
                </a:lnTo>
                <a:lnTo>
                  <a:pt x="238887" y="96256"/>
                </a:lnTo>
                <a:lnTo>
                  <a:pt x="252523" y="88606"/>
                </a:lnTo>
                <a:lnTo>
                  <a:pt x="267589" y="85559"/>
                </a:lnTo>
                <a:close/>
              </a:path>
              <a:path w="334009" h="158750">
                <a:moveTo>
                  <a:pt x="309752" y="0"/>
                </a:moveTo>
                <a:lnTo>
                  <a:pt x="283083" y="0"/>
                </a:lnTo>
                <a:lnTo>
                  <a:pt x="281686" y="1396"/>
                </a:lnTo>
                <a:lnTo>
                  <a:pt x="232410" y="47688"/>
                </a:lnTo>
                <a:lnTo>
                  <a:pt x="218717" y="58143"/>
                </a:lnTo>
                <a:lnTo>
                  <a:pt x="203168" y="66098"/>
                </a:lnTo>
                <a:lnTo>
                  <a:pt x="186047" y="71161"/>
                </a:lnTo>
                <a:lnTo>
                  <a:pt x="167640" y="72936"/>
                </a:lnTo>
                <a:lnTo>
                  <a:pt x="333756" y="72936"/>
                </a:lnTo>
                <a:lnTo>
                  <a:pt x="333756" y="22440"/>
                </a:lnTo>
                <a:lnTo>
                  <a:pt x="331791" y="13608"/>
                </a:lnTo>
                <a:lnTo>
                  <a:pt x="326517" y="6486"/>
                </a:lnTo>
                <a:lnTo>
                  <a:pt x="318861" y="1731"/>
                </a:lnTo>
                <a:lnTo>
                  <a:pt x="309752" y="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09720" y="102488"/>
            <a:ext cx="3935729" cy="2393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4273" y="1831086"/>
            <a:ext cx="5166360" cy="231902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D08957B-B2BB-4BE5-B595-3BFA021CEC33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8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08664" y="6440423"/>
            <a:ext cx="160020" cy="158750"/>
          </a:xfrm>
          <a:custGeom>
            <a:avLst/>
            <a:gdLst/>
            <a:ahLst/>
            <a:cxnLst/>
            <a:rect l="l" t="t" r="r" b="b"/>
            <a:pathLst>
              <a:path w="160020" h="158750">
                <a:moveTo>
                  <a:pt x="19811" y="0"/>
                </a:moveTo>
                <a:lnTo>
                  <a:pt x="1396" y="0"/>
                </a:lnTo>
                <a:lnTo>
                  <a:pt x="0" y="1396"/>
                </a:lnTo>
                <a:lnTo>
                  <a:pt x="0" y="157098"/>
                </a:lnTo>
                <a:lnTo>
                  <a:pt x="1396" y="158495"/>
                </a:lnTo>
                <a:lnTo>
                  <a:pt x="11302" y="158495"/>
                </a:lnTo>
                <a:lnTo>
                  <a:pt x="19278" y="157729"/>
                </a:lnTo>
                <a:lnTo>
                  <a:pt x="50926" y="133248"/>
                </a:lnTo>
                <a:lnTo>
                  <a:pt x="56641" y="131851"/>
                </a:lnTo>
                <a:lnTo>
                  <a:pt x="60832" y="130441"/>
                </a:lnTo>
                <a:lnTo>
                  <a:pt x="158678" y="130441"/>
                </a:lnTo>
                <a:lnTo>
                  <a:pt x="155051" y="122904"/>
                </a:lnTo>
                <a:lnTo>
                  <a:pt x="149250" y="116569"/>
                </a:lnTo>
                <a:lnTo>
                  <a:pt x="141604" y="112204"/>
                </a:lnTo>
                <a:lnTo>
                  <a:pt x="133095" y="108000"/>
                </a:lnTo>
                <a:lnTo>
                  <a:pt x="126759" y="105217"/>
                </a:lnTo>
                <a:lnTo>
                  <a:pt x="120697" y="101514"/>
                </a:lnTo>
                <a:lnTo>
                  <a:pt x="115183" y="97549"/>
                </a:lnTo>
                <a:lnTo>
                  <a:pt x="110489" y="93979"/>
                </a:lnTo>
                <a:lnTo>
                  <a:pt x="109315" y="92270"/>
                </a:lnTo>
                <a:lnTo>
                  <a:pt x="107473" y="87668"/>
                </a:lnTo>
                <a:lnTo>
                  <a:pt x="107489" y="80960"/>
                </a:lnTo>
                <a:lnTo>
                  <a:pt x="108045" y="79946"/>
                </a:lnTo>
                <a:lnTo>
                  <a:pt x="43941" y="79946"/>
                </a:lnTo>
                <a:lnTo>
                  <a:pt x="43941" y="22440"/>
                </a:lnTo>
                <a:lnTo>
                  <a:pt x="41957" y="13608"/>
                </a:lnTo>
                <a:lnTo>
                  <a:pt x="36639" y="6486"/>
                </a:lnTo>
                <a:lnTo>
                  <a:pt x="28940" y="1731"/>
                </a:lnTo>
                <a:lnTo>
                  <a:pt x="19811" y="0"/>
                </a:lnTo>
                <a:close/>
              </a:path>
              <a:path w="160020" h="158750">
                <a:moveTo>
                  <a:pt x="158678" y="130441"/>
                </a:moveTo>
                <a:lnTo>
                  <a:pt x="69341" y="130441"/>
                </a:lnTo>
                <a:lnTo>
                  <a:pt x="80771" y="133248"/>
                </a:lnTo>
                <a:lnTo>
                  <a:pt x="84962" y="134645"/>
                </a:lnTo>
                <a:lnTo>
                  <a:pt x="130301" y="152882"/>
                </a:lnTo>
                <a:lnTo>
                  <a:pt x="141604" y="158495"/>
                </a:lnTo>
                <a:lnTo>
                  <a:pt x="158622" y="158495"/>
                </a:lnTo>
                <a:lnTo>
                  <a:pt x="160019" y="157098"/>
                </a:lnTo>
                <a:lnTo>
                  <a:pt x="160019" y="138861"/>
                </a:lnTo>
                <a:lnTo>
                  <a:pt x="158732" y="130553"/>
                </a:lnTo>
                <a:close/>
              </a:path>
              <a:path w="160020" h="158750">
                <a:moveTo>
                  <a:pt x="150113" y="0"/>
                </a:moveTo>
                <a:lnTo>
                  <a:pt x="140207" y="0"/>
                </a:lnTo>
                <a:lnTo>
                  <a:pt x="132232" y="766"/>
                </a:lnTo>
                <a:lnTo>
                  <a:pt x="99123" y="24722"/>
                </a:lnTo>
                <a:lnTo>
                  <a:pt x="80771" y="43484"/>
                </a:lnTo>
                <a:lnTo>
                  <a:pt x="43941" y="79946"/>
                </a:lnTo>
                <a:lnTo>
                  <a:pt x="108045" y="79946"/>
                </a:lnTo>
                <a:lnTo>
                  <a:pt x="111886" y="72936"/>
                </a:lnTo>
                <a:lnTo>
                  <a:pt x="157225" y="28054"/>
                </a:lnTo>
                <a:lnTo>
                  <a:pt x="160019" y="21043"/>
                </a:lnTo>
                <a:lnTo>
                  <a:pt x="160019" y="8420"/>
                </a:lnTo>
                <a:lnTo>
                  <a:pt x="158622" y="7010"/>
                </a:lnTo>
                <a:lnTo>
                  <a:pt x="157225" y="4203"/>
                </a:lnTo>
                <a:lnTo>
                  <a:pt x="155828" y="2806"/>
                </a:lnTo>
                <a:lnTo>
                  <a:pt x="154304" y="1396"/>
                </a:lnTo>
                <a:lnTo>
                  <a:pt x="150113" y="0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234928" y="6440423"/>
            <a:ext cx="160020" cy="161925"/>
          </a:xfrm>
          <a:custGeom>
            <a:avLst/>
            <a:gdLst/>
            <a:ahLst/>
            <a:cxnLst/>
            <a:rect l="l" t="t" r="r" b="b"/>
            <a:pathLst>
              <a:path w="160020" h="161925">
                <a:moveTo>
                  <a:pt x="68833" y="0"/>
                </a:moveTo>
                <a:lnTo>
                  <a:pt x="1397" y="0"/>
                </a:lnTo>
                <a:lnTo>
                  <a:pt x="3" y="1406"/>
                </a:lnTo>
                <a:lnTo>
                  <a:pt x="0" y="68833"/>
                </a:lnTo>
                <a:lnTo>
                  <a:pt x="523" y="77481"/>
                </a:lnTo>
                <a:lnTo>
                  <a:pt x="16652" y="119753"/>
                </a:lnTo>
                <a:lnTo>
                  <a:pt x="49391" y="149444"/>
                </a:lnTo>
                <a:lnTo>
                  <a:pt x="91186" y="161543"/>
                </a:lnTo>
                <a:lnTo>
                  <a:pt x="98353" y="161258"/>
                </a:lnTo>
                <a:lnTo>
                  <a:pt x="105092" y="160313"/>
                </a:lnTo>
                <a:lnTo>
                  <a:pt x="111545" y="158581"/>
                </a:lnTo>
                <a:lnTo>
                  <a:pt x="117855" y="155930"/>
                </a:lnTo>
                <a:lnTo>
                  <a:pt x="126365" y="153111"/>
                </a:lnTo>
                <a:lnTo>
                  <a:pt x="133350" y="148894"/>
                </a:lnTo>
                <a:lnTo>
                  <a:pt x="144525" y="137667"/>
                </a:lnTo>
                <a:lnTo>
                  <a:pt x="150241" y="130644"/>
                </a:lnTo>
                <a:lnTo>
                  <a:pt x="153035" y="122212"/>
                </a:lnTo>
                <a:lnTo>
                  <a:pt x="153628" y="120802"/>
                </a:lnTo>
                <a:lnTo>
                  <a:pt x="86995" y="120802"/>
                </a:lnTo>
                <a:lnTo>
                  <a:pt x="80010" y="117995"/>
                </a:lnTo>
                <a:lnTo>
                  <a:pt x="50546" y="92709"/>
                </a:lnTo>
                <a:lnTo>
                  <a:pt x="47751" y="85686"/>
                </a:lnTo>
                <a:lnTo>
                  <a:pt x="44957" y="80073"/>
                </a:lnTo>
                <a:lnTo>
                  <a:pt x="43561" y="73050"/>
                </a:lnTo>
                <a:lnTo>
                  <a:pt x="43561" y="59004"/>
                </a:lnTo>
                <a:lnTo>
                  <a:pt x="46354" y="53378"/>
                </a:lnTo>
                <a:lnTo>
                  <a:pt x="50546" y="47764"/>
                </a:lnTo>
                <a:lnTo>
                  <a:pt x="56133" y="43548"/>
                </a:lnTo>
                <a:lnTo>
                  <a:pt x="61722" y="40741"/>
                </a:lnTo>
                <a:lnTo>
                  <a:pt x="122094" y="40741"/>
                </a:lnTo>
                <a:lnTo>
                  <a:pt x="133350" y="29502"/>
                </a:lnTo>
                <a:lnTo>
                  <a:pt x="133350" y="28092"/>
                </a:lnTo>
                <a:lnTo>
                  <a:pt x="130555" y="25285"/>
                </a:lnTo>
                <a:lnTo>
                  <a:pt x="94033" y="3557"/>
                </a:lnTo>
                <a:lnTo>
                  <a:pt x="77217" y="307"/>
                </a:lnTo>
                <a:lnTo>
                  <a:pt x="68833" y="0"/>
                </a:lnTo>
                <a:close/>
              </a:path>
              <a:path w="160020" h="161925">
                <a:moveTo>
                  <a:pt x="158623" y="92709"/>
                </a:moveTo>
                <a:lnTo>
                  <a:pt x="123571" y="92709"/>
                </a:lnTo>
                <a:lnTo>
                  <a:pt x="117855" y="95516"/>
                </a:lnTo>
                <a:lnTo>
                  <a:pt x="113665" y="108165"/>
                </a:lnTo>
                <a:lnTo>
                  <a:pt x="110871" y="112382"/>
                </a:lnTo>
                <a:lnTo>
                  <a:pt x="98298" y="120802"/>
                </a:lnTo>
                <a:lnTo>
                  <a:pt x="153628" y="120802"/>
                </a:lnTo>
                <a:lnTo>
                  <a:pt x="155698" y="115889"/>
                </a:lnTo>
                <a:lnTo>
                  <a:pt x="157575" y="109569"/>
                </a:lnTo>
                <a:lnTo>
                  <a:pt x="158928" y="103249"/>
                </a:lnTo>
                <a:lnTo>
                  <a:pt x="160020" y="96926"/>
                </a:lnTo>
                <a:lnTo>
                  <a:pt x="160020" y="94119"/>
                </a:lnTo>
                <a:lnTo>
                  <a:pt x="158623" y="92709"/>
                </a:lnTo>
                <a:close/>
              </a:path>
              <a:path w="160020" h="161925">
                <a:moveTo>
                  <a:pt x="122094" y="40741"/>
                </a:moveTo>
                <a:lnTo>
                  <a:pt x="77216" y="40741"/>
                </a:lnTo>
                <a:lnTo>
                  <a:pt x="85598" y="43548"/>
                </a:lnTo>
                <a:lnTo>
                  <a:pt x="92582" y="49161"/>
                </a:lnTo>
                <a:lnTo>
                  <a:pt x="96900" y="51968"/>
                </a:lnTo>
                <a:lnTo>
                  <a:pt x="99695" y="53378"/>
                </a:lnTo>
                <a:lnTo>
                  <a:pt x="106679" y="53378"/>
                </a:lnTo>
                <a:lnTo>
                  <a:pt x="115062" y="47764"/>
                </a:lnTo>
                <a:lnTo>
                  <a:pt x="122094" y="40741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061192" y="6440423"/>
            <a:ext cx="173990" cy="158750"/>
          </a:xfrm>
          <a:custGeom>
            <a:avLst/>
            <a:gdLst/>
            <a:ahLst/>
            <a:cxnLst/>
            <a:rect l="l" t="t" r="r" b="b"/>
            <a:pathLst>
              <a:path w="173990" h="158750">
                <a:moveTo>
                  <a:pt x="67817" y="0"/>
                </a:moveTo>
                <a:lnTo>
                  <a:pt x="1397" y="0"/>
                </a:lnTo>
                <a:lnTo>
                  <a:pt x="0" y="1396"/>
                </a:lnTo>
                <a:lnTo>
                  <a:pt x="0" y="157098"/>
                </a:lnTo>
                <a:lnTo>
                  <a:pt x="1397" y="157098"/>
                </a:lnTo>
                <a:lnTo>
                  <a:pt x="2793" y="158495"/>
                </a:lnTo>
                <a:lnTo>
                  <a:pt x="18414" y="158495"/>
                </a:lnTo>
                <a:lnTo>
                  <a:pt x="21208" y="157098"/>
                </a:lnTo>
                <a:lnTo>
                  <a:pt x="26797" y="155689"/>
                </a:lnTo>
                <a:lnTo>
                  <a:pt x="42417" y="51892"/>
                </a:lnTo>
                <a:lnTo>
                  <a:pt x="43814" y="50495"/>
                </a:lnTo>
                <a:lnTo>
                  <a:pt x="43814" y="49085"/>
                </a:lnTo>
                <a:lnTo>
                  <a:pt x="45211" y="47688"/>
                </a:lnTo>
                <a:lnTo>
                  <a:pt x="50579" y="42229"/>
                </a:lnTo>
                <a:lnTo>
                  <a:pt x="59674" y="38744"/>
                </a:lnTo>
                <a:lnTo>
                  <a:pt x="71411" y="37626"/>
                </a:lnTo>
                <a:lnTo>
                  <a:pt x="147952" y="37626"/>
                </a:lnTo>
                <a:lnTo>
                  <a:pt x="146655" y="35811"/>
                </a:lnTo>
                <a:lnTo>
                  <a:pt x="116173" y="11571"/>
                </a:lnTo>
                <a:lnTo>
                  <a:pt x="76076" y="284"/>
                </a:lnTo>
                <a:lnTo>
                  <a:pt x="67817" y="0"/>
                </a:lnTo>
                <a:close/>
              </a:path>
              <a:path w="173990" h="158750">
                <a:moveTo>
                  <a:pt x="65024" y="75742"/>
                </a:moveTo>
                <a:lnTo>
                  <a:pt x="60705" y="75742"/>
                </a:lnTo>
                <a:lnTo>
                  <a:pt x="60705" y="102387"/>
                </a:lnTo>
                <a:lnTo>
                  <a:pt x="62102" y="108000"/>
                </a:lnTo>
                <a:lnTo>
                  <a:pt x="66421" y="110807"/>
                </a:lnTo>
                <a:lnTo>
                  <a:pt x="118617" y="152882"/>
                </a:lnTo>
                <a:lnTo>
                  <a:pt x="124332" y="157098"/>
                </a:lnTo>
                <a:lnTo>
                  <a:pt x="129921" y="158495"/>
                </a:lnTo>
                <a:lnTo>
                  <a:pt x="172338" y="158495"/>
                </a:lnTo>
                <a:lnTo>
                  <a:pt x="173735" y="157098"/>
                </a:lnTo>
                <a:lnTo>
                  <a:pt x="173735" y="141668"/>
                </a:lnTo>
                <a:lnTo>
                  <a:pt x="172338" y="138861"/>
                </a:lnTo>
                <a:lnTo>
                  <a:pt x="170941" y="138861"/>
                </a:lnTo>
                <a:lnTo>
                  <a:pt x="169370" y="138422"/>
                </a:lnTo>
                <a:lnTo>
                  <a:pt x="164750" y="136404"/>
                </a:lnTo>
                <a:lnTo>
                  <a:pt x="157225" y="131757"/>
                </a:lnTo>
                <a:lnTo>
                  <a:pt x="146938" y="123431"/>
                </a:lnTo>
                <a:lnTo>
                  <a:pt x="138429" y="116420"/>
                </a:lnTo>
                <a:lnTo>
                  <a:pt x="131317" y="112204"/>
                </a:lnTo>
                <a:lnTo>
                  <a:pt x="128524" y="109397"/>
                </a:lnTo>
                <a:lnTo>
                  <a:pt x="131841" y="107779"/>
                </a:lnTo>
                <a:lnTo>
                  <a:pt x="137160" y="104846"/>
                </a:lnTo>
                <a:lnTo>
                  <a:pt x="157780" y="81356"/>
                </a:lnTo>
                <a:lnTo>
                  <a:pt x="80517" y="81356"/>
                </a:lnTo>
                <a:lnTo>
                  <a:pt x="74802" y="79946"/>
                </a:lnTo>
                <a:lnTo>
                  <a:pt x="70611" y="78549"/>
                </a:lnTo>
                <a:lnTo>
                  <a:pt x="65024" y="75742"/>
                </a:lnTo>
                <a:close/>
              </a:path>
              <a:path w="173990" h="158750">
                <a:moveTo>
                  <a:pt x="147952" y="37626"/>
                </a:moveTo>
                <a:lnTo>
                  <a:pt x="71411" y="37626"/>
                </a:lnTo>
                <a:lnTo>
                  <a:pt x="84708" y="39268"/>
                </a:lnTo>
                <a:lnTo>
                  <a:pt x="99653" y="45869"/>
                </a:lnTo>
                <a:lnTo>
                  <a:pt x="108918" y="54175"/>
                </a:lnTo>
                <a:lnTo>
                  <a:pt x="113158" y="62742"/>
                </a:lnTo>
                <a:lnTo>
                  <a:pt x="113029" y="70129"/>
                </a:lnTo>
                <a:lnTo>
                  <a:pt x="110235" y="77139"/>
                </a:lnTo>
                <a:lnTo>
                  <a:pt x="101726" y="81356"/>
                </a:lnTo>
                <a:lnTo>
                  <a:pt x="157780" y="81356"/>
                </a:lnTo>
                <a:lnTo>
                  <a:pt x="159113" y="75831"/>
                </a:lnTo>
                <a:lnTo>
                  <a:pt x="159638" y="68732"/>
                </a:lnTo>
                <a:lnTo>
                  <a:pt x="159113" y="61609"/>
                </a:lnTo>
                <a:lnTo>
                  <a:pt x="157527" y="54879"/>
                </a:lnTo>
                <a:lnTo>
                  <a:pt x="154870" y="48412"/>
                </a:lnTo>
                <a:lnTo>
                  <a:pt x="151129" y="42075"/>
                </a:lnTo>
                <a:lnTo>
                  <a:pt x="147952" y="37626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887456" y="6440423"/>
            <a:ext cx="160020" cy="158750"/>
          </a:xfrm>
          <a:custGeom>
            <a:avLst/>
            <a:gdLst/>
            <a:ahLst/>
            <a:cxnLst/>
            <a:rect l="l" t="t" r="r" b="b"/>
            <a:pathLst>
              <a:path w="160020" h="158750">
                <a:moveTo>
                  <a:pt x="70230" y="0"/>
                </a:moveTo>
                <a:lnTo>
                  <a:pt x="1397" y="0"/>
                </a:lnTo>
                <a:lnTo>
                  <a:pt x="0" y="1396"/>
                </a:lnTo>
                <a:lnTo>
                  <a:pt x="0" y="68732"/>
                </a:lnTo>
                <a:lnTo>
                  <a:pt x="502" y="77341"/>
                </a:lnTo>
                <a:lnTo>
                  <a:pt x="15779" y="118171"/>
                </a:lnTo>
                <a:lnTo>
                  <a:pt x="47404" y="147231"/>
                </a:lnTo>
                <a:lnTo>
                  <a:pt x="89789" y="158495"/>
                </a:lnTo>
                <a:lnTo>
                  <a:pt x="157225" y="158495"/>
                </a:lnTo>
                <a:lnTo>
                  <a:pt x="160020" y="157098"/>
                </a:lnTo>
                <a:lnTo>
                  <a:pt x="160020" y="134645"/>
                </a:lnTo>
                <a:lnTo>
                  <a:pt x="157225" y="127634"/>
                </a:lnTo>
                <a:lnTo>
                  <a:pt x="148844" y="119227"/>
                </a:lnTo>
                <a:lnTo>
                  <a:pt x="143128" y="117817"/>
                </a:lnTo>
                <a:lnTo>
                  <a:pt x="82803" y="117817"/>
                </a:lnTo>
                <a:lnTo>
                  <a:pt x="75819" y="115011"/>
                </a:lnTo>
                <a:lnTo>
                  <a:pt x="46354" y="85559"/>
                </a:lnTo>
                <a:lnTo>
                  <a:pt x="43561" y="79946"/>
                </a:lnTo>
                <a:lnTo>
                  <a:pt x="42260" y="73418"/>
                </a:lnTo>
                <a:lnTo>
                  <a:pt x="42164" y="58915"/>
                </a:lnTo>
                <a:lnTo>
                  <a:pt x="44958" y="51892"/>
                </a:lnTo>
                <a:lnTo>
                  <a:pt x="51943" y="44881"/>
                </a:lnTo>
                <a:lnTo>
                  <a:pt x="54737" y="43484"/>
                </a:lnTo>
                <a:lnTo>
                  <a:pt x="56134" y="42075"/>
                </a:lnTo>
                <a:lnTo>
                  <a:pt x="60325" y="42075"/>
                </a:lnTo>
                <a:lnTo>
                  <a:pt x="63119" y="40678"/>
                </a:lnTo>
                <a:lnTo>
                  <a:pt x="144510" y="40678"/>
                </a:lnTo>
                <a:lnTo>
                  <a:pt x="143367" y="38925"/>
                </a:lnTo>
                <a:lnTo>
                  <a:pt x="137975" y="32392"/>
                </a:lnTo>
                <a:lnTo>
                  <a:pt x="131952" y="26644"/>
                </a:lnTo>
                <a:lnTo>
                  <a:pt x="126192" y="20819"/>
                </a:lnTo>
                <a:lnTo>
                  <a:pt x="86986" y="1396"/>
                </a:lnTo>
                <a:lnTo>
                  <a:pt x="78614" y="305"/>
                </a:lnTo>
                <a:lnTo>
                  <a:pt x="70230" y="0"/>
                </a:lnTo>
                <a:close/>
              </a:path>
              <a:path w="160020" h="158750">
                <a:moveTo>
                  <a:pt x="144510" y="40678"/>
                </a:moveTo>
                <a:lnTo>
                  <a:pt x="75819" y="40678"/>
                </a:lnTo>
                <a:lnTo>
                  <a:pt x="78613" y="42075"/>
                </a:lnTo>
                <a:lnTo>
                  <a:pt x="84200" y="42075"/>
                </a:lnTo>
                <a:lnTo>
                  <a:pt x="89789" y="44881"/>
                </a:lnTo>
                <a:lnTo>
                  <a:pt x="113665" y="65925"/>
                </a:lnTo>
                <a:lnTo>
                  <a:pt x="63119" y="65925"/>
                </a:lnTo>
                <a:lnTo>
                  <a:pt x="61722" y="67322"/>
                </a:lnTo>
                <a:lnTo>
                  <a:pt x="61722" y="74333"/>
                </a:lnTo>
                <a:lnTo>
                  <a:pt x="63119" y="77139"/>
                </a:lnTo>
                <a:lnTo>
                  <a:pt x="64516" y="81356"/>
                </a:lnTo>
                <a:lnTo>
                  <a:pt x="67157" y="85977"/>
                </a:lnTo>
                <a:lnTo>
                  <a:pt x="72977" y="92044"/>
                </a:lnTo>
                <a:lnTo>
                  <a:pt x="81964" y="97324"/>
                </a:lnTo>
                <a:lnTo>
                  <a:pt x="94107" y="99580"/>
                </a:lnTo>
                <a:lnTo>
                  <a:pt x="147447" y="99580"/>
                </a:lnTo>
                <a:lnTo>
                  <a:pt x="153035" y="98183"/>
                </a:lnTo>
                <a:lnTo>
                  <a:pt x="158623" y="89763"/>
                </a:lnTo>
                <a:lnTo>
                  <a:pt x="160020" y="85559"/>
                </a:lnTo>
                <a:lnTo>
                  <a:pt x="160020" y="79946"/>
                </a:lnTo>
                <a:lnTo>
                  <a:pt x="159496" y="73418"/>
                </a:lnTo>
                <a:lnTo>
                  <a:pt x="157924" y="66624"/>
                </a:lnTo>
                <a:lnTo>
                  <a:pt x="155305" y="59829"/>
                </a:lnTo>
                <a:lnTo>
                  <a:pt x="151638" y="53301"/>
                </a:lnTo>
                <a:lnTo>
                  <a:pt x="147972" y="45982"/>
                </a:lnTo>
                <a:lnTo>
                  <a:pt x="144510" y="40678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39983" y="6440423"/>
            <a:ext cx="334010" cy="158750"/>
          </a:xfrm>
          <a:custGeom>
            <a:avLst/>
            <a:gdLst/>
            <a:ahLst/>
            <a:cxnLst/>
            <a:rect l="l" t="t" r="r" b="b"/>
            <a:pathLst>
              <a:path w="334009" h="158750">
                <a:moveTo>
                  <a:pt x="35179" y="0"/>
                </a:moveTo>
                <a:lnTo>
                  <a:pt x="2794" y="0"/>
                </a:lnTo>
                <a:lnTo>
                  <a:pt x="0" y="1396"/>
                </a:lnTo>
                <a:lnTo>
                  <a:pt x="0" y="134645"/>
                </a:lnTo>
                <a:lnTo>
                  <a:pt x="1962" y="144292"/>
                </a:lnTo>
                <a:lnTo>
                  <a:pt x="7223" y="151833"/>
                </a:lnTo>
                <a:lnTo>
                  <a:pt x="14841" y="156742"/>
                </a:lnTo>
                <a:lnTo>
                  <a:pt x="23875" y="158495"/>
                </a:lnTo>
                <a:lnTo>
                  <a:pt x="42291" y="158495"/>
                </a:lnTo>
                <a:lnTo>
                  <a:pt x="43688" y="157098"/>
                </a:lnTo>
                <a:lnTo>
                  <a:pt x="43759" y="106273"/>
                </a:lnTo>
                <a:lnTo>
                  <a:pt x="45414" y="98579"/>
                </a:lnTo>
                <a:lnTo>
                  <a:pt x="50165" y="91871"/>
                </a:lnTo>
                <a:lnTo>
                  <a:pt x="57296" y="87269"/>
                </a:lnTo>
                <a:lnTo>
                  <a:pt x="66167" y="85559"/>
                </a:lnTo>
                <a:lnTo>
                  <a:pt x="333756" y="85559"/>
                </a:lnTo>
                <a:lnTo>
                  <a:pt x="333756" y="72936"/>
                </a:lnTo>
                <a:lnTo>
                  <a:pt x="167640" y="72936"/>
                </a:lnTo>
                <a:lnTo>
                  <a:pt x="148133" y="71117"/>
                </a:lnTo>
                <a:lnTo>
                  <a:pt x="130079" y="65747"/>
                </a:lnTo>
                <a:lnTo>
                  <a:pt x="113883" y="56959"/>
                </a:lnTo>
                <a:lnTo>
                  <a:pt x="99949" y="44881"/>
                </a:lnTo>
                <a:lnTo>
                  <a:pt x="81486" y="28054"/>
                </a:lnTo>
                <a:lnTo>
                  <a:pt x="68498" y="16485"/>
                </a:lnTo>
                <a:lnTo>
                  <a:pt x="61975" y="11226"/>
                </a:lnTo>
                <a:lnTo>
                  <a:pt x="56337" y="6486"/>
                </a:lnTo>
                <a:lnTo>
                  <a:pt x="50149" y="2979"/>
                </a:lnTo>
                <a:lnTo>
                  <a:pt x="43134" y="766"/>
                </a:lnTo>
                <a:lnTo>
                  <a:pt x="35179" y="0"/>
                </a:lnTo>
                <a:close/>
              </a:path>
              <a:path w="334009" h="158750">
                <a:moveTo>
                  <a:pt x="333756" y="85559"/>
                </a:moveTo>
                <a:lnTo>
                  <a:pt x="267589" y="85559"/>
                </a:lnTo>
                <a:lnTo>
                  <a:pt x="276459" y="87269"/>
                </a:lnTo>
                <a:lnTo>
                  <a:pt x="283591" y="91871"/>
                </a:lnTo>
                <a:lnTo>
                  <a:pt x="288341" y="98579"/>
                </a:lnTo>
                <a:lnTo>
                  <a:pt x="289996" y="106273"/>
                </a:lnTo>
                <a:lnTo>
                  <a:pt x="290068" y="134645"/>
                </a:lnTo>
                <a:lnTo>
                  <a:pt x="292032" y="144292"/>
                </a:lnTo>
                <a:lnTo>
                  <a:pt x="297307" y="151833"/>
                </a:lnTo>
                <a:lnTo>
                  <a:pt x="304962" y="156742"/>
                </a:lnTo>
                <a:lnTo>
                  <a:pt x="314071" y="158495"/>
                </a:lnTo>
                <a:lnTo>
                  <a:pt x="330962" y="158495"/>
                </a:lnTo>
                <a:lnTo>
                  <a:pt x="333756" y="157098"/>
                </a:lnTo>
                <a:lnTo>
                  <a:pt x="333756" y="85559"/>
                </a:lnTo>
                <a:close/>
              </a:path>
              <a:path w="334009" h="158750">
                <a:moveTo>
                  <a:pt x="267589" y="85559"/>
                </a:moveTo>
                <a:lnTo>
                  <a:pt x="66167" y="85559"/>
                </a:lnTo>
                <a:lnTo>
                  <a:pt x="81875" y="88606"/>
                </a:lnTo>
                <a:lnTo>
                  <a:pt x="95440" y="96256"/>
                </a:lnTo>
                <a:lnTo>
                  <a:pt x="107386" y="106273"/>
                </a:lnTo>
                <a:lnTo>
                  <a:pt x="118237" y="116420"/>
                </a:lnTo>
                <a:lnTo>
                  <a:pt x="131331" y="127750"/>
                </a:lnTo>
                <a:lnTo>
                  <a:pt x="143462" y="137631"/>
                </a:lnTo>
                <a:lnTo>
                  <a:pt x="155330" y="144619"/>
                </a:lnTo>
                <a:lnTo>
                  <a:pt x="167640" y="147269"/>
                </a:lnTo>
                <a:lnTo>
                  <a:pt x="179657" y="144619"/>
                </a:lnTo>
                <a:lnTo>
                  <a:pt x="191008" y="137631"/>
                </a:lnTo>
                <a:lnTo>
                  <a:pt x="202644" y="127750"/>
                </a:lnTo>
                <a:lnTo>
                  <a:pt x="215519" y="116420"/>
                </a:lnTo>
                <a:lnTo>
                  <a:pt x="226583" y="106273"/>
                </a:lnTo>
                <a:lnTo>
                  <a:pt x="238887" y="96256"/>
                </a:lnTo>
                <a:lnTo>
                  <a:pt x="252523" y="88606"/>
                </a:lnTo>
                <a:lnTo>
                  <a:pt x="267589" y="85559"/>
                </a:lnTo>
                <a:close/>
              </a:path>
              <a:path w="334009" h="158750">
                <a:moveTo>
                  <a:pt x="309752" y="0"/>
                </a:moveTo>
                <a:lnTo>
                  <a:pt x="283083" y="0"/>
                </a:lnTo>
                <a:lnTo>
                  <a:pt x="281686" y="1396"/>
                </a:lnTo>
                <a:lnTo>
                  <a:pt x="232410" y="47688"/>
                </a:lnTo>
                <a:lnTo>
                  <a:pt x="218717" y="58143"/>
                </a:lnTo>
                <a:lnTo>
                  <a:pt x="203168" y="66098"/>
                </a:lnTo>
                <a:lnTo>
                  <a:pt x="186047" y="71161"/>
                </a:lnTo>
                <a:lnTo>
                  <a:pt x="167640" y="72936"/>
                </a:lnTo>
                <a:lnTo>
                  <a:pt x="333756" y="72936"/>
                </a:lnTo>
                <a:lnTo>
                  <a:pt x="333756" y="22440"/>
                </a:lnTo>
                <a:lnTo>
                  <a:pt x="331791" y="13608"/>
                </a:lnTo>
                <a:lnTo>
                  <a:pt x="326517" y="6486"/>
                </a:lnTo>
                <a:lnTo>
                  <a:pt x="318861" y="1731"/>
                </a:lnTo>
                <a:lnTo>
                  <a:pt x="309752" y="0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225" y="689610"/>
            <a:ext cx="10969548" cy="3606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2200" b="1" i="0">
                <a:solidFill>
                  <a:srgbClr val="503191"/>
                </a:solidFill>
                <a:latin typeface="Verdana"/>
                <a:cs typeface="Verdan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FCBCE4C-82AC-4D9D-B9D4-D8E2B2FF9222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795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08664" y="6440423"/>
            <a:ext cx="160020" cy="158750"/>
          </a:xfrm>
          <a:custGeom>
            <a:avLst/>
            <a:gdLst/>
            <a:ahLst/>
            <a:cxnLst/>
            <a:rect l="l" t="t" r="r" b="b"/>
            <a:pathLst>
              <a:path w="160020" h="158750">
                <a:moveTo>
                  <a:pt x="19811" y="0"/>
                </a:moveTo>
                <a:lnTo>
                  <a:pt x="1396" y="0"/>
                </a:lnTo>
                <a:lnTo>
                  <a:pt x="0" y="1396"/>
                </a:lnTo>
                <a:lnTo>
                  <a:pt x="0" y="157098"/>
                </a:lnTo>
                <a:lnTo>
                  <a:pt x="1396" y="158495"/>
                </a:lnTo>
                <a:lnTo>
                  <a:pt x="11302" y="158495"/>
                </a:lnTo>
                <a:lnTo>
                  <a:pt x="19278" y="157729"/>
                </a:lnTo>
                <a:lnTo>
                  <a:pt x="50926" y="133248"/>
                </a:lnTo>
                <a:lnTo>
                  <a:pt x="56641" y="131851"/>
                </a:lnTo>
                <a:lnTo>
                  <a:pt x="60832" y="130441"/>
                </a:lnTo>
                <a:lnTo>
                  <a:pt x="158678" y="130441"/>
                </a:lnTo>
                <a:lnTo>
                  <a:pt x="155051" y="122904"/>
                </a:lnTo>
                <a:lnTo>
                  <a:pt x="149250" y="116569"/>
                </a:lnTo>
                <a:lnTo>
                  <a:pt x="141604" y="112204"/>
                </a:lnTo>
                <a:lnTo>
                  <a:pt x="133095" y="108000"/>
                </a:lnTo>
                <a:lnTo>
                  <a:pt x="126759" y="105217"/>
                </a:lnTo>
                <a:lnTo>
                  <a:pt x="120697" y="101514"/>
                </a:lnTo>
                <a:lnTo>
                  <a:pt x="115183" y="97549"/>
                </a:lnTo>
                <a:lnTo>
                  <a:pt x="110489" y="93979"/>
                </a:lnTo>
                <a:lnTo>
                  <a:pt x="109315" y="92270"/>
                </a:lnTo>
                <a:lnTo>
                  <a:pt x="107473" y="87668"/>
                </a:lnTo>
                <a:lnTo>
                  <a:pt x="107489" y="80960"/>
                </a:lnTo>
                <a:lnTo>
                  <a:pt x="108045" y="79946"/>
                </a:lnTo>
                <a:lnTo>
                  <a:pt x="43941" y="79946"/>
                </a:lnTo>
                <a:lnTo>
                  <a:pt x="43941" y="22440"/>
                </a:lnTo>
                <a:lnTo>
                  <a:pt x="41957" y="13608"/>
                </a:lnTo>
                <a:lnTo>
                  <a:pt x="36639" y="6486"/>
                </a:lnTo>
                <a:lnTo>
                  <a:pt x="28940" y="1731"/>
                </a:lnTo>
                <a:lnTo>
                  <a:pt x="19811" y="0"/>
                </a:lnTo>
                <a:close/>
              </a:path>
              <a:path w="160020" h="158750">
                <a:moveTo>
                  <a:pt x="158678" y="130441"/>
                </a:moveTo>
                <a:lnTo>
                  <a:pt x="69341" y="130441"/>
                </a:lnTo>
                <a:lnTo>
                  <a:pt x="80771" y="133248"/>
                </a:lnTo>
                <a:lnTo>
                  <a:pt x="84962" y="134645"/>
                </a:lnTo>
                <a:lnTo>
                  <a:pt x="130301" y="152882"/>
                </a:lnTo>
                <a:lnTo>
                  <a:pt x="141604" y="158495"/>
                </a:lnTo>
                <a:lnTo>
                  <a:pt x="158622" y="158495"/>
                </a:lnTo>
                <a:lnTo>
                  <a:pt x="160019" y="157098"/>
                </a:lnTo>
                <a:lnTo>
                  <a:pt x="160019" y="138861"/>
                </a:lnTo>
                <a:lnTo>
                  <a:pt x="158732" y="130553"/>
                </a:lnTo>
                <a:close/>
              </a:path>
              <a:path w="160020" h="158750">
                <a:moveTo>
                  <a:pt x="150113" y="0"/>
                </a:moveTo>
                <a:lnTo>
                  <a:pt x="140207" y="0"/>
                </a:lnTo>
                <a:lnTo>
                  <a:pt x="132232" y="766"/>
                </a:lnTo>
                <a:lnTo>
                  <a:pt x="99123" y="24722"/>
                </a:lnTo>
                <a:lnTo>
                  <a:pt x="80771" y="43484"/>
                </a:lnTo>
                <a:lnTo>
                  <a:pt x="43941" y="79946"/>
                </a:lnTo>
                <a:lnTo>
                  <a:pt x="108045" y="79946"/>
                </a:lnTo>
                <a:lnTo>
                  <a:pt x="111886" y="72936"/>
                </a:lnTo>
                <a:lnTo>
                  <a:pt x="157225" y="28054"/>
                </a:lnTo>
                <a:lnTo>
                  <a:pt x="160019" y="21043"/>
                </a:lnTo>
                <a:lnTo>
                  <a:pt x="160019" y="8420"/>
                </a:lnTo>
                <a:lnTo>
                  <a:pt x="158622" y="7010"/>
                </a:lnTo>
                <a:lnTo>
                  <a:pt x="157225" y="4203"/>
                </a:lnTo>
                <a:lnTo>
                  <a:pt x="155828" y="2806"/>
                </a:lnTo>
                <a:lnTo>
                  <a:pt x="154304" y="1396"/>
                </a:lnTo>
                <a:lnTo>
                  <a:pt x="150113" y="0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234928" y="6440423"/>
            <a:ext cx="160020" cy="161925"/>
          </a:xfrm>
          <a:custGeom>
            <a:avLst/>
            <a:gdLst/>
            <a:ahLst/>
            <a:cxnLst/>
            <a:rect l="l" t="t" r="r" b="b"/>
            <a:pathLst>
              <a:path w="160020" h="161925">
                <a:moveTo>
                  <a:pt x="68833" y="0"/>
                </a:moveTo>
                <a:lnTo>
                  <a:pt x="1397" y="0"/>
                </a:lnTo>
                <a:lnTo>
                  <a:pt x="3" y="1406"/>
                </a:lnTo>
                <a:lnTo>
                  <a:pt x="0" y="68833"/>
                </a:lnTo>
                <a:lnTo>
                  <a:pt x="523" y="77481"/>
                </a:lnTo>
                <a:lnTo>
                  <a:pt x="16652" y="119753"/>
                </a:lnTo>
                <a:lnTo>
                  <a:pt x="49391" y="149444"/>
                </a:lnTo>
                <a:lnTo>
                  <a:pt x="91186" y="161543"/>
                </a:lnTo>
                <a:lnTo>
                  <a:pt x="98353" y="161258"/>
                </a:lnTo>
                <a:lnTo>
                  <a:pt x="105092" y="160313"/>
                </a:lnTo>
                <a:lnTo>
                  <a:pt x="111545" y="158581"/>
                </a:lnTo>
                <a:lnTo>
                  <a:pt x="117855" y="155930"/>
                </a:lnTo>
                <a:lnTo>
                  <a:pt x="126365" y="153111"/>
                </a:lnTo>
                <a:lnTo>
                  <a:pt x="133350" y="148894"/>
                </a:lnTo>
                <a:lnTo>
                  <a:pt x="144525" y="137667"/>
                </a:lnTo>
                <a:lnTo>
                  <a:pt x="150241" y="130644"/>
                </a:lnTo>
                <a:lnTo>
                  <a:pt x="153035" y="122212"/>
                </a:lnTo>
                <a:lnTo>
                  <a:pt x="153628" y="120802"/>
                </a:lnTo>
                <a:lnTo>
                  <a:pt x="86995" y="120802"/>
                </a:lnTo>
                <a:lnTo>
                  <a:pt x="80010" y="117995"/>
                </a:lnTo>
                <a:lnTo>
                  <a:pt x="50546" y="92709"/>
                </a:lnTo>
                <a:lnTo>
                  <a:pt x="47751" y="85686"/>
                </a:lnTo>
                <a:lnTo>
                  <a:pt x="44957" y="80073"/>
                </a:lnTo>
                <a:lnTo>
                  <a:pt x="43561" y="73050"/>
                </a:lnTo>
                <a:lnTo>
                  <a:pt x="43561" y="59004"/>
                </a:lnTo>
                <a:lnTo>
                  <a:pt x="46354" y="53378"/>
                </a:lnTo>
                <a:lnTo>
                  <a:pt x="50546" y="47764"/>
                </a:lnTo>
                <a:lnTo>
                  <a:pt x="56133" y="43548"/>
                </a:lnTo>
                <a:lnTo>
                  <a:pt x="61722" y="40741"/>
                </a:lnTo>
                <a:lnTo>
                  <a:pt x="122094" y="40741"/>
                </a:lnTo>
                <a:lnTo>
                  <a:pt x="133350" y="29502"/>
                </a:lnTo>
                <a:lnTo>
                  <a:pt x="133350" y="28092"/>
                </a:lnTo>
                <a:lnTo>
                  <a:pt x="130555" y="25285"/>
                </a:lnTo>
                <a:lnTo>
                  <a:pt x="94033" y="3557"/>
                </a:lnTo>
                <a:lnTo>
                  <a:pt x="77217" y="307"/>
                </a:lnTo>
                <a:lnTo>
                  <a:pt x="68833" y="0"/>
                </a:lnTo>
                <a:close/>
              </a:path>
              <a:path w="160020" h="161925">
                <a:moveTo>
                  <a:pt x="158623" y="92709"/>
                </a:moveTo>
                <a:lnTo>
                  <a:pt x="123571" y="92709"/>
                </a:lnTo>
                <a:lnTo>
                  <a:pt x="117855" y="95516"/>
                </a:lnTo>
                <a:lnTo>
                  <a:pt x="113665" y="108165"/>
                </a:lnTo>
                <a:lnTo>
                  <a:pt x="110871" y="112382"/>
                </a:lnTo>
                <a:lnTo>
                  <a:pt x="98298" y="120802"/>
                </a:lnTo>
                <a:lnTo>
                  <a:pt x="153628" y="120802"/>
                </a:lnTo>
                <a:lnTo>
                  <a:pt x="155698" y="115889"/>
                </a:lnTo>
                <a:lnTo>
                  <a:pt x="157575" y="109569"/>
                </a:lnTo>
                <a:lnTo>
                  <a:pt x="158928" y="103249"/>
                </a:lnTo>
                <a:lnTo>
                  <a:pt x="160020" y="96926"/>
                </a:lnTo>
                <a:lnTo>
                  <a:pt x="160020" y="94119"/>
                </a:lnTo>
                <a:lnTo>
                  <a:pt x="158623" y="92709"/>
                </a:lnTo>
                <a:close/>
              </a:path>
              <a:path w="160020" h="161925">
                <a:moveTo>
                  <a:pt x="122094" y="40741"/>
                </a:moveTo>
                <a:lnTo>
                  <a:pt x="77216" y="40741"/>
                </a:lnTo>
                <a:lnTo>
                  <a:pt x="85598" y="43548"/>
                </a:lnTo>
                <a:lnTo>
                  <a:pt x="92582" y="49161"/>
                </a:lnTo>
                <a:lnTo>
                  <a:pt x="96900" y="51968"/>
                </a:lnTo>
                <a:lnTo>
                  <a:pt x="99695" y="53378"/>
                </a:lnTo>
                <a:lnTo>
                  <a:pt x="106679" y="53378"/>
                </a:lnTo>
                <a:lnTo>
                  <a:pt x="115062" y="47764"/>
                </a:lnTo>
                <a:lnTo>
                  <a:pt x="122094" y="40741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061192" y="6440423"/>
            <a:ext cx="173990" cy="158750"/>
          </a:xfrm>
          <a:custGeom>
            <a:avLst/>
            <a:gdLst/>
            <a:ahLst/>
            <a:cxnLst/>
            <a:rect l="l" t="t" r="r" b="b"/>
            <a:pathLst>
              <a:path w="173990" h="158750">
                <a:moveTo>
                  <a:pt x="67817" y="0"/>
                </a:moveTo>
                <a:lnTo>
                  <a:pt x="1397" y="0"/>
                </a:lnTo>
                <a:lnTo>
                  <a:pt x="0" y="1396"/>
                </a:lnTo>
                <a:lnTo>
                  <a:pt x="0" y="157098"/>
                </a:lnTo>
                <a:lnTo>
                  <a:pt x="1397" y="157098"/>
                </a:lnTo>
                <a:lnTo>
                  <a:pt x="2793" y="158495"/>
                </a:lnTo>
                <a:lnTo>
                  <a:pt x="18414" y="158495"/>
                </a:lnTo>
                <a:lnTo>
                  <a:pt x="21208" y="157098"/>
                </a:lnTo>
                <a:lnTo>
                  <a:pt x="26797" y="155689"/>
                </a:lnTo>
                <a:lnTo>
                  <a:pt x="42417" y="51892"/>
                </a:lnTo>
                <a:lnTo>
                  <a:pt x="43814" y="50495"/>
                </a:lnTo>
                <a:lnTo>
                  <a:pt x="43814" y="49085"/>
                </a:lnTo>
                <a:lnTo>
                  <a:pt x="45211" y="47688"/>
                </a:lnTo>
                <a:lnTo>
                  <a:pt x="50579" y="42229"/>
                </a:lnTo>
                <a:lnTo>
                  <a:pt x="59674" y="38744"/>
                </a:lnTo>
                <a:lnTo>
                  <a:pt x="71411" y="37626"/>
                </a:lnTo>
                <a:lnTo>
                  <a:pt x="147952" y="37626"/>
                </a:lnTo>
                <a:lnTo>
                  <a:pt x="146655" y="35811"/>
                </a:lnTo>
                <a:lnTo>
                  <a:pt x="116173" y="11571"/>
                </a:lnTo>
                <a:lnTo>
                  <a:pt x="76076" y="284"/>
                </a:lnTo>
                <a:lnTo>
                  <a:pt x="67817" y="0"/>
                </a:lnTo>
                <a:close/>
              </a:path>
              <a:path w="173990" h="158750">
                <a:moveTo>
                  <a:pt x="65024" y="75742"/>
                </a:moveTo>
                <a:lnTo>
                  <a:pt x="60705" y="75742"/>
                </a:lnTo>
                <a:lnTo>
                  <a:pt x="60705" y="102387"/>
                </a:lnTo>
                <a:lnTo>
                  <a:pt x="62102" y="108000"/>
                </a:lnTo>
                <a:lnTo>
                  <a:pt x="66421" y="110807"/>
                </a:lnTo>
                <a:lnTo>
                  <a:pt x="118617" y="152882"/>
                </a:lnTo>
                <a:lnTo>
                  <a:pt x="124332" y="157098"/>
                </a:lnTo>
                <a:lnTo>
                  <a:pt x="129921" y="158495"/>
                </a:lnTo>
                <a:lnTo>
                  <a:pt x="172338" y="158495"/>
                </a:lnTo>
                <a:lnTo>
                  <a:pt x="173735" y="157098"/>
                </a:lnTo>
                <a:lnTo>
                  <a:pt x="173735" y="141668"/>
                </a:lnTo>
                <a:lnTo>
                  <a:pt x="172338" y="138861"/>
                </a:lnTo>
                <a:lnTo>
                  <a:pt x="170941" y="138861"/>
                </a:lnTo>
                <a:lnTo>
                  <a:pt x="169370" y="138422"/>
                </a:lnTo>
                <a:lnTo>
                  <a:pt x="164750" y="136404"/>
                </a:lnTo>
                <a:lnTo>
                  <a:pt x="157225" y="131757"/>
                </a:lnTo>
                <a:lnTo>
                  <a:pt x="146938" y="123431"/>
                </a:lnTo>
                <a:lnTo>
                  <a:pt x="138429" y="116420"/>
                </a:lnTo>
                <a:lnTo>
                  <a:pt x="131317" y="112204"/>
                </a:lnTo>
                <a:lnTo>
                  <a:pt x="128524" y="109397"/>
                </a:lnTo>
                <a:lnTo>
                  <a:pt x="131841" y="107779"/>
                </a:lnTo>
                <a:lnTo>
                  <a:pt x="137160" y="104846"/>
                </a:lnTo>
                <a:lnTo>
                  <a:pt x="157780" y="81356"/>
                </a:lnTo>
                <a:lnTo>
                  <a:pt x="80517" y="81356"/>
                </a:lnTo>
                <a:lnTo>
                  <a:pt x="74802" y="79946"/>
                </a:lnTo>
                <a:lnTo>
                  <a:pt x="70611" y="78549"/>
                </a:lnTo>
                <a:lnTo>
                  <a:pt x="65024" y="75742"/>
                </a:lnTo>
                <a:close/>
              </a:path>
              <a:path w="173990" h="158750">
                <a:moveTo>
                  <a:pt x="147952" y="37626"/>
                </a:moveTo>
                <a:lnTo>
                  <a:pt x="71411" y="37626"/>
                </a:lnTo>
                <a:lnTo>
                  <a:pt x="84708" y="39268"/>
                </a:lnTo>
                <a:lnTo>
                  <a:pt x="99653" y="45869"/>
                </a:lnTo>
                <a:lnTo>
                  <a:pt x="108918" y="54175"/>
                </a:lnTo>
                <a:lnTo>
                  <a:pt x="113158" y="62742"/>
                </a:lnTo>
                <a:lnTo>
                  <a:pt x="113029" y="70129"/>
                </a:lnTo>
                <a:lnTo>
                  <a:pt x="110235" y="77139"/>
                </a:lnTo>
                <a:lnTo>
                  <a:pt x="101726" y="81356"/>
                </a:lnTo>
                <a:lnTo>
                  <a:pt x="157780" y="81356"/>
                </a:lnTo>
                <a:lnTo>
                  <a:pt x="159113" y="75831"/>
                </a:lnTo>
                <a:lnTo>
                  <a:pt x="159638" y="68732"/>
                </a:lnTo>
                <a:lnTo>
                  <a:pt x="159113" y="61609"/>
                </a:lnTo>
                <a:lnTo>
                  <a:pt x="157527" y="54879"/>
                </a:lnTo>
                <a:lnTo>
                  <a:pt x="154870" y="48412"/>
                </a:lnTo>
                <a:lnTo>
                  <a:pt x="151129" y="42075"/>
                </a:lnTo>
                <a:lnTo>
                  <a:pt x="147952" y="37626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887456" y="6440423"/>
            <a:ext cx="160020" cy="158750"/>
          </a:xfrm>
          <a:custGeom>
            <a:avLst/>
            <a:gdLst/>
            <a:ahLst/>
            <a:cxnLst/>
            <a:rect l="l" t="t" r="r" b="b"/>
            <a:pathLst>
              <a:path w="160020" h="158750">
                <a:moveTo>
                  <a:pt x="70230" y="0"/>
                </a:moveTo>
                <a:lnTo>
                  <a:pt x="1397" y="0"/>
                </a:lnTo>
                <a:lnTo>
                  <a:pt x="0" y="1396"/>
                </a:lnTo>
                <a:lnTo>
                  <a:pt x="0" y="68732"/>
                </a:lnTo>
                <a:lnTo>
                  <a:pt x="502" y="77341"/>
                </a:lnTo>
                <a:lnTo>
                  <a:pt x="15779" y="118171"/>
                </a:lnTo>
                <a:lnTo>
                  <a:pt x="47404" y="147231"/>
                </a:lnTo>
                <a:lnTo>
                  <a:pt x="89789" y="158495"/>
                </a:lnTo>
                <a:lnTo>
                  <a:pt x="157225" y="158495"/>
                </a:lnTo>
                <a:lnTo>
                  <a:pt x="160020" y="157098"/>
                </a:lnTo>
                <a:lnTo>
                  <a:pt x="160020" y="134645"/>
                </a:lnTo>
                <a:lnTo>
                  <a:pt x="157225" y="127634"/>
                </a:lnTo>
                <a:lnTo>
                  <a:pt x="148844" y="119227"/>
                </a:lnTo>
                <a:lnTo>
                  <a:pt x="143128" y="117817"/>
                </a:lnTo>
                <a:lnTo>
                  <a:pt x="82803" y="117817"/>
                </a:lnTo>
                <a:lnTo>
                  <a:pt x="75819" y="115011"/>
                </a:lnTo>
                <a:lnTo>
                  <a:pt x="46354" y="85559"/>
                </a:lnTo>
                <a:lnTo>
                  <a:pt x="43561" y="79946"/>
                </a:lnTo>
                <a:lnTo>
                  <a:pt x="42260" y="73418"/>
                </a:lnTo>
                <a:lnTo>
                  <a:pt x="42164" y="58915"/>
                </a:lnTo>
                <a:lnTo>
                  <a:pt x="44958" y="51892"/>
                </a:lnTo>
                <a:lnTo>
                  <a:pt x="51943" y="44881"/>
                </a:lnTo>
                <a:lnTo>
                  <a:pt x="54737" y="43484"/>
                </a:lnTo>
                <a:lnTo>
                  <a:pt x="56134" y="42075"/>
                </a:lnTo>
                <a:lnTo>
                  <a:pt x="60325" y="42075"/>
                </a:lnTo>
                <a:lnTo>
                  <a:pt x="63119" y="40678"/>
                </a:lnTo>
                <a:lnTo>
                  <a:pt x="144510" y="40678"/>
                </a:lnTo>
                <a:lnTo>
                  <a:pt x="143367" y="38925"/>
                </a:lnTo>
                <a:lnTo>
                  <a:pt x="137975" y="32392"/>
                </a:lnTo>
                <a:lnTo>
                  <a:pt x="131952" y="26644"/>
                </a:lnTo>
                <a:lnTo>
                  <a:pt x="126192" y="20819"/>
                </a:lnTo>
                <a:lnTo>
                  <a:pt x="86986" y="1396"/>
                </a:lnTo>
                <a:lnTo>
                  <a:pt x="78614" y="305"/>
                </a:lnTo>
                <a:lnTo>
                  <a:pt x="70230" y="0"/>
                </a:lnTo>
                <a:close/>
              </a:path>
              <a:path w="160020" h="158750">
                <a:moveTo>
                  <a:pt x="144510" y="40678"/>
                </a:moveTo>
                <a:lnTo>
                  <a:pt x="75819" y="40678"/>
                </a:lnTo>
                <a:lnTo>
                  <a:pt x="78613" y="42075"/>
                </a:lnTo>
                <a:lnTo>
                  <a:pt x="84200" y="42075"/>
                </a:lnTo>
                <a:lnTo>
                  <a:pt x="89789" y="44881"/>
                </a:lnTo>
                <a:lnTo>
                  <a:pt x="113665" y="65925"/>
                </a:lnTo>
                <a:lnTo>
                  <a:pt x="63119" y="65925"/>
                </a:lnTo>
                <a:lnTo>
                  <a:pt x="61722" y="67322"/>
                </a:lnTo>
                <a:lnTo>
                  <a:pt x="61722" y="74333"/>
                </a:lnTo>
                <a:lnTo>
                  <a:pt x="63119" y="77139"/>
                </a:lnTo>
                <a:lnTo>
                  <a:pt x="64516" y="81356"/>
                </a:lnTo>
                <a:lnTo>
                  <a:pt x="67157" y="85977"/>
                </a:lnTo>
                <a:lnTo>
                  <a:pt x="72977" y="92044"/>
                </a:lnTo>
                <a:lnTo>
                  <a:pt x="81964" y="97324"/>
                </a:lnTo>
                <a:lnTo>
                  <a:pt x="94107" y="99580"/>
                </a:lnTo>
                <a:lnTo>
                  <a:pt x="147447" y="99580"/>
                </a:lnTo>
                <a:lnTo>
                  <a:pt x="153035" y="98183"/>
                </a:lnTo>
                <a:lnTo>
                  <a:pt x="158623" y="89763"/>
                </a:lnTo>
                <a:lnTo>
                  <a:pt x="160020" y="85559"/>
                </a:lnTo>
                <a:lnTo>
                  <a:pt x="160020" y="79946"/>
                </a:lnTo>
                <a:lnTo>
                  <a:pt x="159496" y="73418"/>
                </a:lnTo>
                <a:lnTo>
                  <a:pt x="157924" y="66624"/>
                </a:lnTo>
                <a:lnTo>
                  <a:pt x="155305" y="59829"/>
                </a:lnTo>
                <a:lnTo>
                  <a:pt x="151638" y="53301"/>
                </a:lnTo>
                <a:lnTo>
                  <a:pt x="147972" y="45982"/>
                </a:lnTo>
                <a:lnTo>
                  <a:pt x="144510" y="40678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39983" y="6440423"/>
            <a:ext cx="334010" cy="158750"/>
          </a:xfrm>
          <a:custGeom>
            <a:avLst/>
            <a:gdLst/>
            <a:ahLst/>
            <a:cxnLst/>
            <a:rect l="l" t="t" r="r" b="b"/>
            <a:pathLst>
              <a:path w="334009" h="158750">
                <a:moveTo>
                  <a:pt x="35179" y="0"/>
                </a:moveTo>
                <a:lnTo>
                  <a:pt x="2794" y="0"/>
                </a:lnTo>
                <a:lnTo>
                  <a:pt x="0" y="1396"/>
                </a:lnTo>
                <a:lnTo>
                  <a:pt x="0" y="134645"/>
                </a:lnTo>
                <a:lnTo>
                  <a:pt x="1962" y="144292"/>
                </a:lnTo>
                <a:lnTo>
                  <a:pt x="7223" y="151833"/>
                </a:lnTo>
                <a:lnTo>
                  <a:pt x="14841" y="156742"/>
                </a:lnTo>
                <a:lnTo>
                  <a:pt x="23875" y="158495"/>
                </a:lnTo>
                <a:lnTo>
                  <a:pt x="42291" y="158495"/>
                </a:lnTo>
                <a:lnTo>
                  <a:pt x="43688" y="157098"/>
                </a:lnTo>
                <a:lnTo>
                  <a:pt x="43759" y="106273"/>
                </a:lnTo>
                <a:lnTo>
                  <a:pt x="45414" y="98579"/>
                </a:lnTo>
                <a:lnTo>
                  <a:pt x="50165" y="91871"/>
                </a:lnTo>
                <a:lnTo>
                  <a:pt x="57296" y="87269"/>
                </a:lnTo>
                <a:lnTo>
                  <a:pt x="66167" y="85559"/>
                </a:lnTo>
                <a:lnTo>
                  <a:pt x="333756" y="85559"/>
                </a:lnTo>
                <a:lnTo>
                  <a:pt x="333756" y="72936"/>
                </a:lnTo>
                <a:lnTo>
                  <a:pt x="167640" y="72936"/>
                </a:lnTo>
                <a:lnTo>
                  <a:pt x="148133" y="71117"/>
                </a:lnTo>
                <a:lnTo>
                  <a:pt x="130079" y="65747"/>
                </a:lnTo>
                <a:lnTo>
                  <a:pt x="113883" y="56959"/>
                </a:lnTo>
                <a:lnTo>
                  <a:pt x="99949" y="44881"/>
                </a:lnTo>
                <a:lnTo>
                  <a:pt x="81486" y="28054"/>
                </a:lnTo>
                <a:lnTo>
                  <a:pt x="68498" y="16485"/>
                </a:lnTo>
                <a:lnTo>
                  <a:pt x="61975" y="11226"/>
                </a:lnTo>
                <a:lnTo>
                  <a:pt x="56337" y="6486"/>
                </a:lnTo>
                <a:lnTo>
                  <a:pt x="50149" y="2979"/>
                </a:lnTo>
                <a:lnTo>
                  <a:pt x="43134" y="766"/>
                </a:lnTo>
                <a:lnTo>
                  <a:pt x="35179" y="0"/>
                </a:lnTo>
                <a:close/>
              </a:path>
              <a:path w="334009" h="158750">
                <a:moveTo>
                  <a:pt x="333756" y="85559"/>
                </a:moveTo>
                <a:lnTo>
                  <a:pt x="267589" y="85559"/>
                </a:lnTo>
                <a:lnTo>
                  <a:pt x="276459" y="87269"/>
                </a:lnTo>
                <a:lnTo>
                  <a:pt x="283591" y="91871"/>
                </a:lnTo>
                <a:lnTo>
                  <a:pt x="288341" y="98579"/>
                </a:lnTo>
                <a:lnTo>
                  <a:pt x="289996" y="106273"/>
                </a:lnTo>
                <a:lnTo>
                  <a:pt x="290068" y="134645"/>
                </a:lnTo>
                <a:lnTo>
                  <a:pt x="292032" y="144292"/>
                </a:lnTo>
                <a:lnTo>
                  <a:pt x="297307" y="151833"/>
                </a:lnTo>
                <a:lnTo>
                  <a:pt x="304962" y="156742"/>
                </a:lnTo>
                <a:lnTo>
                  <a:pt x="314071" y="158495"/>
                </a:lnTo>
                <a:lnTo>
                  <a:pt x="330962" y="158495"/>
                </a:lnTo>
                <a:lnTo>
                  <a:pt x="333756" y="157098"/>
                </a:lnTo>
                <a:lnTo>
                  <a:pt x="333756" y="85559"/>
                </a:lnTo>
                <a:close/>
              </a:path>
              <a:path w="334009" h="158750">
                <a:moveTo>
                  <a:pt x="267589" y="85559"/>
                </a:moveTo>
                <a:lnTo>
                  <a:pt x="66167" y="85559"/>
                </a:lnTo>
                <a:lnTo>
                  <a:pt x="81875" y="88606"/>
                </a:lnTo>
                <a:lnTo>
                  <a:pt x="95440" y="96256"/>
                </a:lnTo>
                <a:lnTo>
                  <a:pt x="107386" y="106273"/>
                </a:lnTo>
                <a:lnTo>
                  <a:pt x="118237" y="116420"/>
                </a:lnTo>
                <a:lnTo>
                  <a:pt x="131331" y="127750"/>
                </a:lnTo>
                <a:lnTo>
                  <a:pt x="143462" y="137631"/>
                </a:lnTo>
                <a:lnTo>
                  <a:pt x="155330" y="144619"/>
                </a:lnTo>
                <a:lnTo>
                  <a:pt x="167640" y="147269"/>
                </a:lnTo>
                <a:lnTo>
                  <a:pt x="179657" y="144619"/>
                </a:lnTo>
                <a:lnTo>
                  <a:pt x="191008" y="137631"/>
                </a:lnTo>
                <a:lnTo>
                  <a:pt x="202644" y="127750"/>
                </a:lnTo>
                <a:lnTo>
                  <a:pt x="215519" y="116420"/>
                </a:lnTo>
                <a:lnTo>
                  <a:pt x="226583" y="106273"/>
                </a:lnTo>
                <a:lnTo>
                  <a:pt x="238887" y="96256"/>
                </a:lnTo>
                <a:lnTo>
                  <a:pt x="252523" y="88606"/>
                </a:lnTo>
                <a:lnTo>
                  <a:pt x="267589" y="85559"/>
                </a:lnTo>
                <a:close/>
              </a:path>
              <a:path w="334009" h="158750">
                <a:moveTo>
                  <a:pt x="309752" y="0"/>
                </a:moveTo>
                <a:lnTo>
                  <a:pt x="283083" y="0"/>
                </a:lnTo>
                <a:lnTo>
                  <a:pt x="281686" y="1396"/>
                </a:lnTo>
                <a:lnTo>
                  <a:pt x="232410" y="47688"/>
                </a:lnTo>
                <a:lnTo>
                  <a:pt x="218717" y="58143"/>
                </a:lnTo>
                <a:lnTo>
                  <a:pt x="203168" y="66098"/>
                </a:lnTo>
                <a:lnTo>
                  <a:pt x="186047" y="71161"/>
                </a:lnTo>
                <a:lnTo>
                  <a:pt x="167640" y="72936"/>
                </a:lnTo>
                <a:lnTo>
                  <a:pt x="333756" y="72936"/>
                </a:lnTo>
                <a:lnTo>
                  <a:pt x="333756" y="22440"/>
                </a:lnTo>
                <a:lnTo>
                  <a:pt x="331791" y="13608"/>
                </a:lnTo>
                <a:lnTo>
                  <a:pt x="326517" y="6486"/>
                </a:lnTo>
                <a:lnTo>
                  <a:pt x="318861" y="1731"/>
                </a:lnTo>
                <a:lnTo>
                  <a:pt x="309752" y="0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212" y="613663"/>
            <a:ext cx="11750675" cy="6654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2200" b="1" i="0">
                <a:solidFill>
                  <a:srgbClr val="503191"/>
                </a:solidFill>
                <a:latin typeface="Verdana"/>
                <a:cs typeface="Verdan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5266" y="1033604"/>
            <a:ext cx="10598785" cy="44265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1600" b="1" i="0">
                <a:solidFill>
                  <a:srgbClr val="503191"/>
                </a:solidFill>
                <a:latin typeface="Verdana"/>
                <a:cs typeface="Verdana"/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3D65BFA-803B-42EB-BB54-F247AEE64B89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90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4EF70B2-0A15-4835-9C16-C0E61159C4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70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678411" y="6342888"/>
            <a:ext cx="178435" cy="178435"/>
          </a:xfrm>
          <a:custGeom>
            <a:avLst/>
            <a:gdLst/>
            <a:ahLst/>
            <a:cxnLst/>
            <a:rect l="l" t="t" r="r" b="b"/>
            <a:pathLst>
              <a:path w="178434" h="178434">
                <a:moveTo>
                  <a:pt x="22098" y="0"/>
                </a:moveTo>
                <a:lnTo>
                  <a:pt x="1524" y="0"/>
                </a:lnTo>
                <a:lnTo>
                  <a:pt x="0" y="1574"/>
                </a:lnTo>
                <a:lnTo>
                  <a:pt x="0" y="176733"/>
                </a:lnTo>
                <a:lnTo>
                  <a:pt x="1524" y="178308"/>
                </a:lnTo>
                <a:lnTo>
                  <a:pt x="12573" y="178308"/>
                </a:lnTo>
                <a:lnTo>
                  <a:pt x="21506" y="177444"/>
                </a:lnTo>
                <a:lnTo>
                  <a:pt x="53594" y="154635"/>
                </a:lnTo>
                <a:lnTo>
                  <a:pt x="56769" y="149898"/>
                </a:lnTo>
                <a:lnTo>
                  <a:pt x="63119" y="148323"/>
                </a:lnTo>
                <a:lnTo>
                  <a:pt x="67818" y="146748"/>
                </a:lnTo>
                <a:lnTo>
                  <a:pt x="176817" y="146748"/>
                </a:lnTo>
                <a:lnTo>
                  <a:pt x="172783" y="138272"/>
                </a:lnTo>
                <a:lnTo>
                  <a:pt x="166306" y="131146"/>
                </a:lnTo>
                <a:lnTo>
                  <a:pt x="157734" y="126238"/>
                </a:lnTo>
                <a:lnTo>
                  <a:pt x="148336" y="121500"/>
                </a:lnTo>
                <a:lnTo>
                  <a:pt x="141261" y="118371"/>
                </a:lnTo>
                <a:lnTo>
                  <a:pt x="134508" y="114204"/>
                </a:lnTo>
                <a:lnTo>
                  <a:pt x="128351" y="109742"/>
                </a:lnTo>
                <a:lnTo>
                  <a:pt x="123063" y="105727"/>
                </a:lnTo>
                <a:lnTo>
                  <a:pt x="121767" y="103803"/>
                </a:lnTo>
                <a:lnTo>
                  <a:pt x="119745" y="98625"/>
                </a:lnTo>
                <a:lnTo>
                  <a:pt x="119794" y="91079"/>
                </a:lnTo>
                <a:lnTo>
                  <a:pt x="120414" y="89941"/>
                </a:lnTo>
                <a:lnTo>
                  <a:pt x="48895" y="89941"/>
                </a:lnTo>
                <a:lnTo>
                  <a:pt x="48895" y="25247"/>
                </a:lnTo>
                <a:lnTo>
                  <a:pt x="46708" y="15312"/>
                </a:lnTo>
                <a:lnTo>
                  <a:pt x="40830" y="7299"/>
                </a:lnTo>
                <a:lnTo>
                  <a:pt x="32285" y="1948"/>
                </a:lnTo>
                <a:lnTo>
                  <a:pt x="22098" y="0"/>
                </a:lnTo>
                <a:close/>
              </a:path>
              <a:path w="178434" h="178434">
                <a:moveTo>
                  <a:pt x="176817" y="146748"/>
                </a:moveTo>
                <a:lnTo>
                  <a:pt x="77343" y="146748"/>
                </a:lnTo>
                <a:lnTo>
                  <a:pt x="89916" y="149898"/>
                </a:lnTo>
                <a:lnTo>
                  <a:pt x="94615" y="151485"/>
                </a:lnTo>
                <a:lnTo>
                  <a:pt x="145161" y="171996"/>
                </a:lnTo>
                <a:lnTo>
                  <a:pt x="157734" y="178308"/>
                </a:lnTo>
                <a:lnTo>
                  <a:pt x="176784" y="178308"/>
                </a:lnTo>
                <a:lnTo>
                  <a:pt x="178308" y="176733"/>
                </a:lnTo>
                <a:lnTo>
                  <a:pt x="178308" y="156222"/>
                </a:lnTo>
                <a:lnTo>
                  <a:pt x="176879" y="146878"/>
                </a:lnTo>
                <a:lnTo>
                  <a:pt x="176817" y="146748"/>
                </a:lnTo>
                <a:close/>
              </a:path>
              <a:path w="178434" h="178434">
                <a:moveTo>
                  <a:pt x="167259" y="0"/>
                </a:moveTo>
                <a:lnTo>
                  <a:pt x="156210" y="0"/>
                </a:lnTo>
                <a:lnTo>
                  <a:pt x="147329" y="863"/>
                </a:lnTo>
                <a:lnTo>
                  <a:pt x="110458" y="27809"/>
                </a:lnTo>
                <a:lnTo>
                  <a:pt x="89916" y="48920"/>
                </a:lnTo>
                <a:lnTo>
                  <a:pt x="48895" y="89941"/>
                </a:lnTo>
                <a:lnTo>
                  <a:pt x="120414" y="89941"/>
                </a:lnTo>
                <a:lnTo>
                  <a:pt x="124714" y="82054"/>
                </a:lnTo>
                <a:lnTo>
                  <a:pt x="175133" y="31559"/>
                </a:lnTo>
                <a:lnTo>
                  <a:pt x="178308" y="23672"/>
                </a:lnTo>
                <a:lnTo>
                  <a:pt x="178308" y="9461"/>
                </a:lnTo>
                <a:lnTo>
                  <a:pt x="176784" y="7886"/>
                </a:lnTo>
                <a:lnTo>
                  <a:pt x="175133" y="4737"/>
                </a:lnTo>
                <a:lnTo>
                  <a:pt x="173609" y="3149"/>
                </a:lnTo>
                <a:lnTo>
                  <a:pt x="171958" y="1574"/>
                </a:lnTo>
                <a:lnTo>
                  <a:pt x="167259" y="0"/>
                </a:lnTo>
                <a:close/>
              </a:path>
            </a:pathLst>
          </a:custGeom>
          <a:solidFill>
            <a:srgbClr val="E61E50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483340" y="6342888"/>
            <a:ext cx="180340" cy="181610"/>
          </a:xfrm>
          <a:custGeom>
            <a:avLst/>
            <a:gdLst/>
            <a:ahLst/>
            <a:cxnLst/>
            <a:rect l="l" t="t" r="r" b="b"/>
            <a:pathLst>
              <a:path w="180340" h="181609">
                <a:moveTo>
                  <a:pt x="77342" y="0"/>
                </a:moveTo>
                <a:lnTo>
                  <a:pt x="1524" y="0"/>
                </a:lnTo>
                <a:lnTo>
                  <a:pt x="0" y="1574"/>
                </a:lnTo>
                <a:lnTo>
                  <a:pt x="0" y="77279"/>
                </a:lnTo>
                <a:lnTo>
                  <a:pt x="595" y="86984"/>
                </a:lnTo>
                <a:lnTo>
                  <a:pt x="13618" y="125863"/>
                </a:lnTo>
                <a:lnTo>
                  <a:pt x="38925" y="156590"/>
                </a:lnTo>
                <a:lnTo>
                  <a:pt x="74146" y="176035"/>
                </a:lnTo>
                <a:lnTo>
                  <a:pt x="102488" y="181356"/>
                </a:lnTo>
                <a:lnTo>
                  <a:pt x="110511" y="181035"/>
                </a:lnTo>
                <a:lnTo>
                  <a:pt x="118094" y="179976"/>
                </a:lnTo>
                <a:lnTo>
                  <a:pt x="125366" y="178028"/>
                </a:lnTo>
                <a:lnTo>
                  <a:pt x="132460" y="175044"/>
                </a:lnTo>
                <a:lnTo>
                  <a:pt x="139297" y="172384"/>
                </a:lnTo>
                <a:lnTo>
                  <a:pt x="169033" y="143998"/>
                </a:lnTo>
                <a:lnTo>
                  <a:pt x="172623" y="135623"/>
                </a:lnTo>
                <a:lnTo>
                  <a:pt x="97789" y="135623"/>
                </a:lnTo>
                <a:lnTo>
                  <a:pt x="89915" y="132473"/>
                </a:lnTo>
                <a:lnTo>
                  <a:pt x="77342" y="126161"/>
                </a:lnTo>
                <a:lnTo>
                  <a:pt x="72516" y="121424"/>
                </a:lnTo>
                <a:lnTo>
                  <a:pt x="66293" y="115125"/>
                </a:lnTo>
                <a:lnTo>
                  <a:pt x="61467" y="110388"/>
                </a:lnTo>
                <a:lnTo>
                  <a:pt x="56768" y="104076"/>
                </a:lnTo>
                <a:lnTo>
                  <a:pt x="53593" y="96202"/>
                </a:lnTo>
                <a:lnTo>
                  <a:pt x="50418" y="89890"/>
                </a:lnTo>
                <a:lnTo>
                  <a:pt x="48894" y="82003"/>
                </a:lnTo>
                <a:lnTo>
                  <a:pt x="48894" y="66230"/>
                </a:lnTo>
                <a:lnTo>
                  <a:pt x="52069" y="59931"/>
                </a:lnTo>
                <a:lnTo>
                  <a:pt x="56768" y="53619"/>
                </a:lnTo>
                <a:lnTo>
                  <a:pt x="63118" y="48882"/>
                </a:lnTo>
                <a:lnTo>
                  <a:pt x="69468" y="45732"/>
                </a:lnTo>
                <a:lnTo>
                  <a:pt x="137299" y="45732"/>
                </a:lnTo>
                <a:lnTo>
                  <a:pt x="148335" y="34696"/>
                </a:lnTo>
                <a:lnTo>
                  <a:pt x="149859" y="33121"/>
                </a:lnTo>
                <a:lnTo>
                  <a:pt x="149859" y="31534"/>
                </a:lnTo>
                <a:lnTo>
                  <a:pt x="115188" y="7886"/>
                </a:lnTo>
                <a:lnTo>
                  <a:pt x="86774" y="344"/>
                </a:lnTo>
                <a:lnTo>
                  <a:pt x="77342" y="0"/>
                </a:lnTo>
                <a:close/>
              </a:path>
              <a:path w="180340" h="181609">
                <a:moveTo>
                  <a:pt x="178307" y="104076"/>
                </a:moveTo>
                <a:lnTo>
                  <a:pt x="138810" y="104076"/>
                </a:lnTo>
                <a:lnTo>
                  <a:pt x="132460" y="107238"/>
                </a:lnTo>
                <a:lnTo>
                  <a:pt x="129412" y="116700"/>
                </a:lnTo>
                <a:lnTo>
                  <a:pt x="127761" y="121424"/>
                </a:lnTo>
                <a:lnTo>
                  <a:pt x="124586" y="126161"/>
                </a:lnTo>
                <a:lnTo>
                  <a:pt x="115188" y="132473"/>
                </a:lnTo>
                <a:lnTo>
                  <a:pt x="110362" y="135623"/>
                </a:lnTo>
                <a:lnTo>
                  <a:pt x="172623" y="135623"/>
                </a:lnTo>
                <a:lnTo>
                  <a:pt x="174956" y="130101"/>
                </a:lnTo>
                <a:lnTo>
                  <a:pt x="177085" y="123005"/>
                </a:lnTo>
                <a:lnTo>
                  <a:pt x="178619" y="115909"/>
                </a:lnTo>
                <a:lnTo>
                  <a:pt x="179831" y="108813"/>
                </a:lnTo>
                <a:lnTo>
                  <a:pt x="179831" y="105664"/>
                </a:lnTo>
                <a:lnTo>
                  <a:pt x="178307" y="104076"/>
                </a:lnTo>
                <a:close/>
              </a:path>
              <a:path w="180340" h="181609">
                <a:moveTo>
                  <a:pt x="137299" y="45732"/>
                </a:moveTo>
                <a:lnTo>
                  <a:pt x="77342" y="45732"/>
                </a:lnTo>
                <a:lnTo>
                  <a:pt x="84387" y="46323"/>
                </a:lnTo>
                <a:lnTo>
                  <a:pt x="91312" y="48096"/>
                </a:lnTo>
                <a:lnTo>
                  <a:pt x="97952" y="51053"/>
                </a:lnTo>
                <a:lnTo>
                  <a:pt x="108838" y="58343"/>
                </a:lnTo>
                <a:lnTo>
                  <a:pt x="112013" y="59931"/>
                </a:lnTo>
                <a:lnTo>
                  <a:pt x="119887" y="59931"/>
                </a:lnTo>
                <a:lnTo>
                  <a:pt x="124586" y="56768"/>
                </a:lnTo>
                <a:lnTo>
                  <a:pt x="129412" y="53619"/>
                </a:lnTo>
                <a:lnTo>
                  <a:pt x="137299" y="45732"/>
                </a:lnTo>
                <a:close/>
              </a:path>
            </a:pathLst>
          </a:custGeom>
          <a:solidFill>
            <a:srgbClr val="E61E50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288268" y="6342888"/>
            <a:ext cx="195580" cy="178435"/>
          </a:xfrm>
          <a:custGeom>
            <a:avLst/>
            <a:gdLst/>
            <a:ahLst/>
            <a:cxnLst/>
            <a:rect l="l" t="t" r="r" b="b"/>
            <a:pathLst>
              <a:path w="195579" h="178434">
                <a:moveTo>
                  <a:pt x="76073" y="0"/>
                </a:moveTo>
                <a:lnTo>
                  <a:pt x="1524" y="0"/>
                </a:lnTo>
                <a:lnTo>
                  <a:pt x="0" y="1574"/>
                </a:lnTo>
                <a:lnTo>
                  <a:pt x="0" y="176733"/>
                </a:lnTo>
                <a:lnTo>
                  <a:pt x="1524" y="176733"/>
                </a:lnTo>
                <a:lnTo>
                  <a:pt x="3175" y="178308"/>
                </a:lnTo>
                <a:lnTo>
                  <a:pt x="20574" y="178308"/>
                </a:lnTo>
                <a:lnTo>
                  <a:pt x="23749" y="176733"/>
                </a:lnTo>
                <a:lnTo>
                  <a:pt x="30099" y="175145"/>
                </a:lnTo>
                <a:lnTo>
                  <a:pt x="47625" y="135699"/>
                </a:lnTo>
                <a:lnTo>
                  <a:pt x="47625" y="58381"/>
                </a:lnTo>
                <a:lnTo>
                  <a:pt x="49149" y="56807"/>
                </a:lnTo>
                <a:lnTo>
                  <a:pt x="49149" y="55232"/>
                </a:lnTo>
                <a:lnTo>
                  <a:pt x="50800" y="53644"/>
                </a:lnTo>
                <a:lnTo>
                  <a:pt x="56814" y="47508"/>
                </a:lnTo>
                <a:lnTo>
                  <a:pt x="67008" y="43589"/>
                </a:lnTo>
                <a:lnTo>
                  <a:pt x="80178" y="42332"/>
                </a:lnTo>
                <a:lnTo>
                  <a:pt x="166089" y="42332"/>
                </a:lnTo>
                <a:lnTo>
                  <a:pt x="164621" y="40284"/>
                </a:lnTo>
                <a:lnTo>
                  <a:pt x="130476" y="13012"/>
                </a:lnTo>
                <a:lnTo>
                  <a:pt x="85359" y="320"/>
                </a:lnTo>
                <a:lnTo>
                  <a:pt x="76073" y="0"/>
                </a:lnTo>
                <a:close/>
              </a:path>
              <a:path w="195579" h="178434">
                <a:moveTo>
                  <a:pt x="72898" y="85204"/>
                </a:moveTo>
                <a:lnTo>
                  <a:pt x="68199" y="85204"/>
                </a:lnTo>
                <a:lnTo>
                  <a:pt x="68199" y="115189"/>
                </a:lnTo>
                <a:lnTo>
                  <a:pt x="69723" y="121500"/>
                </a:lnTo>
                <a:lnTo>
                  <a:pt x="74549" y="124663"/>
                </a:lnTo>
                <a:lnTo>
                  <a:pt x="133223" y="171996"/>
                </a:lnTo>
                <a:lnTo>
                  <a:pt x="139573" y="176733"/>
                </a:lnTo>
                <a:lnTo>
                  <a:pt x="145923" y="178308"/>
                </a:lnTo>
                <a:lnTo>
                  <a:pt x="193548" y="178308"/>
                </a:lnTo>
                <a:lnTo>
                  <a:pt x="195072" y="176733"/>
                </a:lnTo>
                <a:lnTo>
                  <a:pt x="195072" y="159372"/>
                </a:lnTo>
                <a:lnTo>
                  <a:pt x="193548" y="156222"/>
                </a:lnTo>
                <a:lnTo>
                  <a:pt x="191897" y="156222"/>
                </a:lnTo>
                <a:lnTo>
                  <a:pt x="190136" y="155728"/>
                </a:lnTo>
                <a:lnTo>
                  <a:pt x="184959" y="153457"/>
                </a:lnTo>
                <a:lnTo>
                  <a:pt x="176520" y="148228"/>
                </a:lnTo>
                <a:lnTo>
                  <a:pt x="164973" y="138861"/>
                </a:lnTo>
                <a:lnTo>
                  <a:pt x="158166" y="133512"/>
                </a:lnTo>
                <a:lnTo>
                  <a:pt x="147506" y="125767"/>
                </a:lnTo>
                <a:lnTo>
                  <a:pt x="144272" y="123075"/>
                </a:lnTo>
                <a:lnTo>
                  <a:pt x="148026" y="121252"/>
                </a:lnTo>
                <a:lnTo>
                  <a:pt x="154019" y="117949"/>
                </a:lnTo>
                <a:lnTo>
                  <a:pt x="177102" y="91516"/>
                </a:lnTo>
                <a:lnTo>
                  <a:pt x="90424" y="91516"/>
                </a:lnTo>
                <a:lnTo>
                  <a:pt x="84074" y="89941"/>
                </a:lnTo>
                <a:lnTo>
                  <a:pt x="79248" y="88366"/>
                </a:lnTo>
                <a:lnTo>
                  <a:pt x="72898" y="85204"/>
                </a:lnTo>
                <a:close/>
              </a:path>
              <a:path w="195579" h="178434">
                <a:moveTo>
                  <a:pt x="166089" y="42332"/>
                </a:moveTo>
                <a:lnTo>
                  <a:pt x="80178" y="42332"/>
                </a:lnTo>
                <a:lnTo>
                  <a:pt x="95123" y="44183"/>
                </a:lnTo>
                <a:lnTo>
                  <a:pt x="111942" y="51603"/>
                </a:lnTo>
                <a:lnTo>
                  <a:pt x="122332" y="60947"/>
                </a:lnTo>
                <a:lnTo>
                  <a:pt x="127055" y="70586"/>
                </a:lnTo>
                <a:lnTo>
                  <a:pt x="126873" y="78892"/>
                </a:lnTo>
                <a:lnTo>
                  <a:pt x="123350" y="84197"/>
                </a:lnTo>
                <a:lnTo>
                  <a:pt x="117744" y="88166"/>
                </a:lnTo>
                <a:lnTo>
                  <a:pt x="110353" y="90654"/>
                </a:lnTo>
                <a:lnTo>
                  <a:pt x="101473" y="91516"/>
                </a:lnTo>
                <a:lnTo>
                  <a:pt x="177102" y="91516"/>
                </a:lnTo>
                <a:lnTo>
                  <a:pt x="178601" y="85307"/>
                </a:lnTo>
                <a:lnTo>
                  <a:pt x="179197" y="77317"/>
                </a:lnTo>
                <a:lnTo>
                  <a:pt x="178601" y="69303"/>
                </a:lnTo>
                <a:lnTo>
                  <a:pt x="176815" y="61734"/>
                </a:lnTo>
                <a:lnTo>
                  <a:pt x="173839" y="54461"/>
                </a:lnTo>
                <a:lnTo>
                  <a:pt x="169672" y="47332"/>
                </a:lnTo>
                <a:lnTo>
                  <a:pt x="166089" y="42332"/>
                </a:lnTo>
                <a:close/>
              </a:path>
            </a:pathLst>
          </a:custGeom>
          <a:solidFill>
            <a:srgbClr val="E61E50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093195" y="6342888"/>
            <a:ext cx="180340" cy="178435"/>
          </a:xfrm>
          <a:custGeom>
            <a:avLst/>
            <a:gdLst/>
            <a:ahLst/>
            <a:cxnLst/>
            <a:rect l="l" t="t" r="r" b="b"/>
            <a:pathLst>
              <a:path w="180340" h="178434">
                <a:moveTo>
                  <a:pt x="78867" y="0"/>
                </a:moveTo>
                <a:lnTo>
                  <a:pt x="1524" y="0"/>
                </a:lnTo>
                <a:lnTo>
                  <a:pt x="0" y="1574"/>
                </a:lnTo>
                <a:lnTo>
                  <a:pt x="0" y="77317"/>
                </a:lnTo>
                <a:lnTo>
                  <a:pt x="569" y="87006"/>
                </a:lnTo>
                <a:lnTo>
                  <a:pt x="12666" y="124361"/>
                </a:lnTo>
                <a:lnTo>
                  <a:pt x="37357" y="154885"/>
                </a:lnTo>
                <a:lnTo>
                  <a:pt x="70996" y="173646"/>
                </a:lnTo>
                <a:lnTo>
                  <a:pt x="100964" y="178308"/>
                </a:lnTo>
                <a:lnTo>
                  <a:pt x="176656" y="178308"/>
                </a:lnTo>
                <a:lnTo>
                  <a:pt x="179831" y="176733"/>
                </a:lnTo>
                <a:lnTo>
                  <a:pt x="179831" y="151485"/>
                </a:lnTo>
                <a:lnTo>
                  <a:pt x="176656" y="143598"/>
                </a:lnTo>
                <a:lnTo>
                  <a:pt x="167258" y="134124"/>
                </a:lnTo>
                <a:lnTo>
                  <a:pt x="160908" y="132549"/>
                </a:lnTo>
                <a:lnTo>
                  <a:pt x="93090" y="132549"/>
                </a:lnTo>
                <a:lnTo>
                  <a:pt x="85217" y="129387"/>
                </a:lnTo>
                <a:lnTo>
                  <a:pt x="58420" y="108877"/>
                </a:lnTo>
                <a:lnTo>
                  <a:pt x="53594" y="102565"/>
                </a:lnTo>
                <a:lnTo>
                  <a:pt x="52070" y="96253"/>
                </a:lnTo>
                <a:lnTo>
                  <a:pt x="48895" y="89941"/>
                </a:lnTo>
                <a:lnTo>
                  <a:pt x="47475" y="82597"/>
                </a:lnTo>
                <a:lnTo>
                  <a:pt x="47371" y="66268"/>
                </a:lnTo>
                <a:lnTo>
                  <a:pt x="50419" y="58381"/>
                </a:lnTo>
                <a:lnTo>
                  <a:pt x="55245" y="53644"/>
                </a:lnTo>
                <a:lnTo>
                  <a:pt x="56769" y="52070"/>
                </a:lnTo>
                <a:lnTo>
                  <a:pt x="58420" y="50495"/>
                </a:lnTo>
                <a:lnTo>
                  <a:pt x="61468" y="48920"/>
                </a:lnTo>
                <a:lnTo>
                  <a:pt x="63119" y="47332"/>
                </a:lnTo>
                <a:lnTo>
                  <a:pt x="67818" y="47332"/>
                </a:lnTo>
                <a:lnTo>
                  <a:pt x="70993" y="45758"/>
                </a:lnTo>
                <a:lnTo>
                  <a:pt x="162355" y="45758"/>
                </a:lnTo>
                <a:lnTo>
                  <a:pt x="161083" y="43789"/>
                </a:lnTo>
                <a:lnTo>
                  <a:pt x="155072" y="36443"/>
                </a:lnTo>
                <a:lnTo>
                  <a:pt x="148335" y="29984"/>
                </a:lnTo>
                <a:lnTo>
                  <a:pt x="141805" y="23422"/>
                </a:lnTo>
                <a:lnTo>
                  <a:pt x="107263" y="3991"/>
                </a:lnTo>
                <a:lnTo>
                  <a:pt x="88316" y="344"/>
                </a:lnTo>
                <a:lnTo>
                  <a:pt x="78867" y="0"/>
                </a:lnTo>
                <a:close/>
              </a:path>
              <a:path w="180340" h="178434">
                <a:moveTo>
                  <a:pt x="162355" y="45758"/>
                </a:moveTo>
                <a:lnTo>
                  <a:pt x="85217" y="45758"/>
                </a:lnTo>
                <a:lnTo>
                  <a:pt x="88392" y="47332"/>
                </a:lnTo>
                <a:lnTo>
                  <a:pt x="94614" y="47332"/>
                </a:lnTo>
                <a:lnTo>
                  <a:pt x="100964" y="50495"/>
                </a:lnTo>
                <a:lnTo>
                  <a:pt x="111777" y="57739"/>
                </a:lnTo>
                <a:lnTo>
                  <a:pt x="117903" y="62720"/>
                </a:lnTo>
                <a:lnTo>
                  <a:pt x="123434" y="68294"/>
                </a:lnTo>
                <a:lnTo>
                  <a:pt x="127761" y="74168"/>
                </a:lnTo>
                <a:lnTo>
                  <a:pt x="70993" y="74168"/>
                </a:lnTo>
                <a:lnTo>
                  <a:pt x="69469" y="75742"/>
                </a:lnTo>
                <a:lnTo>
                  <a:pt x="69469" y="83629"/>
                </a:lnTo>
                <a:lnTo>
                  <a:pt x="70993" y="86791"/>
                </a:lnTo>
                <a:lnTo>
                  <a:pt x="72517" y="91516"/>
                </a:lnTo>
                <a:lnTo>
                  <a:pt x="75517" y="96721"/>
                </a:lnTo>
                <a:lnTo>
                  <a:pt x="82042" y="103554"/>
                </a:lnTo>
                <a:lnTo>
                  <a:pt x="92090" y="109498"/>
                </a:lnTo>
                <a:lnTo>
                  <a:pt x="105663" y="112039"/>
                </a:lnTo>
                <a:lnTo>
                  <a:pt x="165607" y="112039"/>
                </a:lnTo>
                <a:lnTo>
                  <a:pt x="171957" y="110451"/>
                </a:lnTo>
                <a:lnTo>
                  <a:pt x="178307" y="100990"/>
                </a:lnTo>
                <a:lnTo>
                  <a:pt x="179831" y="96253"/>
                </a:lnTo>
                <a:lnTo>
                  <a:pt x="179831" y="89941"/>
                </a:lnTo>
                <a:lnTo>
                  <a:pt x="179236" y="82597"/>
                </a:lnTo>
                <a:lnTo>
                  <a:pt x="177450" y="74953"/>
                </a:lnTo>
                <a:lnTo>
                  <a:pt x="174474" y="67308"/>
                </a:lnTo>
                <a:lnTo>
                  <a:pt x="170306" y="59956"/>
                </a:lnTo>
                <a:lnTo>
                  <a:pt x="166213" y="51726"/>
                </a:lnTo>
                <a:lnTo>
                  <a:pt x="162355" y="45758"/>
                </a:lnTo>
                <a:close/>
              </a:path>
            </a:pathLst>
          </a:custGeom>
          <a:solidFill>
            <a:srgbClr val="E61E50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704576" y="6342888"/>
            <a:ext cx="373380" cy="178435"/>
          </a:xfrm>
          <a:custGeom>
            <a:avLst/>
            <a:gdLst/>
            <a:ahLst/>
            <a:cxnLst/>
            <a:rect l="l" t="t" r="r" b="b"/>
            <a:pathLst>
              <a:path w="373379" h="178434">
                <a:moveTo>
                  <a:pt x="39370" y="0"/>
                </a:moveTo>
                <a:lnTo>
                  <a:pt x="3175" y="0"/>
                </a:lnTo>
                <a:lnTo>
                  <a:pt x="0" y="1574"/>
                </a:lnTo>
                <a:lnTo>
                  <a:pt x="0" y="151485"/>
                </a:lnTo>
                <a:lnTo>
                  <a:pt x="2186" y="162331"/>
                </a:lnTo>
                <a:lnTo>
                  <a:pt x="8064" y="170811"/>
                </a:lnTo>
                <a:lnTo>
                  <a:pt x="16609" y="176335"/>
                </a:lnTo>
                <a:lnTo>
                  <a:pt x="26797" y="178308"/>
                </a:lnTo>
                <a:lnTo>
                  <a:pt x="47244" y="178308"/>
                </a:lnTo>
                <a:lnTo>
                  <a:pt x="48895" y="176733"/>
                </a:lnTo>
                <a:lnTo>
                  <a:pt x="48974" y="119554"/>
                </a:lnTo>
                <a:lnTo>
                  <a:pt x="50823" y="110901"/>
                </a:lnTo>
                <a:lnTo>
                  <a:pt x="56134" y="103355"/>
                </a:lnTo>
                <a:lnTo>
                  <a:pt x="64111" y="98176"/>
                </a:lnTo>
                <a:lnTo>
                  <a:pt x="74041" y="96253"/>
                </a:lnTo>
                <a:lnTo>
                  <a:pt x="373379" y="96253"/>
                </a:lnTo>
                <a:lnTo>
                  <a:pt x="373379" y="82054"/>
                </a:lnTo>
                <a:lnTo>
                  <a:pt x="187451" y="82054"/>
                </a:lnTo>
                <a:lnTo>
                  <a:pt x="165715" y="80007"/>
                </a:lnTo>
                <a:lnTo>
                  <a:pt x="145573" y="73966"/>
                </a:lnTo>
                <a:lnTo>
                  <a:pt x="127480" y="64079"/>
                </a:lnTo>
                <a:lnTo>
                  <a:pt x="111887" y="50495"/>
                </a:lnTo>
                <a:lnTo>
                  <a:pt x="91186" y="31559"/>
                </a:lnTo>
                <a:lnTo>
                  <a:pt x="76632" y="18541"/>
                </a:lnTo>
                <a:lnTo>
                  <a:pt x="69342" y="12623"/>
                </a:lnTo>
                <a:lnTo>
                  <a:pt x="63061" y="7299"/>
                </a:lnTo>
                <a:lnTo>
                  <a:pt x="56118" y="3354"/>
                </a:lnTo>
                <a:lnTo>
                  <a:pt x="48250" y="863"/>
                </a:lnTo>
                <a:lnTo>
                  <a:pt x="39370" y="0"/>
                </a:lnTo>
                <a:close/>
              </a:path>
              <a:path w="373379" h="178434">
                <a:moveTo>
                  <a:pt x="373379" y="96253"/>
                </a:moveTo>
                <a:lnTo>
                  <a:pt x="299339" y="96253"/>
                </a:lnTo>
                <a:lnTo>
                  <a:pt x="309268" y="98176"/>
                </a:lnTo>
                <a:lnTo>
                  <a:pt x="317246" y="103355"/>
                </a:lnTo>
                <a:lnTo>
                  <a:pt x="322556" y="110901"/>
                </a:lnTo>
                <a:lnTo>
                  <a:pt x="324405" y="119554"/>
                </a:lnTo>
                <a:lnTo>
                  <a:pt x="324484" y="151485"/>
                </a:lnTo>
                <a:lnTo>
                  <a:pt x="326689" y="162331"/>
                </a:lnTo>
                <a:lnTo>
                  <a:pt x="332597" y="170811"/>
                </a:lnTo>
                <a:lnTo>
                  <a:pt x="341147" y="176335"/>
                </a:lnTo>
                <a:lnTo>
                  <a:pt x="351281" y="178308"/>
                </a:lnTo>
                <a:lnTo>
                  <a:pt x="370204" y="178308"/>
                </a:lnTo>
                <a:lnTo>
                  <a:pt x="373379" y="176733"/>
                </a:lnTo>
                <a:lnTo>
                  <a:pt x="373379" y="96253"/>
                </a:lnTo>
                <a:close/>
              </a:path>
              <a:path w="373379" h="178434">
                <a:moveTo>
                  <a:pt x="299339" y="96253"/>
                </a:moveTo>
                <a:lnTo>
                  <a:pt x="74041" y="96253"/>
                </a:lnTo>
                <a:lnTo>
                  <a:pt x="91596" y="99680"/>
                </a:lnTo>
                <a:lnTo>
                  <a:pt x="106759" y="108284"/>
                </a:lnTo>
                <a:lnTo>
                  <a:pt x="120136" y="119554"/>
                </a:lnTo>
                <a:lnTo>
                  <a:pt x="132333" y="130975"/>
                </a:lnTo>
                <a:lnTo>
                  <a:pt x="146911" y="143717"/>
                </a:lnTo>
                <a:lnTo>
                  <a:pt x="160464" y="154835"/>
                </a:lnTo>
                <a:lnTo>
                  <a:pt x="173732" y="162700"/>
                </a:lnTo>
                <a:lnTo>
                  <a:pt x="187451" y="165684"/>
                </a:lnTo>
                <a:lnTo>
                  <a:pt x="200933" y="162700"/>
                </a:lnTo>
                <a:lnTo>
                  <a:pt x="213677" y="154835"/>
                </a:lnTo>
                <a:lnTo>
                  <a:pt x="226706" y="143717"/>
                </a:lnTo>
                <a:lnTo>
                  <a:pt x="241046" y="130975"/>
                </a:lnTo>
                <a:lnTo>
                  <a:pt x="253476" y="119554"/>
                </a:lnTo>
                <a:lnTo>
                  <a:pt x="267239" y="108284"/>
                </a:lnTo>
                <a:lnTo>
                  <a:pt x="282479" y="99680"/>
                </a:lnTo>
                <a:lnTo>
                  <a:pt x="299339" y="96253"/>
                </a:lnTo>
                <a:close/>
              </a:path>
              <a:path w="373379" h="178434">
                <a:moveTo>
                  <a:pt x="346582" y="0"/>
                </a:moveTo>
                <a:lnTo>
                  <a:pt x="316610" y="0"/>
                </a:lnTo>
                <a:lnTo>
                  <a:pt x="315087" y="1574"/>
                </a:lnTo>
                <a:lnTo>
                  <a:pt x="259969" y="53644"/>
                </a:lnTo>
                <a:lnTo>
                  <a:pt x="244637" y="65407"/>
                </a:lnTo>
                <a:lnTo>
                  <a:pt x="227234" y="74360"/>
                </a:lnTo>
                <a:lnTo>
                  <a:pt x="208069" y="80057"/>
                </a:lnTo>
                <a:lnTo>
                  <a:pt x="187451" y="82054"/>
                </a:lnTo>
                <a:lnTo>
                  <a:pt x="373379" y="82054"/>
                </a:lnTo>
                <a:lnTo>
                  <a:pt x="373379" y="25247"/>
                </a:lnTo>
                <a:lnTo>
                  <a:pt x="371193" y="15312"/>
                </a:lnTo>
                <a:lnTo>
                  <a:pt x="365315" y="7299"/>
                </a:lnTo>
                <a:lnTo>
                  <a:pt x="356770" y="1948"/>
                </a:lnTo>
                <a:lnTo>
                  <a:pt x="346582" y="0"/>
                </a:lnTo>
                <a:close/>
              </a:path>
            </a:pathLst>
          </a:custGeom>
          <a:solidFill>
            <a:srgbClr val="E61E50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28715" y="1521714"/>
            <a:ext cx="4001770" cy="167195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3600" b="1" i="0">
                <a:solidFill>
                  <a:srgbClr val="A4CD50"/>
                </a:solidFill>
                <a:latin typeface="Arial"/>
                <a:cs typeface="Arial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5583" y="1189840"/>
            <a:ext cx="10621645" cy="358457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1200" b="1" i="0">
                <a:solidFill>
                  <a:srgbClr val="503191"/>
                </a:solidFill>
                <a:latin typeface="Verdana"/>
                <a:cs typeface="Verdana"/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58488" y="6612432"/>
            <a:ext cx="3415029" cy="16573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rtl="0">
              <a:lnSpc>
                <a:spcPts val="1150"/>
              </a:lnSpc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68C3B87-2BC1-4578-988D-B53E4A3C7503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245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08664" y="6440423"/>
            <a:ext cx="160020" cy="158750"/>
          </a:xfrm>
          <a:custGeom>
            <a:avLst/>
            <a:gdLst/>
            <a:ahLst/>
            <a:cxnLst/>
            <a:rect l="l" t="t" r="r" b="b"/>
            <a:pathLst>
              <a:path w="160020" h="158750">
                <a:moveTo>
                  <a:pt x="19811" y="0"/>
                </a:moveTo>
                <a:lnTo>
                  <a:pt x="1396" y="0"/>
                </a:lnTo>
                <a:lnTo>
                  <a:pt x="0" y="1396"/>
                </a:lnTo>
                <a:lnTo>
                  <a:pt x="0" y="157098"/>
                </a:lnTo>
                <a:lnTo>
                  <a:pt x="1396" y="158495"/>
                </a:lnTo>
                <a:lnTo>
                  <a:pt x="11302" y="158495"/>
                </a:lnTo>
                <a:lnTo>
                  <a:pt x="19278" y="157729"/>
                </a:lnTo>
                <a:lnTo>
                  <a:pt x="50926" y="133248"/>
                </a:lnTo>
                <a:lnTo>
                  <a:pt x="56641" y="131851"/>
                </a:lnTo>
                <a:lnTo>
                  <a:pt x="60832" y="130441"/>
                </a:lnTo>
                <a:lnTo>
                  <a:pt x="158678" y="130441"/>
                </a:lnTo>
                <a:lnTo>
                  <a:pt x="155051" y="122904"/>
                </a:lnTo>
                <a:lnTo>
                  <a:pt x="149250" y="116569"/>
                </a:lnTo>
                <a:lnTo>
                  <a:pt x="141604" y="112204"/>
                </a:lnTo>
                <a:lnTo>
                  <a:pt x="133095" y="108000"/>
                </a:lnTo>
                <a:lnTo>
                  <a:pt x="126759" y="105217"/>
                </a:lnTo>
                <a:lnTo>
                  <a:pt x="120697" y="101514"/>
                </a:lnTo>
                <a:lnTo>
                  <a:pt x="115183" y="97549"/>
                </a:lnTo>
                <a:lnTo>
                  <a:pt x="110489" y="93979"/>
                </a:lnTo>
                <a:lnTo>
                  <a:pt x="109315" y="92270"/>
                </a:lnTo>
                <a:lnTo>
                  <a:pt x="107473" y="87668"/>
                </a:lnTo>
                <a:lnTo>
                  <a:pt x="107489" y="80960"/>
                </a:lnTo>
                <a:lnTo>
                  <a:pt x="108045" y="79946"/>
                </a:lnTo>
                <a:lnTo>
                  <a:pt x="43941" y="79946"/>
                </a:lnTo>
                <a:lnTo>
                  <a:pt x="43941" y="22440"/>
                </a:lnTo>
                <a:lnTo>
                  <a:pt x="41957" y="13608"/>
                </a:lnTo>
                <a:lnTo>
                  <a:pt x="36639" y="6486"/>
                </a:lnTo>
                <a:lnTo>
                  <a:pt x="28940" y="1731"/>
                </a:lnTo>
                <a:lnTo>
                  <a:pt x="19811" y="0"/>
                </a:lnTo>
                <a:close/>
              </a:path>
              <a:path w="160020" h="158750">
                <a:moveTo>
                  <a:pt x="158678" y="130441"/>
                </a:moveTo>
                <a:lnTo>
                  <a:pt x="69341" y="130441"/>
                </a:lnTo>
                <a:lnTo>
                  <a:pt x="80771" y="133248"/>
                </a:lnTo>
                <a:lnTo>
                  <a:pt x="84962" y="134645"/>
                </a:lnTo>
                <a:lnTo>
                  <a:pt x="130301" y="152882"/>
                </a:lnTo>
                <a:lnTo>
                  <a:pt x="141604" y="158495"/>
                </a:lnTo>
                <a:lnTo>
                  <a:pt x="158622" y="158495"/>
                </a:lnTo>
                <a:lnTo>
                  <a:pt x="160019" y="157098"/>
                </a:lnTo>
                <a:lnTo>
                  <a:pt x="160019" y="138861"/>
                </a:lnTo>
                <a:lnTo>
                  <a:pt x="158732" y="130553"/>
                </a:lnTo>
                <a:close/>
              </a:path>
              <a:path w="160020" h="158750">
                <a:moveTo>
                  <a:pt x="150113" y="0"/>
                </a:moveTo>
                <a:lnTo>
                  <a:pt x="140207" y="0"/>
                </a:lnTo>
                <a:lnTo>
                  <a:pt x="132232" y="766"/>
                </a:lnTo>
                <a:lnTo>
                  <a:pt x="99123" y="24722"/>
                </a:lnTo>
                <a:lnTo>
                  <a:pt x="80771" y="43484"/>
                </a:lnTo>
                <a:lnTo>
                  <a:pt x="43941" y="79946"/>
                </a:lnTo>
                <a:lnTo>
                  <a:pt x="108045" y="79946"/>
                </a:lnTo>
                <a:lnTo>
                  <a:pt x="111886" y="72936"/>
                </a:lnTo>
                <a:lnTo>
                  <a:pt x="157225" y="28054"/>
                </a:lnTo>
                <a:lnTo>
                  <a:pt x="160019" y="21043"/>
                </a:lnTo>
                <a:lnTo>
                  <a:pt x="160019" y="8420"/>
                </a:lnTo>
                <a:lnTo>
                  <a:pt x="158622" y="7010"/>
                </a:lnTo>
                <a:lnTo>
                  <a:pt x="157225" y="4203"/>
                </a:lnTo>
                <a:lnTo>
                  <a:pt x="155828" y="2806"/>
                </a:lnTo>
                <a:lnTo>
                  <a:pt x="154304" y="1396"/>
                </a:lnTo>
                <a:lnTo>
                  <a:pt x="150113" y="0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234928" y="6440423"/>
            <a:ext cx="160020" cy="161925"/>
          </a:xfrm>
          <a:custGeom>
            <a:avLst/>
            <a:gdLst/>
            <a:ahLst/>
            <a:cxnLst/>
            <a:rect l="l" t="t" r="r" b="b"/>
            <a:pathLst>
              <a:path w="160020" h="161925">
                <a:moveTo>
                  <a:pt x="68833" y="0"/>
                </a:moveTo>
                <a:lnTo>
                  <a:pt x="1397" y="0"/>
                </a:lnTo>
                <a:lnTo>
                  <a:pt x="3" y="1406"/>
                </a:lnTo>
                <a:lnTo>
                  <a:pt x="0" y="68833"/>
                </a:lnTo>
                <a:lnTo>
                  <a:pt x="523" y="77481"/>
                </a:lnTo>
                <a:lnTo>
                  <a:pt x="16652" y="119753"/>
                </a:lnTo>
                <a:lnTo>
                  <a:pt x="49391" y="149444"/>
                </a:lnTo>
                <a:lnTo>
                  <a:pt x="91186" y="161543"/>
                </a:lnTo>
                <a:lnTo>
                  <a:pt x="98353" y="161258"/>
                </a:lnTo>
                <a:lnTo>
                  <a:pt x="105092" y="160313"/>
                </a:lnTo>
                <a:lnTo>
                  <a:pt x="111545" y="158581"/>
                </a:lnTo>
                <a:lnTo>
                  <a:pt x="117855" y="155930"/>
                </a:lnTo>
                <a:lnTo>
                  <a:pt x="126365" y="153111"/>
                </a:lnTo>
                <a:lnTo>
                  <a:pt x="133350" y="148894"/>
                </a:lnTo>
                <a:lnTo>
                  <a:pt x="144525" y="137667"/>
                </a:lnTo>
                <a:lnTo>
                  <a:pt x="150241" y="130644"/>
                </a:lnTo>
                <a:lnTo>
                  <a:pt x="153035" y="122212"/>
                </a:lnTo>
                <a:lnTo>
                  <a:pt x="153628" y="120802"/>
                </a:lnTo>
                <a:lnTo>
                  <a:pt x="86995" y="120802"/>
                </a:lnTo>
                <a:lnTo>
                  <a:pt x="80010" y="117995"/>
                </a:lnTo>
                <a:lnTo>
                  <a:pt x="50546" y="92709"/>
                </a:lnTo>
                <a:lnTo>
                  <a:pt x="47751" y="85686"/>
                </a:lnTo>
                <a:lnTo>
                  <a:pt x="44957" y="80073"/>
                </a:lnTo>
                <a:lnTo>
                  <a:pt x="43561" y="73050"/>
                </a:lnTo>
                <a:lnTo>
                  <a:pt x="43561" y="59004"/>
                </a:lnTo>
                <a:lnTo>
                  <a:pt x="46354" y="53378"/>
                </a:lnTo>
                <a:lnTo>
                  <a:pt x="50546" y="47764"/>
                </a:lnTo>
                <a:lnTo>
                  <a:pt x="56133" y="43548"/>
                </a:lnTo>
                <a:lnTo>
                  <a:pt x="61722" y="40741"/>
                </a:lnTo>
                <a:lnTo>
                  <a:pt x="122094" y="40741"/>
                </a:lnTo>
                <a:lnTo>
                  <a:pt x="133350" y="29502"/>
                </a:lnTo>
                <a:lnTo>
                  <a:pt x="133350" y="28092"/>
                </a:lnTo>
                <a:lnTo>
                  <a:pt x="130555" y="25285"/>
                </a:lnTo>
                <a:lnTo>
                  <a:pt x="94033" y="3557"/>
                </a:lnTo>
                <a:lnTo>
                  <a:pt x="77217" y="307"/>
                </a:lnTo>
                <a:lnTo>
                  <a:pt x="68833" y="0"/>
                </a:lnTo>
                <a:close/>
              </a:path>
              <a:path w="160020" h="161925">
                <a:moveTo>
                  <a:pt x="158623" y="92709"/>
                </a:moveTo>
                <a:lnTo>
                  <a:pt x="123571" y="92709"/>
                </a:lnTo>
                <a:lnTo>
                  <a:pt x="117855" y="95516"/>
                </a:lnTo>
                <a:lnTo>
                  <a:pt x="113665" y="108165"/>
                </a:lnTo>
                <a:lnTo>
                  <a:pt x="110871" y="112382"/>
                </a:lnTo>
                <a:lnTo>
                  <a:pt x="98298" y="120802"/>
                </a:lnTo>
                <a:lnTo>
                  <a:pt x="153628" y="120802"/>
                </a:lnTo>
                <a:lnTo>
                  <a:pt x="155698" y="115889"/>
                </a:lnTo>
                <a:lnTo>
                  <a:pt x="157575" y="109569"/>
                </a:lnTo>
                <a:lnTo>
                  <a:pt x="158928" y="103249"/>
                </a:lnTo>
                <a:lnTo>
                  <a:pt x="160020" y="96926"/>
                </a:lnTo>
                <a:lnTo>
                  <a:pt x="160020" y="94119"/>
                </a:lnTo>
                <a:lnTo>
                  <a:pt x="158623" y="92709"/>
                </a:lnTo>
                <a:close/>
              </a:path>
              <a:path w="160020" h="161925">
                <a:moveTo>
                  <a:pt x="122094" y="40741"/>
                </a:moveTo>
                <a:lnTo>
                  <a:pt x="77216" y="40741"/>
                </a:lnTo>
                <a:lnTo>
                  <a:pt x="85598" y="43548"/>
                </a:lnTo>
                <a:lnTo>
                  <a:pt x="92582" y="49161"/>
                </a:lnTo>
                <a:lnTo>
                  <a:pt x="96900" y="51968"/>
                </a:lnTo>
                <a:lnTo>
                  <a:pt x="99695" y="53378"/>
                </a:lnTo>
                <a:lnTo>
                  <a:pt x="106679" y="53378"/>
                </a:lnTo>
                <a:lnTo>
                  <a:pt x="115062" y="47764"/>
                </a:lnTo>
                <a:lnTo>
                  <a:pt x="122094" y="40741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061192" y="6440423"/>
            <a:ext cx="173990" cy="158750"/>
          </a:xfrm>
          <a:custGeom>
            <a:avLst/>
            <a:gdLst/>
            <a:ahLst/>
            <a:cxnLst/>
            <a:rect l="l" t="t" r="r" b="b"/>
            <a:pathLst>
              <a:path w="173990" h="158750">
                <a:moveTo>
                  <a:pt x="67817" y="0"/>
                </a:moveTo>
                <a:lnTo>
                  <a:pt x="1397" y="0"/>
                </a:lnTo>
                <a:lnTo>
                  <a:pt x="0" y="1396"/>
                </a:lnTo>
                <a:lnTo>
                  <a:pt x="0" y="157098"/>
                </a:lnTo>
                <a:lnTo>
                  <a:pt x="1397" y="157098"/>
                </a:lnTo>
                <a:lnTo>
                  <a:pt x="2793" y="158495"/>
                </a:lnTo>
                <a:lnTo>
                  <a:pt x="18414" y="158495"/>
                </a:lnTo>
                <a:lnTo>
                  <a:pt x="21208" y="157098"/>
                </a:lnTo>
                <a:lnTo>
                  <a:pt x="26797" y="155689"/>
                </a:lnTo>
                <a:lnTo>
                  <a:pt x="42417" y="51892"/>
                </a:lnTo>
                <a:lnTo>
                  <a:pt x="43814" y="50495"/>
                </a:lnTo>
                <a:lnTo>
                  <a:pt x="43814" y="49085"/>
                </a:lnTo>
                <a:lnTo>
                  <a:pt x="45211" y="47688"/>
                </a:lnTo>
                <a:lnTo>
                  <a:pt x="50579" y="42229"/>
                </a:lnTo>
                <a:lnTo>
                  <a:pt x="59674" y="38744"/>
                </a:lnTo>
                <a:lnTo>
                  <a:pt x="71411" y="37626"/>
                </a:lnTo>
                <a:lnTo>
                  <a:pt x="147952" y="37626"/>
                </a:lnTo>
                <a:lnTo>
                  <a:pt x="146655" y="35811"/>
                </a:lnTo>
                <a:lnTo>
                  <a:pt x="116173" y="11571"/>
                </a:lnTo>
                <a:lnTo>
                  <a:pt x="76076" y="284"/>
                </a:lnTo>
                <a:lnTo>
                  <a:pt x="67817" y="0"/>
                </a:lnTo>
                <a:close/>
              </a:path>
              <a:path w="173990" h="158750">
                <a:moveTo>
                  <a:pt x="65024" y="75742"/>
                </a:moveTo>
                <a:lnTo>
                  <a:pt x="60705" y="75742"/>
                </a:lnTo>
                <a:lnTo>
                  <a:pt x="60705" y="102387"/>
                </a:lnTo>
                <a:lnTo>
                  <a:pt x="62102" y="108000"/>
                </a:lnTo>
                <a:lnTo>
                  <a:pt x="66421" y="110807"/>
                </a:lnTo>
                <a:lnTo>
                  <a:pt x="118617" y="152882"/>
                </a:lnTo>
                <a:lnTo>
                  <a:pt x="124332" y="157098"/>
                </a:lnTo>
                <a:lnTo>
                  <a:pt x="129921" y="158495"/>
                </a:lnTo>
                <a:lnTo>
                  <a:pt x="172338" y="158495"/>
                </a:lnTo>
                <a:lnTo>
                  <a:pt x="173735" y="157098"/>
                </a:lnTo>
                <a:lnTo>
                  <a:pt x="173735" y="141668"/>
                </a:lnTo>
                <a:lnTo>
                  <a:pt x="172338" y="138861"/>
                </a:lnTo>
                <a:lnTo>
                  <a:pt x="170941" y="138861"/>
                </a:lnTo>
                <a:lnTo>
                  <a:pt x="169370" y="138422"/>
                </a:lnTo>
                <a:lnTo>
                  <a:pt x="164750" y="136404"/>
                </a:lnTo>
                <a:lnTo>
                  <a:pt x="157225" y="131757"/>
                </a:lnTo>
                <a:lnTo>
                  <a:pt x="146938" y="123431"/>
                </a:lnTo>
                <a:lnTo>
                  <a:pt x="138429" y="116420"/>
                </a:lnTo>
                <a:lnTo>
                  <a:pt x="131317" y="112204"/>
                </a:lnTo>
                <a:lnTo>
                  <a:pt x="128524" y="109397"/>
                </a:lnTo>
                <a:lnTo>
                  <a:pt x="131841" y="107779"/>
                </a:lnTo>
                <a:lnTo>
                  <a:pt x="137160" y="104846"/>
                </a:lnTo>
                <a:lnTo>
                  <a:pt x="157780" y="81356"/>
                </a:lnTo>
                <a:lnTo>
                  <a:pt x="80517" y="81356"/>
                </a:lnTo>
                <a:lnTo>
                  <a:pt x="74802" y="79946"/>
                </a:lnTo>
                <a:lnTo>
                  <a:pt x="70611" y="78549"/>
                </a:lnTo>
                <a:lnTo>
                  <a:pt x="65024" y="75742"/>
                </a:lnTo>
                <a:close/>
              </a:path>
              <a:path w="173990" h="158750">
                <a:moveTo>
                  <a:pt x="147952" y="37626"/>
                </a:moveTo>
                <a:lnTo>
                  <a:pt x="71411" y="37626"/>
                </a:lnTo>
                <a:lnTo>
                  <a:pt x="84708" y="39268"/>
                </a:lnTo>
                <a:lnTo>
                  <a:pt x="99653" y="45869"/>
                </a:lnTo>
                <a:lnTo>
                  <a:pt x="108918" y="54175"/>
                </a:lnTo>
                <a:lnTo>
                  <a:pt x="113158" y="62742"/>
                </a:lnTo>
                <a:lnTo>
                  <a:pt x="113029" y="70129"/>
                </a:lnTo>
                <a:lnTo>
                  <a:pt x="110235" y="77139"/>
                </a:lnTo>
                <a:lnTo>
                  <a:pt x="101726" y="81356"/>
                </a:lnTo>
                <a:lnTo>
                  <a:pt x="157780" y="81356"/>
                </a:lnTo>
                <a:lnTo>
                  <a:pt x="159113" y="75831"/>
                </a:lnTo>
                <a:lnTo>
                  <a:pt x="159638" y="68732"/>
                </a:lnTo>
                <a:lnTo>
                  <a:pt x="159113" y="61609"/>
                </a:lnTo>
                <a:lnTo>
                  <a:pt x="157527" y="54879"/>
                </a:lnTo>
                <a:lnTo>
                  <a:pt x="154870" y="48412"/>
                </a:lnTo>
                <a:lnTo>
                  <a:pt x="151129" y="42075"/>
                </a:lnTo>
                <a:lnTo>
                  <a:pt x="147952" y="37626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0887456" y="6440423"/>
            <a:ext cx="160020" cy="158750"/>
          </a:xfrm>
          <a:custGeom>
            <a:avLst/>
            <a:gdLst/>
            <a:ahLst/>
            <a:cxnLst/>
            <a:rect l="l" t="t" r="r" b="b"/>
            <a:pathLst>
              <a:path w="160020" h="158750">
                <a:moveTo>
                  <a:pt x="70230" y="0"/>
                </a:moveTo>
                <a:lnTo>
                  <a:pt x="1397" y="0"/>
                </a:lnTo>
                <a:lnTo>
                  <a:pt x="0" y="1396"/>
                </a:lnTo>
                <a:lnTo>
                  <a:pt x="0" y="68732"/>
                </a:lnTo>
                <a:lnTo>
                  <a:pt x="502" y="77341"/>
                </a:lnTo>
                <a:lnTo>
                  <a:pt x="15779" y="118171"/>
                </a:lnTo>
                <a:lnTo>
                  <a:pt x="47404" y="147231"/>
                </a:lnTo>
                <a:lnTo>
                  <a:pt x="89789" y="158495"/>
                </a:lnTo>
                <a:lnTo>
                  <a:pt x="157225" y="158495"/>
                </a:lnTo>
                <a:lnTo>
                  <a:pt x="160020" y="157098"/>
                </a:lnTo>
                <a:lnTo>
                  <a:pt x="160020" y="134645"/>
                </a:lnTo>
                <a:lnTo>
                  <a:pt x="157225" y="127634"/>
                </a:lnTo>
                <a:lnTo>
                  <a:pt x="148844" y="119227"/>
                </a:lnTo>
                <a:lnTo>
                  <a:pt x="143128" y="117817"/>
                </a:lnTo>
                <a:lnTo>
                  <a:pt x="82803" y="117817"/>
                </a:lnTo>
                <a:lnTo>
                  <a:pt x="75819" y="115011"/>
                </a:lnTo>
                <a:lnTo>
                  <a:pt x="46354" y="85559"/>
                </a:lnTo>
                <a:lnTo>
                  <a:pt x="43561" y="79946"/>
                </a:lnTo>
                <a:lnTo>
                  <a:pt x="42260" y="73418"/>
                </a:lnTo>
                <a:lnTo>
                  <a:pt x="42164" y="58915"/>
                </a:lnTo>
                <a:lnTo>
                  <a:pt x="44958" y="51892"/>
                </a:lnTo>
                <a:lnTo>
                  <a:pt x="51943" y="44881"/>
                </a:lnTo>
                <a:lnTo>
                  <a:pt x="54737" y="43484"/>
                </a:lnTo>
                <a:lnTo>
                  <a:pt x="56134" y="42075"/>
                </a:lnTo>
                <a:lnTo>
                  <a:pt x="60325" y="42075"/>
                </a:lnTo>
                <a:lnTo>
                  <a:pt x="63119" y="40678"/>
                </a:lnTo>
                <a:lnTo>
                  <a:pt x="144510" y="40678"/>
                </a:lnTo>
                <a:lnTo>
                  <a:pt x="143367" y="38925"/>
                </a:lnTo>
                <a:lnTo>
                  <a:pt x="137975" y="32392"/>
                </a:lnTo>
                <a:lnTo>
                  <a:pt x="131952" y="26644"/>
                </a:lnTo>
                <a:lnTo>
                  <a:pt x="126192" y="20819"/>
                </a:lnTo>
                <a:lnTo>
                  <a:pt x="86986" y="1396"/>
                </a:lnTo>
                <a:lnTo>
                  <a:pt x="78614" y="305"/>
                </a:lnTo>
                <a:lnTo>
                  <a:pt x="70230" y="0"/>
                </a:lnTo>
                <a:close/>
              </a:path>
              <a:path w="160020" h="158750">
                <a:moveTo>
                  <a:pt x="144510" y="40678"/>
                </a:moveTo>
                <a:lnTo>
                  <a:pt x="75819" y="40678"/>
                </a:lnTo>
                <a:lnTo>
                  <a:pt x="78613" y="42075"/>
                </a:lnTo>
                <a:lnTo>
                  <a:pt x="84200" y="42075"/>
                </a:lnTo>
                <a:lnTo>
                  <a:pt x="89789" y="44881"/>
                </a:lnTo>
                <a:lnTo>
                  <a:pt x="113665" y="65925"/>
                </a:lnTo>
                <a:lnTo>
                  <a:pt x="63119" y="65925"/>
                </a:lnTo>
                <a:lnTo>
                  <a:pt x="61722" y="67322"/>
                </a:lnTo>
                <a:lnTo>
                  <a:pt x="61722" y="74333"/>
                </a:lnTo>
                <a:lnTo>
                  <a:pt x="63119" y="77139"/>
                </a:lnTo>
                <a:lnTo>
                  <a:pt x="64516" y="81356"/>
                </a:lnTo>
                <a:lnTo>
                  <a:pt x="67157" y="85977"/>
                </a:lnTo>
                <a:lnTo>
                  <a:pt x="72977" y="92044"/>
                </a:lnTo>
                <a:lnTo>
                  <a:pt x="81964" y="97324"/>
                </a:lnTo>
                <a:lnTo>
                  <a:pt x="94107" y="99580"/>
                </a:lnTo>
                <a:lnTo>
                  <a:pt x="147447" y="99580"/>
                </a:lnTo>
                <a:lnTo>
                  <a:pt x="153035" y="98183"/>
                </a:lnTo>
                <a:lnTo>
                  <a:pt x="158623" y="89763"/>
                </a:lnTo>
                <a:lnTo>
                  <a:pt x="160020" y="85559"/>
                </a:lnTo>
                <a:lnTo>
                  <a:pt x="160020" y="79946"/>
                </a:lnTo>
                <a:lnTo>
                  <a:pt x="159496" y="73418"/>
                </a:lnTo>
                <a:lnTo>
                  <a:pt x="157924" y="66624"/>
                </a:lnTo>
                <a:lnTo>
                  <a:pt x="155305" y="59829"/>
                </a:lnTo>
                <a:lnTo>
                  <a:pt x="151638" y="53301"/>
                </a:lnTo>
                <a:lnTo>
                  <a:pt x="147972" y="45982"/>
                </a:lnTo>
                <a:lnTo>
                  <a:pt x="144510" y="40678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0539983" y="6440423"/>
            <a:ext cx="334010" cy="158750"/>
          </a:xfrm>
          <a:custGeom>
            <a:avLst/>
            <a:gdLst/>
            <a:ahLst/>
            <a:cxnLst/>
            <a:rect l="l" t="t" r="r" b="b"/>
            <a:pathLst>
              <a:path w="334009" h="158750">
                <a:moveTo>
                  <a:pt x="35179" y="0"/>
                </a:moveTo>
                <a:lnTo>
                  <a:pt x="2794" y="0"/>
                </a:lnTo>
                <a:lnTo>
                  <a:pt x="0" y="1396"/>
                </a:lnTo>
                <a:lnTo>
                  <a:pt x="0" y="134645"/>
                </a:lnTo>
                <a:lnTo>
                  <a:pt x="1962" y="144292"/>
                </a:lnTo>
                <a:lnTo>
                  <a:pt x="7223" y="151833"/>
                </a:lnTo>
                <a:lnTo>
                  <a:pt x="14841" y="156742"/>
                </a:lnTo>
                <a:lnTo>
                  <a:pt x="23875" y="158495"/>
                </a:lnTo>
                <a:lnTo>
                  <a:pt x="42291" y="158495"/>
                </a:lnTo>
                <a:lnTo>
                  <a:pt x="43688" y="157098"/>
                </a:lnTo>
                <a:lnTo>
                  <a:pt x="43759" y="106273"/>
                </a:lnTo>
                <a:lnTo>
                  <a:pt x="45414" y="98579"/>
                </a:lnTo>
                <a:lnTo>
                  <a:pt x="50165" y="91871"/>
                </a:lnTo>
                <a:lnTo>
                  <a:pt x="57296" y="87269"/>
                </a:lnTo>
                <a:lnTo>
                  <a:pt x="66167" y="85559"/>
                </a:lnTo>
                <a:lnTo>
                  <a:pt x="333756" y="85559"/>
                </a:lnTo>
                <a:lnTo>
                  <a:pt x="333756" y="72936"/>
                </a:lnTo>
                <a:lnTo>
                  <a:pt x="167640" y="72936"/>
                </a:lnTo>
                <a:lnTo>
                  <a:pt x="148133" y="71117"/>
                </a:lnTo>
                <a:lnTo>
                  <a:pt x="130079" y="65747"/>
                </a:lnTo>
                <a:lnTo>
                  <a:pt x="113883" y="56959"/>
                </a:lnTo>
                <a:lnTo>
                  <a:pt x="99949" y="44881"/>
                </a:lnTo>
                <a:lnTo>
                  <a:pt x="81486" y="28054"/>
                </a:lnTo>
                <a:lnTo>
                  <a:pt x="68498" y="16485"/>
                </a:lnTo>
                <a:lnTo>
                  <a:pt x="61975" y="11226"/>
                </a:lnTo>
                <a:lnTo>
                  <a:pt x="56337" y="6486"/>
                </a:lnTo>
                <a:lnTo>
                  <a:pt x="50149" y="2979"/>
                </a:lnTo>
                <a:lnTo>
                  <a:pt x="43134" y="766"/>
                </a:lnTo>
                <a:lnTo>
                  <a:pt x="35179" y="0"/>
                </a:lnTo>
                <a:close/>
              </a:path>
              <a:path w="334009" h="158750">
                <a:moveTo>
                  <a:pt x="333756" y="85559"/>
                </a:moveTo>
                <a:lnTo>
                  <a:pt x="267589" y="85559"/>
                </a:lnTo>
                <a:lnTo>
                  <a:pt x="276459" y="87269"/>
                </a:lnTo>
                <a:lnTo>
                  <a:pt x="283591" y="91871"/>
                </a:lnTo>
                <a:lnTo>
                  <a:pt x="288341" y="98579"/>
                </a:lnTo>
                <a:lnTo>
                  <a:pt x="289996" y="106273"/>
                </a:lnTo>
                <a:lnTo>
                  <a:pt x="290068" y="134645"/>
                </a:lnTo>
                <a:lnTo>
                  <a:pt x="292032" y="144292"/>
                </a:lnTo>
                <a:lnTo>
                  <a:pt x="297307" y="151833"/>
                </a:lnTo>
                <a:lnTo>
                  <a:pt x="304962" y="156742"/>
                </a:lnTo>
                <a:lnTo>
                  <a:pt x="314071" y="158495"/>
                </a:lnTo>
                <a:lnTo>
                  <a:pt x="330962" y="158495"/>
                </a:lnTo>
                <a:lnTo>
                  <a:pt x="333756" y="157098"/>
                </a:lnTo>
                <a:lnTo>
                  <a:pt x="333756" y="85559"/>
                </a:lnTo>
                <a:close/>
              </a:path>
              <a:path w="334009" h="158750">
                <a:moveTo>
                  <a:pt x="267589" y="85559"/>
                </a:moveTo>
                <a:lnTo>
                  <a:pt x="66167" y="85559"/>
                </a:lnTo>
                <a:lnTo>
                  <a:pt x="81875" y="88606"/>
                </a:lnTo>
                <a:lnTo>
                  <a:pt x="95440" y="96256"/>
                </a:lnTo>
                <a:lnTo>
                  <a:pt x="107386" y="106273"/>
                </a:lnTo>
                <a:lnTo>
                  <a:pt x="118237" y="116420"/>
                </a:lnTo>
                <a:lnTo>
                  <a:pt x="131331" y="127750"/>
                </a:lnTo>
                <a:lnTo>
                  <a:pt x="143462" y="137631"/>
                </a:lnTo>
                <a:lnTo>
                  <a:pt x="155330" y="144619"/>
                </a:lnTo>
                <a:lnTo>
                  <a:pt x="167640" y="147269"/>
                </a:lnTo>
                <a:lnTo>
                  <a:pt x="179657" y="144619"/>
                </a:lnTo>
                <a:lnTo>
                  <a:pt x="191008" y="137631"/>
                </a:lnTo>
                <a:lnTo>
                  <a:pt x="202644" y="127750"/>
                </a:lnTo>
                <a:lnTo>
                  <a:pt x="215519" y="116420"/>
                </a:lnTo>
                <a:lnTo>
                  <a:pt x="226583" y="106273"/>
                </a:lnTo>
                <a:lnTo>
                  <a:pt x="238887" y="96256"/>
                </a:lnTo>
                <a:lnTo>
                  <a:pt x="252523" y="88606"/>
                </a:lnTo>
                <a:lnTo>
                  <a:pt x="267589" y="85559"/>
                </a:lnTo>
                <a:close/>
              </a:path>
              <a:path w="334009" h="158750">
                <a:moveTo>
                  <a:pt x="309752" y="0"/>
                </a:moveTo>
                <a:lnTo>
                  <a:pt x="283083" y="0"/>
                </a:lnTo>
                <a:lnTo>
                  <a:pt x="281686" y="1396"/>
                </a:lnTo>
                <a:lnTo>
                  <a:pt x="232410" y="47688"/>
                </a:lnTo>
                <a:lnTo>
                  <a:pt x="218717" y="58143"/>
                </a:lnTo>
                <a:lnTo>
                  <a:pt x="203168" y="66098"/>
                </a:lnTo>
                <a:lnTo>
                  <a:pt x="186047" y="71161"/>
                </a:lnTo>
                <a:lnTo>
                  <a:pt x="167640" y="72936"/>
                </a:lnTo>
                <a:lnTo>
                  <a:pt x="333756" y="72936"/>
                </a:lnTo>
                <a:lnTo>
                  <a:pt x="333756" y="22440"/>
                </a:lnTo>
                <a:lnTo>
                  <a:pt x="331791" y="13608"/>
                </a:lnTo>
                <a:lnTo>
                  <a:pt x="326517" y="6486"/>
                </a:lnTo>
                <a:lnTo>
                  <a:pt x="318861" y="1731"/>
                </a:lnTo>
                <a:lnTo>
                  <a:pt x="309752" y="0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2679" y="1515617"/>
            <a:ext cx="9946640" cy="11233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3600" b="0" i="0">
                <a:solidFill>
                  <a:srgbClr val="FFC731"/>
                </a:solidFill>
                <a:latin typeface="Calibri"/>
                <a:cs typeface="Calibri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46370" y="2972180"/>
            <a:ext cx="6090920" cy="170243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1800" b="1" i="0">
                <a:solidFill>
                  <a:srgbClr val="503191"/>
                </a:solidFill>
                <a:latin typeface="Verdana"/>
                <a:cs typeface="Verdana"/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F5C848-060F-4896-958C-55D9D62024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2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2"/>
            <a:ext cx="12191998" cy="10430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338" y="204500"/>
            <a:ext cx="1112139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1320" y="1282495"/>
            <a:ext cx="6644005" cy="4267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524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A58AB7-6617-57C1-B32A-B43FDF5E0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92443"/>
          </a:xfrm>
        </p:spPr>
        <p:txBody>
          <a:bodyPr/>
          <a:lstStyle/>
          <a:p>
            <a:r>
              <a:rPr lang="cs-CZ" sz="3200" dirty="0" smtClean="0">
                <a:solidFill>
                  <a:schemeClr val="tx1"/>
                </a:solidFill>
              </a:rPr>
              <a:t>Anti EGFR a  inhibitory  kontrolních bodů 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703E86F-CF49-DD07-BEC0-6AA25E40724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81000" y="4267200"/>
            <a:ext cx="9601200" cy="2031325"/>
          </a:xfrm>
        </p:spPr>
        <p:txBody>
          <a:bodyPr/>
          <a:lstStyle/>
          <a:p>
            <a:pPr algn="ctr" fontAlgn="base"/>
            <a:endParaRPr lang="cs-CZ" sz="3200" b="1" i="0" dirty="0">
              <a:solidFill>
                <a:srgbClr val="22478E"/>
              </a:solidFill>
              <a:effectLst/>
            </a:endParaRPr>
          </a:p>
          <a:p>
            <a:pPr algn="l" fontAlgn="base"/>
            <a:r>
              <a:rPr lang="cs-CZ" sz="3200" b="1" i="0" dirty="0" smtClean="0">
                <a:effectLst/>
              </a:rPr>
              <a:t>Jindřich </a:t>
            </a:r>
            <a:r>
              <a:rPr lang="cs-CZ" sz="3200" b="1" i="0" dirty="0">
                <a:effectLst/>
              </a:rPr>
              <a:t>Fínek </a:t>
            </a:r>
            <a:endParaRPr lang="cs-CZ" sz="3200" b="1" i="0" dirty="0" smtClean="0">
              <a:effectLst/>
            </a:endParaRPr>
          </a:p>
          <a:p>
            <a:pPr algn="l" fontAlgn="base"/>
            <a:endParaRPr lang="cs-CZ" sz="3200" b="1" dirty="0"/>
          </a:p>
          <a:p>
            <a:pPr algn="l" fontAlgn="base"/>
            <a:r>
              <a:rPr lang="cs-CZ" b="1" i="0" dirty="0" smtClean="0">
                <a:effectLst/>
                <a:latin typeface="Miriad_bold"/>
              </a:rPr>
              <a:t>10</a:t>
            </a:r>
            <a:r>
              <a:rPr lang="cs-CZ" b="1" i="0" dirty="0">
                <a:effectLst/>
                <a:latin typeface="Miriad_bold"/>
              </a:rPr>
              <a:t>. Plzeňský kolorektální </a:t>
            </a:r>
            <a:r>
              <a:rPr lang="cs-CZ" b="1" i="0" dirty="0" smtClean="0">
                <a:effectLst/>
                <a:latin typeface="Miriad_bold"/>
              </a:rPr>
              <a:t>den </a:t>
            </a:r>
            <a:r>
              <a:rPr lang="cs-CZ" b="1" i="0" dirty="0" smtClean="0">
                <a:effectLst/>
                <a:latin typeface="Miriad"/>
              </a:rPr>
              <a:t> </a:t>
            </a:r>
            <a:r>
              <a:rPr lang="cs-CZ" b="1" i="0" dirty="0">
                <a:effectLst/>
                <a:latin typeface="Miriad"/>
              </a:rPr>
              <a:t>21. 3. 2024, ORAK FN </a:t>
            </a:r>
            <a:r>
              <a:rPr lang="cs-CZ" b="1" i="0" dirty="0" smtClean="0">
                <a:effectLst/>
                <a:latin typeface="Miriad"/>
              </a:rPr>
              <a:t>Plzeň</a:t>
            </a:r>
            <a:endParaRPr lang="cs-CZ" b="1" i="0" dirty="0">
              <a:effectLst/>
              <a:latin typeface="Miriad"/>
            </a:endParaRP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0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0911" y="735897"/>
            <a:ext cx="11352175" cy="1343958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Údaje o PFS jsou podobné jako u studií hodnotících kombinaci anti-EGFR + chemoterapie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dubletem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v 1L u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mCRC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RAS wt</a:t>
            </a:r>
            <a:r>
              <a:rPr kumimoji="0" lang="cs-CZ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33</a:t>
            </a:r>
          </a:p>
          <a:p>
            <a:pPr marL="477520" marR="0" lvl="1" indent="-28511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76884" algn="l"/>
                <a:tab pos="477520" algn="l"/>
              </a:tabLst>
              <a:defRPr/>
            </a:pP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mPFS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11,1 měsíce</a:t>
            </a:r>
          </a:p>
          <a:p>
            <a:pPr marL="477520" marR="0" lvl="1" indent="-28511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76884" algn="l"/>
                <a:tab pos="477520" algn="l"/>
              </a:tabLst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12-měsíční PFS, 40 %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1225" y="357269"/>
            <a:ext cx="878956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cs-CZ" sz="2000" u="sng" dirty="0">
                <a:solidFill>
                  <a:schemeClr val="tx1"/>
                </a:solidFill>
              </a:rPr>
              <a:t>Předběžné údaje o míře přežití ze studie AVETUX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-362586" y="6626224"/>
            <a:ext cx="3314700" cy="14427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647700" marR="0" lvl="0" indent="0" algn="l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33. Stein A, et al. ASCO GI 2020 (Abstrakt č. 96).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44739" y="3019805"/>
            <a:ext cx="12223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AVETUX: mOS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52114" y="3019805"/>
            <a:ext cx="23256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AVETUX:</a:t>
            </a:r>
            <a:r>
              <a:rPr kumimoji="0" lang="cs-CZ" sz="12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mPFS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13981" y="571728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819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67778" y="571728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819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21573" y="571728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819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72321" y="571728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819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26118" y="571728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819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975342" y="571728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819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627614" y="571728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819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48450" y="3368802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20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48450" y="383514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20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48450" y="430606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20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48450" y="477240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20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48450" y="523722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20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48450" y="570966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20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13981" y="3358134"/>
            <a:ext cx="3327400" cy="390525"/>
          </a:xfrm>
          <a:custGeom>
            <a:avLst/>
            <a:gdLst/>
            <a:ahLst/>
            <a:cxnLst/>
            <a:rect l="l" t="t" r="r" b="b"/>
            <a:pathLst>
              <a:path w="3327400" h="390525">
                <a:moveTo>
                  <a:pt x="0" y="0"/>
                </a:moveTo>
                <a:lnTo>
                  <a:pt x="115316" y="0"/>
                </a:lnTo>
                <a:lnTo>
                  <a:pt x="115316" y="63753"/>
                </a:lnTo>
                <a:lnTo>
                  <a:pt x="450088" y="63753"/>
                </a:lnTo>
                <a:lnTo>
                  <a:pt x="450088" y="125094"/>
                </a:lnTo>
                <a:lnTo>
                  <a:pt x="1121791" y="125094"/>
                </a:lnTo>
                <a:lnTo>
                  <a:pt x="1121791" y="186436"/>
                </a:lnTo>
                <a:lnTo>
                  <a:pt x="1207770" y="186436"/>
                </a:lnTo>
                <a:lnTo>
                  <a:pt x="1207770" y="255142"/>
                </a:lnTo>
                <a:lnTo>
                  <a:pt x="1334389" y="255142"/>
                </a:lnTo>
                <a:lnTo>
                  <a:pt x="1334389" y="321436"/>
                </a:lnTo>
                <a:lnTo>
                  <a:pt x="1637411" y="321436"/>
                </a:lnTo>
                <a:lnTo>
                  <a:pt x="1637411" y="390143"/>
                </a:lnTo>
                <a:lnTo>
                  <a:pt x="3326892" y="390143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765542" y="3441953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802118" y="3441953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952993" y="3571494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19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157209" y="3637026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19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65414" y="3637026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19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465057" y="370560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502395" y="3705605"/>
            <a:ext cx="20320" cy="83820"/>
          </a:xfrm>
          <a:custGeom>
            <a:avLst/>
            <a:gdLst/>
            <a:ahLst/>
            <a:cxnLst/>
            <a:rect l="l" t="t" r="r" b="b"/>
            <a:pathLst>
              <a:path w="20320" h="83820">
                <a:moveTo>
                  <a:pt x="0" y="83820"/>
                </a:moveTo>
                <a:lnTo>
                  <a:pt x="19811" y="83820"/>
                </a:lnTo>
                <a:lnTo>
                  <a:pt x="19811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526780" y="3705605"/>
            <a:ext cx="20320" cy="83820"/>
          </a:xfrm>
          <a:custGeom>
            <a:avLst/>
            <a:gdLst/>
            <a:ahLst/>
            <a:cxnLst/>
            <a:rect l="l" t="t" r="r" b="b"/>
            <a:pathLst>
              <a:path w="20320" h="83820">
                <a:moveTo>
                  <a:pt x="0" y="83820"/>
                </a:moveTo>
                <a:lnTo>
                  <a:pt x="19811" y="83820"/>
                </a:lnTo>
                <a:lnTo>
                  <a:pt x="19811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563356" y="3705605"/>
            <a:ext cx="20320" cy="83820"/>
          </a:xfrm>
          <a:custGeom>
            <a:avLst/>
            <a:gdLst/>
            <a:ahLst/>
            <a:cxnLst/>
            <a:rect l="l" t="t" r="r" b="b"/>
            <a:pathLst>
              <a:path w="20320" h="83820">
                <a:moveTo>
                  <a:pt x="0" y="83820"/>
                </a:moveTo>
                <a:lnTo>
                  <a:pt x="19811" y="83820"/>
                </a:lnTo>
                <a:lnTo>
                  <a:pt x="19811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587740" y="3705605"/>
            <a:ext cx="20320" cy="83820"/>
          </a:xfrm>
          <a:custGeom>
            <a:avLst/>
            <a:gdLst/>
            <a:ahLst/>
            <a:cxnLst/>
            <a:rect l="l" t="t" r="r" b="b"/>
            <a:pathLst>
              <a:path w="20320" h="83820">
                <a:moveTo>
                  <a:pt x="0" y="83820"/>
                </a:moveTo>
                <a:lnTo>
                  <a:pt x="19811" y="83820"/>
                </a:lnTo>
                <a:lnTo>
                  <a:pt x="19811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596883" y="3705605"/>
            <a:ext cx="20320" cy="83820"/>
          </a:xfrm>
          <a:custGeom>
            <a:avLst/>
            <a:gdLst/>
            <a:ahLst/>
            <a:cxnLst/>
            <a:rect l="l" t="t" r="r" b="b"/>
            <a:pathLst>
              <a:path w="20320" h="83820">
                <a:moveTo>
                  <a:pt x="0" y="83820"/>
                </a:moveTo>
                <a:lnTo>
                  <a:pt x="19811" y="83820"/>
                </a:lnTo>
                <a:lnTo>
                  <a:pt x="19811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658606" y="370560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805671" y="3705605"/>
            <a:ext cx="20320" cy="83820"/>
          </a:xfrm>
          <a:custGeom>
            <a:avLst/>
            <a:gdLst/>
            <a:ahLst/>
            <a:cxnLst/>
            <a:rect l="l" t="t" r="r" b="b"/>
            <a:pathLst>
              <a:path w="20320" h="83820">
                <a:moveTo>
                  <a:pt x="0" y="83820"/>
                </a:moveTo>
                <a:lnTo>
                  <a:pt x="19811" y="83820"/>
                </a:lnTo>
                <a:lnTo>
                  <a:pt x="19811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814816" y="3705605"/>
            <a:ext cx="20320" cy="83820"/>
          </a:xfrm>
          <a:custGeom>
            <a:avLst/>
            <a:gdLst/>
            <a:ahLst/>
            <a:cxnLst/>
            <a:rect l="l" t="t" r="r" b="b"/>
            <a:pathLst>
              <a:path w="20320" h="83820">
                <a:moveTo>
                  <a:pt x="0" y="83820"/>
                </a:moveTo>
                <a:lnTo>
                  <a:pt x="19811" y="83820"/>
                </a:lnTo>
                <a:lnTo>
                  <a:pt x="19811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858250" y="370560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886443" y="3705605"/>
            <a:ext cx="20320" cy="83820"/>
          </a:xfrm>
          <a:custGeom>
            <a:avLst/>
            <a:gdLst/>
            <a:ahLst/>
            <a:cxnLst/>
            <a:rect l="l" t="t" r="r" b="b"/>
            <a:pathLst>
              <a:path w="20320" h="83820">
                <a:moveTo>
                  <a:pt x="0" y="83820"/>
                </a:moveTo>
                <a:lnTo>
                  <a:pt x="19811" y="83820"/>
                </a:lnTo>
                <a:lnTo>
                  <a:pt x="19811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895588" y="3705605"/>
            <a:ext cx="20320" cy="83820"/>
          </a:xfrm>
          <a:custGeom>
            <a:avLst/>
            <a:gdLst/>
            <a:ahLst/>
            <a:cxnLst/>
            <a:rect l="l" t="t" r="r" b="b"/>
            <a:pathLst>
              <a:path w="20320" h="83820">
                <a:moveTo>
                  <a:pt x="0" y="83820"/>
                </a:moveTo>
                <a:lnTo>
                  <a:pt x="19811" y="83820"/>
                </a:lnTo>
                <a:lnTo>
                  <a:pt x="19811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961119" y="3705605"/>
            <a:ext cx="20320" cy="83820"/>
          </a:xfrm>
          <a:custGeom>
            <a:avLst/>
            <a:gdLst/>
            <a:ahLst/>
            <a:cxnLst/>
            <a:rect l="l" t="t" r="r" b="b"/>
            <a:pathLst>
              <a:path w="20320" h="83820">
                <a:moveTo>
                  <a:pt x="0" y="83820"/>
                </a:moveTo>
                <a:lnTo>
                  <a:pt x="19811" y="83820"/>
                </a:lnTo>
                <a:lnTo>
                  <a:pt x="19811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974835" y="3705605"/>
            <a:ext cx="20320" cy="83820"/>
          </a:xfrm>
          <a:custGeom>
            <a:avLst/>
            <a:gdLst/>
            <a:ahLst/>
            <a:cxnLst/>
            <a:rect l="l" t="t" r="r" b="b"/>
            <a:pathLst>
              <a:path w="20320" h="83820">
                <a:moveTo>
                  <a:pt x="0" y="83820"/>
                </a:moveTo>
                <a:lnTo>
                  <a:pt x="19811" y="83820"/>
                </a:lnTo>
                <a:lnTo>
                  <a:pt x="19811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090659" y="3705605"/>
            <a:ext cx="20320" cy="83820"/>
          </a:xfrm>
          <a:custGeom>
            <a:avLst/>
            <a:gdLst/>
            <a:ahLst/>
            <a:cxnLst/>
            <a:rect l="l" t="t" r="r" b="b"/>
            <a:pathLst>
              <a:path w="20320" h="83820">
                <a:moveTo>
                  <a:pt x="0" y="83820"/>
                </a:moveTo>
                <a:lnTo>
                  <a:pt x="19811" y="83820"/>
                </a:lnTo>
                <a:lnTo>
                  <a:pt x="19811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104376" y="3705605"/>
            <a:ext cx="20320" cy="83820"/>
          </a:xfrm>
          <a:custGeom>
            <a:avLst/>
            <a:gdLst/>
            <a:ahLst/>
            <a:cxnLst/>
            <a:rect l="l" t="t" r="r" b="b"/>
            <a:pathLst>
              <a:path w="20320" h="83820">
                <a:moveTo>
                  <a:pt x="0" y="83820"/>
                </a:moveTo>
                <a:lnTo>
                  <a:pt x="19811" y="83820"/>
                </a:lnTo>
                <a:lnTo>
                  <a:pt x="19811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113519" y="3705605"/>
            <a:ext cx="20320" cy="83820"/>
          </a:xfrm>
          <a:custGeom>
            <a:avLst/>
            <a:gdLst/>
            <a:ahLst/>
            <a:cxnLst/>
            <a:rect l="l" t="t" r="r" b="b"/>
            <a:pathLst>
              <a:path w="20320" h="83820">
                <a:moveTo>
                  <a:pt x="0" y="83820"/>
                </a:moveTo>
                <a:lnTo>
                  <a:pt x="19811" y="83820"/>
                </a:lnTo>
                <a:lnTo>
                  <a:pt x="19811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183623" y="3705605"/>
            <a:ext cx="20320" cy="83820"/>
          </a:xfrm>
          <a:custGeom>
            <a:avLst/>
            <a:gdLst/>
            <a:ahLst/>
            <a:cxnLst/>
            <a:rect l="l" t="t" r="r" b="b"/>
            <a:pathLst>
              <a:path w="20320" h="83820">
                <a:moveTo>
                  <a:pt x="0" y="83820"/>
                </a:moveTo>
                <a:lnTo>
                  <a:pt x="19811" y="83820"/>
                </a:lnTo>
                <a:lnTo>
                  <a:pt x="19811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208007" y="3705605"/>
            <a:ext cx="20320" cy="83820"/>
          </a:xfrm>
          <a:custGeom>
            <a:avLst/>
            <a:gdLst/>
            <a:ahLst/>
            <a:cxnLst/>
            <a:rect l="l" t="t" r="r" b="b"/>
            <a:pathLst>
              <a:path w="20320" h="83820">
                <a:moveTo>
                  <a:pt x="0" y="83820"/>
                </a:moveTo>
                <a:lnTo>
                  <a:pt x="19811" y="83820"/>
                </a:lnTo>
                <a:lnTo>
                  <a:pt x="19811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221723" y="3705605"/>
            <a:ext cx="20320" cy="83820"/>
          </a:xfrm>
          <a:custGeom>
            <a:avLst/>
            <a:gdLst/>
            <a:ahLst/>
            <a:cxnLst/>
            <a:rect l="l" t="t" r="r" b="b"/>
            <a:pathLst>
              <a:path w="20320" h="83820">
                <a:moveTo>
                  <a:pt x="0" y="83820"/>
                </a:moveTo>
                <a:lnTo>
                  <a:pt x="19811" y="83820"/>
                </a:lnTo>
                <a:lnTo>
                  <a:pt x="19811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292590" y="370560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348978" y="370560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400793" y="370560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525761" y="370560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629393" y="370560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685781" y="370560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036302" y="370560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713981" y="4545329"/>
            <a:ext cx="3970020" cy="0"/>
          </a:xfrm>
          <a:custGeom>
            <a:avLst/>
            <a:gdLst/>
            <a:ahLst/>
            <a:cxnLst/>
            <a:rect l="l" t="t" r="r" b="b"/>
            <a:pathLst>
              <a:path w="3970020">
                <a:moveTo>
                  <a:pt x="397002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324727" y="3229736"/>
            <a:ext cx="2451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1,0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324727" y="3697681"/>
            <a:ext cx="24511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0,8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324727" y="4166361"/>
            <a:ext cx="2451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0,6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324727" y="4634610"/>
            <a:ext cx="2451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0,4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24727" y="5102733"/>
            <a:ext cx="2451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0,2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324727" y="5570931"/>
            <a:ext cx="2451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0,0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666356" y="5812027"/>
            <a:ext cx="1111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317485" y="5812027"/>
            <a:ext cx="1111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925561" y="5812027"/>
            <a:ext cx="1968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10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227566" y="5812027"/>
            <a:ext cx="1962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878694" y="5812027"/>
            <a:ext cx="1962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25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529696" y="5812027"/>
            <a:ext cx="1962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30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211439" y="3933188"/>
            <a:ext cx="2514472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 = 36,6</a:t>
            </a:r>
            <a:r>
              <a:rPr kumimoji="0" lang="cs-CZ" sz="105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příhody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418703" y="5747718"/>
            <a:ext cx="546100" cy="46355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0" marR="26034" lvl="0" indent="0" algn="ctr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15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Měsíce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057294" y="3835416"/>
            <a:ext cx="179705" cy="138303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Míra bez</a:t>
            </a:r>
            <a:r>
              <a:rPr kumimoji="0" lang="cs-CZ" sz="1000" b="1" i="0" u="none" strike="noStrike" kern="1200" cap="none" spc="-7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příhody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713981" y="3368802"/>
            <a:ext cx="3914140" cy="2341245"/>
          </a:xfrm>
          <a:custGeom>
            <a:avLst/>
            <a:gdLst/>
            <a:ahLst/>
            <a:cxnLst/>
            <a:rect l="l" t="t" r="r" b="b"/>
            <a:pathLst>
              <a:path w="3914140" h="2341245">
                <a:moveTo>
                  <a:pt x="0" y="0"/>
                </a:moveTo>
                <a:lnTo>
                  <a:pt x="0" y="2340864"/>
                </a:lnTo>
                <a:lnTo>
                  <a:pt x="3913632" y="2340864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690877" y="3801617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71628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690877" y="4278629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71628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690877" y="4754117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71628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690877" y="5231129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71628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690877" y="5706617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71628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759457" y="5715761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819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352294" y="5715761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819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957322" y="5715761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819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560826" y="5715761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819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165853" y="5715761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819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770882" y="5715761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819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375909" y="5715761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819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742694" y="3326129"/>
            <a:ext cx="2712720" cy="2155190"/>
          </a:xfrm>
          <a:custGeom>
            <a:avLst/>
            <a:gdLst/>
            <a:ahLst/>
            <a:cxnLst/>
            <a:rect l="l" t="t" r="r" b="b"/>
            <a:pathLst>
              <a:path w="2712720" h="2155190">
                <a:moveTo>
                  <a:pt x="0" y="0"/>
                </a:moveTo>
                <a:lnTo>
                  <a:pt x="109093" y="0"/>
                </a:lnTo>
                <a:lnTo>
                  <a:pt x="109093" y="64643"/>
                </a:lnTo>
                <a:lnTo>
                  <a:pt x="228726" y="64643"/>
                </a:lnTo>
                <a:lnTo>
                  <a:pt x="228726" y="121920"/>
                </a:lnTo>
                <a:lnTo>
                  <a:pt x="245491" y="121920"/>
                </a:lnTo>
                <a:lnTo>
                  <a:pt x="245491" y="186690"/>
                </a:lnTo>
                <a:lnTo>
                  <a:pt x="258063" y="186690"/>
                </a:lnTo>
                <a:lnTo>
                  <a:pt x="258063" y="248793"/>
                </a:lnTo>
                <a:lnTo>
                  <a:pt x="421639" y="248793"/>
                </a:lnTo>
                <a:lnTo>
                  <a:pt x="421639" y="315976"/>
                </a:lnTo>
                <a:lnTo>
                  <a:pt x="688086" y="315976"/>
                </a:lnTo>
                <a:lnTo>
                  <a:pt x="688086" y="380746"/>
                </a:lnTo>
                <a:lnTo>
                  <a:pt x="925194" y="380746"/>
                </a:lnTo>
                <a:lnTo>
                  <a:pt x="925194" y="437896"/>
                </a:lnTo>
                <a:lnTo>
                  <a:pt x="981837" y="437896"/>
                </a:lnTo>
                <a:lnTo>
                  <a:pt x="981837" y="554863"/>
                </a:lnTo>
                <a:lnTo>
                  <a:pt x="992378" y="554863"/>
                </a:lnTo>
                <a:lnTo>
                  <a:pt x="992378" y="612140"/>
                </a:lnTo>
                <a:lnTo>
                  <a:pt x="1013332" y="612140"/>
                </a:lnTo>
                <a:lnTo>
                  <a:pt x="1013332" y="679323"/>
                </a:lnTo>
                <a:lnTo>
                  <a:pt x="1044829" y="679323"/>
                </a:lnTo>
                <a:lnTo>
                  <a:pt x="1044829" y="739013"/>
                </a:lnTo>
                <a:lnTo>
                  <a:pt x="1122426" y="739013"/>
                </a:lnTo>
                <a:lnTo>
                  <a:pt x="1122426" y="796290"/>
                </a:lnTo>
                <a:lnTo>
                  <a:pt x="1149731" y="796290"/>
                </a:lnTo>
                <a:lnTo>
                  <a:pt x="1149731" y="853567"/>
                </a:lnTo>
                <a:lnTo>
                  <a:pt x="1162304" y="853567"/>
                </a:lnTo>
                <a:lnTo>
                  <a:pt x="1162304" y="923163"/>
                </a:lnTo>
                <a:lnTo>
                  <a:pt x="1181227" y="923163"/>
                </a:lnTo>
                <a:lnTo>
                  <a:pt x="1181227" y="990346"/>
                </a:lnTo>
                <a:lnTo>
                  <a:pt x="1229487" y="990346"/>
                </a:lnTo>
                <a:lnTo>
                  <a:pt x="1229487" y="1050036"/>
                </a:lnTo>
                <a:lnTo>
                  <a:pt x="1338580" y="1050036"/>
                </a:lnTo>
                <a:lnTo>
                  <a:pt x="1338580" y="1117219"/>
                </a:lnTo>
                <a:lnTo>
                  <a:pt x="1351153" y="1117219"/>
                </a:lnTo>
                <a:lnTo>
                  <a:pt x="1351153" y="1239266"/>
                </a:lnTo>
                <a:lnTo>
                  <a:pt x="1374139" y="1239266"/>
                </a:lnTo>
                <a:lnTo>
                  <a:pt x="1374139" y="1311402"/>
                </a:lnTo>
                <a:lnTo>
                  <a:pt x="1382522" y="1311402"/>
                </a:lnTo>
                <a:lnTo>
                  <a:pt x="1382522" y="1366139"/>
                </a:lnTo>
                <a:lnTo>
                  <a:pt x="1403604" y="1366139"/>
                </a:lnTo>
                <a:lnTo>
                  <a:pt x="1403604" y="1428369"/>
                </a:lnTo>
                <a:lnTo>
                  <a:pt x="1487424" y="1428369"/>
                </a:lnTo>
                <a:lnTo>
                  <a:pt x="1487424" y="1495552"/>
                </a:lnTo>
                <a:lnTo>
                  <a:pt x="1592326" y="1495552"/>
                </a:lnTo>
                <a:lnTo>
                  <a:pt x="1592326" y="1565148"/>
                </a:lnTo>
                <a:lnTo>
                  <a:pt x="1600834" y="1565148"/>
                </a:lnTo>
                <a:lnTo>
                  <a:pt x="1600834" y="1627378"/>
                </a:lnTo>
                <a:lnTo>
                  <a:pt x="1632204" y="1627378"/>
                </a:lnTo>
                <a:lnTo>
                  <a:pt x="1632204" y="1697101"/>
                </a:lnTo>
                <a:lnTo>
                  <a:pt x="1789557" y="1697101"/>
                </a:lnTo>
                <a:lnTo>
                  <a:pt x="1789557" y="1764284"/>
                </a:lnTo>
                <a:lnTo>
                  <a:pt x="1837817" y="1764284"/>
                </a:lnTo>
                <a:lnTo>
                  <a:pt x="1837817" y="1833880"/>
                </a:lnTo>
                <a:lnTo>
                  <a:pt x="2190369" y="1833880"/>
                </a:lnTo>
                <a:lnTo>
                  <a:pt x="2190369" y="1928495"/>
                </a:lnTo>
                <a:lnTo>
                  <a:pt x="2653919" y="1928495"/>
                </a:lnTo>
                <a:lnTo>
                  <a:pt x="2653919" y="2154936"/>
                </a:lnTo>
                <a:lnTo>
                  <a:pt x="2712720" y="2154936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251197" y="5211317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7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455414" y="5438394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7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362450" y="5211317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7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976878" y="5211317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7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694938" y="5116829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8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185922" y="4711446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343"/>
                </a:lnTo>
              </a:path>
            </a:pathLst>
          </a:custGeom>
          <a:ln w="19812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759457" y="4522470"/>
            <a:ext cx="3680460" cy="0"/>
          </a:xfrm>
          <a:custGeom>
            <a:avLst/>
            <a:gdLst/>
            <a:ahLst/>
            <a:cxnLst/>
            <a:rect l="l" t="t" r="r" b="b"/>
            <a:pathLst>
              <a:path w="3680460">
                <a:moveTo>
                  <a:pt x="3680459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377188" y="3184905"/>
            <a:ext cx="2451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1,0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377188" y="3661409"/>
            <a:ext cx="2451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0,8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377188" y="4137405"/>
            <a:ext cx="2451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0,6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377188" y="4613909"/>
            <a:ext cx="2451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0,4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377188" y="5089905"/>
            <a:ext cx="2451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0,2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377188" y="5566359"/>
            <a:ext cx="2451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0,0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699005" y="5811418"/>
            <a:ext cx="1111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297683" y="5811418"/>
            <a:ext cx="1111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859404" y="5811418"/>
            <a:ext cx="1962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10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068571" y="5811418"/>
            <a:ext cx="1962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673346" y="5811418"/>
            <a:ext cx="1962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25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277739" y="5811418"/>
            <a:ext cx="1962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30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158998" y="3900296"/>
            <a:ext cx="1977293" cy="349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 = 39,31 příhody,  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medián = 11,1 měsíce</a:t>
            </a:r>
          </a:p>
        </p:txBody>
      </p:sp>
      <p:sp>
        <p:nvSpPr>
          <p:cNvPr id="104" name="object 104"/>
          <p:cNvSpPr txBox="1"/>
          <p:nvPr/>
        </p:nvSpPr>
        <p:spPr>
          <a:xfrm>
            <a:off x="3292602" y="5746139"/>
            <a:ext cx="546100" cy="46545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15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Měsíce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087253" y="3871505"/>
            <a:ext cx="153888" cy="1417918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Míra bez příhody</a:t>
            </a:r>
          </a:p>
        </p:txBody>
      </p:sp>
      <p:sp>
        <p:nvSpPr>
          <p:cNvPr id="106" name="object 106"/>
          <p:cNvSpPr/>
          <p:nvPr/>
        </p:nvSpPr>
        <p:spPr>
          <a:xfrm>
            <a:off x="1759457" y="3326129"/>
            <a:ext cx="3616960" cy="2382520"/>
          </a:xfrm>
          <a:custGeom>
            <a:avLst/>
            <a:gdLst/>
            <a:ahLst/>
            <a:cxnLst/>
            <a:rect l="l" t="t" r="r" b="b"/>
            <a:pathLst>
              <a:path w="3616960" h="2382520">
                <a:moveTo>
                  <a:pt x="0" y="0"/>
                </a:moveTo>
                <a:lnTo>
                  <a:pt x="0" y="2382012"/>
                </a:lnTo>
                <a:lnTo>
                  <a:pt x="3616452" y="2382012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690877" y="3326129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71628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F25D0E6-D34C-4AD8-85D7-D6AB93EB5E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59239" y="6429773"/>
            <a:ext cx="2804160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1226" y="1356715"/>
            <a:ext cx="4830344" cy="3434273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Střední počet (rozsah) léčebných cyklů byl:</a:t>
            </a:r>
          </a:p>
          <a:p>
            <a:pPr marL="477520" marR="0" lvl="1" indent="-28511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76884" algn="l"/>
                <a:tab pos="477520" algn="l"/>
              </a:tabLst>
              <a:defRPr/>
            </a:pP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Avelumab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16 (0–34)</a:t>
            </a:r>
          </a:p>
          <a:p>
            <a:pPr marL="477520" marR="0" lvl="0" indent="-28511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76884" algn="l"/>
                <a:tab pos="477520" algn="l"/>
              </a:tabLst>
              <a:defRPr/>
            </a:pP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12 (1–35)</a:t>
            </a:r>
          </a:p>
          <a:p>
            <a:pPr marL="477520" marR="0" lvl="0" indent="-285115" algn="l" defTabSz="914400" rtl="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76884" algn="l"/>
                <a:tab pos="477520" algn="l"/>
              </a:tabLst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5-FU: 13 (1–35)</a:t>
            </a:r>
          </a:p>
          <a:p>
            <a:pPr marL="477520" marR="0" lvl="0" indent="-28511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76884" algn="l"/>
                <a:tab pos="477520" algn="l"/>
              </a:tabLst>
              <a:defRPr/>
            </a:pP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Oxaliplatina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8 (1–34)</a:t>
            </a:r>
          </a:p>
          <a:p>
            <a:pPr marL="299085" marR="667385" lvl="0" indent="-28638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Medián trvání (rozpětí) léčby byl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5,4 měsíce (0,7–18,4).</a:t>
            </a:r>
          </a:p>
          <a:p>
            <a:pPr marL="299085" marR="5080" lvl="0" indent="-28638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Tři nejčastější AE stupně ≥ 3 byly infekce (32 %), gastrointestinální poruchy (24 %)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 kožní reakce (21 %)</a:t>
            </a:r>
          </a:p>
          <a:p>
            <a:pPr marL="477520" marR="0" lvl="1" indent="-28511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76884" algn="l"/>
                <a:tab pos="477520" algn="l"/>
              </a:tabLst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1226" y="317217"/>
            <a:ext cx="601817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cs-CZ" sz="2000" u="sng" dirty="0">
                <a:solidFill>
                  <a:schemeClr val="tx1"/>
                </a:solidFill>
              </a:rPr>
              <a:t>Bezpečnostní údaje ze studie AVETUX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9550" y="6481147"/>
            <a:ext cx="4011067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AE, nežádoucí příhoda; HUS, hemolyticko-uremický syndrom;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pt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pacient.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33. Stein A, et al. ASCO GI 2020. Abstrakt č. 96.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70468" y="2261691"/>
            <a:ext cx="347853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AVETUX: nežádoucí příhody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441569" y="2585085"/>
          <a:ext cx="6521831" cy="3794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1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0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6719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lang="cs-CZ" sz="105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Příhoda stupně 3/4 (&gt; 5 %)</a:t>
                      </a: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03191"/>
                    </a:solidFill>
                  </a:tcPr>
                </a:tc>
                <a:tc>
                  <a:txBody>
                    <a:bodyPr/>
                    <a:lstStyle/>
                    <a:p>
                      <a:pPr marL="224154" marR="144145" indent="-70485" algn="ctr" rtl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Míra výskytu, N (v % </a:t>
                      </a:r>
                      <a:r>
                        <a:rPr lang="cs-CZ" sz="1100" b="1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pt</a:t>
                      </a: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0319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Anémie, onemocnění krve, HUS</a:t>
                      </a: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rtl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 (18)</a:t>
                      </a:r>
                      <a:endParaRPr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Bolest břicha, průjem, jiné</a:t>
                      </a: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rtl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 (24)</a:t>
                      </a:r>
                      <a:endParaRPr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Zvracení, nevolnost</a:t>
                      </a: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rtl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 (13)</a:t>
                      </a:r>
                      <a:endParaRPr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Horečka, únava</a:t>
                      </a: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rtl="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 (10)</a:t>
                      </a:r>
                      <a:endParaRPr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Související s podáním, infuzí, alergické projevy</a:t>
                      </a: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rtl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 (16)</a:t>
                      </a:r>
                      <a:endParaRPr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Infekce katetru, přístroje, močových cest, jiné</a:t>
                      </a: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 (32)</a:t>
                      </a:r>
                      <a:endParaRPr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Zranění</a:t>
                      </a: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rtl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(3)</a:t>
                      </a:r>
                      <a:endParaRPr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Zvýšená hladina kreatininu, jaterních enzymů</a:t>
                      </a: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rtl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 (13)</a:t>
                      </a:r>
                      <a:endParaRPr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Kognitivní poruchy, meningismus, synkopa, psychiatrické poruchy</a:t>
                      </a: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 (16)</a:t>
                      </a:r>
                      <a:endParaRPr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9105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Periferní senzorická polyneuropatie, parestézie</a:t>
                      </a: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 (16)</a:t>
                      </a:r>
                      <a:endParaRPr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Kožní reakce</a:t>
                      </a: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 (21)</a:t>
                      </a: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Hematom, tromboembolické příhody</a:t>
                      </a:r>
                      <a:endParaRPr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 (13)</a:t>
                      </a: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Hypertenze</a:t>
                      </a:r>
                      <a:endParaRPr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(8)</a:t>
                      </a: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E2B5725-6308-4E0B-A82A-44F810AE95B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68765" y="6530657"/>
            <a:ext cx="2804160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687" y="284342"/>
            <a:ext cx="6377305" cy="68961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b="0" spc="-5" dirty="0">
                <a:latin typeface="Verdana"/>
                <a:cs typeface="Verdana"/>
              </a:rPr>
              <a:t>ASCO 2023; Conca </a:t>
            </a:r>
            <a:r>
              <a:rPr b="0" spc="-125" dirty="0">
                <a:latin typeface="Verdana"/>
                <a:cs typeface="Verdana"/>
              </a:rPr>
              <a:t>V, </a:t>
            </a:r>
            <a:r>
              <a:rPr b="0" dirty="0">
                <a:latin typeface="Verdana"/>
                <a:cs typeface="Verdana"/>
              </a:rPr>
              <a:t>et al. </a:t>
            </a:r>
            <a:r>
              <a:rPr b="0" spc="-10" dirty="0">
                <a:latin typeface="Verdana"/>
                <a:cs typeface="Verdana"/>
              </a:rPr>
              <a:t>Abstract No. </a:t>
            </a:r>
            <a:r>
              <a:rPr b="0" spc="-5" dirty="0">
                <a:latin typeface="Verdana"/>
                <a:cs typeface="Verdana"/>
              </a:rPr>
              <a:t>3575 </a:t>
            </a:r>
            <a:r>
              <a:rPr b="0" dirty="0">
                <a:latin typeface="Verdana"/>
                <a:cs typeface="Verdana"/>
              </a:rPr>
              <a:t>–</a:t>
            </a:r>
            <a:r>
              <a:rPr b="0" spc="204" dirty="0">
                <a:latin typeface="Verdana"/>
                <a:cs typeface="Verdana"/>
              </a:rPr>
              <a:t> </a:t>
            </a:r>
            <a:r>
              <a:rPr b="0" spc="-5" dirty="0">
                <a:latin typeface="Verdana"/>
                <a:cs typeface="Verdana"/>
              </a:rPr>
              <a:t>poster</a:t>
            </a:r>
          </a:p>
          <a:p>
            <a:pPr marL="13970">
              <a:lnSpc>
                <a:spcPct val="100000"/>
              </a:lnSpc>
              <a:spcBef>
                <a:spcPts val="234"/>
              </a:spcBef>
            </a:pPr>
            <a:r>
              <a:rPr sz="2200" spc="-5" dirty="0"/>
              <a:t>Medical</a:t>
            </a:r>
            <a:r>
              <a:rPr sz="2200" spc="10" dirty="0"/>
              <a:t> </a:t>
            </a:r>
            <a:r>
              <a:rPr sz="2200" spc="-5" dirty="0" err="1"/>
              <a:t>interpre</a:t>
            </a:r>
            <a:r>
              <a:rPr lang="cs-CZ" sz="2200" spc="-5" dirty="0"/>
              <a:t>tace</a:t>
            </a:r>
            <a:endParaRPr sz="2200" dirty="0"/>
          </a:p>
        </p:txBody>
      </p:sp>
      <p:sp>
        <p:nvSpPr>
          <p:cNvPr id="3" name="object 3"/>
          <p:cNvSpPr/>
          <p:nvPr/>
        </p:nvSpPr>
        <p:spPr>
          <a:xfrm>
            <a:off x="641198" y="1041653"/>
            <a:ext cx="11076457" cy="4941153"/>
          </a:xfrm>
          <a:custGeom>
            <a:avLst/>
            <a:gdLst/>
            <a:ahLst/>
            <a:cxnLst/>
            <a:rect l="l" t="t" r="r" b="b"/>
            <a:pathLst>
              <a:path w="11134725" h="3721735">
                <a:moveTo>
                  <a:pt x="0" y="417195"/>
                </a:moveTo>
                <a:lnTo>
                  <a:pt x="2806" y="368547"/>
                </a:lnTo>
                <a:lnTo>
                  <a:pt x="11018" y="321546"/>
                </a:lnTo>
                <a:lnTo>
                  <a:pt x="24322" y="276505"/>
                </a:lnTo>
                <a:lnTo>
                  <a:pt x="42405" y="233737"/>
                </a:lnTo>
                <a:lnTo>
                  <a:pt x="64953" y="193556"/>
                </a:lnTo>
                <a:lnTo>
                  <a:pt x="91655" y="156274"/>
                </a:lnTo>
                <a:lnTo>
                  <a:pt x="122196" y="122205"/>
                </a:lnTo>
                <a:lnTo>
                  <a:pt x="156263" y="91663"/>
                </a:lnTo>
                <a:lnTo>
                  <a:pt x="193544" y="64960"/>
                </a:lnTo>
                <a:lnTo>
                  <a:pt x="233726" y="42409"/>
                </a:lnTo>
                <a:lnTo>
                  <a:pt x="276495" y="24325"/>
                </a:lnTo>
                <a:lnTo>
                  <a:pt x="321538" y="11020"/>
                </a:lnTo>
                <a:lnTo>
                  <a:pt x="368542" y="2807"/>
                </a:lnTo>
                <a:lnTo>
                  <a:pt x="417195" y="0"/>
                </a:lnTo>
                <a:lnTo>
                  <a:pt x="10717149" y="0"/>
                </a:lnTo>
                <a:lnTo>
                  <a:pt x="10765796" y="2807"/>
                </a:lnTo>
                <a:lnTo>
                  <a:pt x="10812797" y="11020"/>
                </a:lnTo>
                <a:lnTo>
                  <a:pt x="10857838" y="24325"/>
                </a:lnTo>
                <a:lnTo>
                  <a:pt x="10900606" y="42409"/>
                </a:lnTo>
                <a:lnTo>
                  <a:pt x="10940787" y="64960"/>
                </a:lnTo>
                <a:lnTo>
                  <a:pt x="10978069" y="91663"/>
                </a:lnTo>
                <a:lnTo>
                  <a:pt x="11012138" y="122205"/>
                </a:lnTo>
                <a:lnTo>
                  <a:pt x="11042680" y="156274"/>
                </a:lnTo>
                <a:lnTo>
                  <a:pt x="11069383" y="193556"/>
                </a:lnTo>
                <a:lnTo>
                  <a:pt x="11091934" y="233737"/>
                </a:lnTo>
                <a:lnTo>
                  <a:pt x="11110018" y="276505"/>
                </a:lnTo>
                <a:lnTo>
                  <a:pt x="11123323" y="321546"/>
                </a:lnTo>
                <a:lnTo>
                  <a:pt x="11131536" y="368547"/>
                </a:lnTo>
                <a:lnTo>
                  <a:pt x="11134344" y="417195"/>
                </a:lnTo>
                <a:lnTo>
                  <a:pt x="11134344" y="3304413"/>
                </a:lnTo>
                <a:lnTo>
                  <a:pt x="11131536" y="3353060"/>
                </a:lnTo>
                <a:lnTo>
                  <a:pt x="11123323" y="3400061"/>
                </a:lnTo>
                <a:lnTo>
                  <a:pt x="11110018" y="3445102"/>
                </a:lnTo>
                <a:lnTo>
                  <a:pt x="11091934" y="3487870"/>
                </a:lnTo>
                <a:lnTo>
                  <a:pt x="11069383" y="3528051"/>
                </a:lnTo>
                <a:lnTo>
                  <a:pt x="11042680" y="3565333"/>
                </a:lnTo>
                <a:lnTo>
                  <a:pt x="11012138" y="3599402"/>
                </a:lnTo>
                <a:lnTo>
                  <a:pt x="10978069" y="3629944"/>
                </a:lnTo>
                <a:lnTo>
                  <a:pt x="10940787" y="3656647"/>
                </a:lnTo>
                <a:lnTo>
                  <a:pt x="10900606" y="3679198"/>
                </a:lnTo>
                <a:lnTo>
                  <a:pt x="10857838" y="3697282"/>
                </a:lnTo>
                <a:lnTo>
                  <a:pt x="10812797" y="3710587"/>
                </a:lnTo>
                <a:lnTo>
                  <a:pt x="10765796" y="3718800"/>
                </a:lnTo>
                <a:lnTo>
                  <a:pt x="10717149" y="3721608"/>
                </a:lnTo>
                <a:lnTo>
                  <a:pt x="417195" y="3721608"/>
                </a:lnTo>
                <a:lnTo>
                  <a:pt x="368542" y="3718800"/>
                </a:lnTo>
                <a:lnTo>
                  <a:pt x="321538" y="3710587"/>
                </a:lnTo>
                <a:lnTo>
                  <a:pt x="276495" y="3697282"/>
                </a:lnTo>
                <a:lnTo>
                  <a:pt x="233726" y="3679198"/>
                </a:lnTo>
                <a:lnTo>
                  <a:pt x="193544" y="3656647"/>
                </a:lnTo>
                <a:lnTo>
                  <a:pt x="156263" y="3629944"/>
                </a:lnTo>
                <a:lnTo>
                  <a:pt x="122196" y="3599402"/>
                </a:lnTo>
                <a:lnTo>
                  <a:pt x="91655" y="3565333"/>
                </a:lnTo>
                <a:lnTo>
                  <a:pt x="64953" y="3528051"/>
                </a:lnTo>
                <a:lnTo>
                  <a:pt x="42405" y="3487870"/>
                </a:lnTo>
                <a:lnTo>
                  <a:pt x="24322" y="3445102"/>
                </a:lnTo>
                <a:lnTo>
                  <a:pt x="11018" y="3400061"/>
                </a:lnTo>
                <a:lnTo>
                  <a:pt x="2806" y="3353060"/>
                </a:lnTo>
                <a:lnTo>
                  <a:pt x="0" y="3304413"/>
                </a:lnTo>
                <a:lnTo>
                  <a:pt x="0" y="417195"/>
                </a:lnTo>
                <a:close/>
              </a:path>
            </a:pathLst>
          </a:custGeom>
          <a:ln w="38100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915" y="591047"/>
            <a:ext cx="10873740" cy="1017098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endParaRPr lang="cs-CZ" sz="1200" spc="-5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endParaRPr lang="cs-CZ" sz="1200" spc="-5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Jako IgG1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mAb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 indukuje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cetuximab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 v nádorových buňkách ADCC zprostředkovanou NK buňkami.</a:t>
            </a:r>
            <a:r>
              <a:rPr lang="cs-CZ" sz="1600" b="1" spc="-5" baseline="30000" dirty="0">
                <a:solidFill>
                  <a:prstClr val="black"/>
                </a:solidFill>
                <a:latin typeface="Verdana"/>
                <a:cs typeface="Verdana"/>
              </a:rPr>
              <a:t>1,2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 To poskytuje důvod pro jeho kombinaci s inhibitory PD-L1, jako je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avelumab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*, což potenciálně vede k synergické aktivaci ADCC</a:t>
            </a:r>
            <a:r>
              <a:rPr lang="cs-CZ" sz="1600" b="1" spc="-5" baseline="30000" dirty="0">
                <a:solidFill>
                  <a:prstClr val="black"/>
                </a:solidFill>
                <a:latin typeface="Verdana"/>
                <a:cs typeface="Verdana"/>
              </a:rPr>
              <a:t>2</a:t>
            </a: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Výsledky studie fáze II AVETUX již dříve prokázaly aktivitu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cetuximabu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 +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avelumabu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 + CT* v 1L. V této studii byl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cetuximab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 +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avelumab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 + mFOLFOX6* spojen s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mPFS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 11,1 měsíce,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mOS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 32,9 měsíce a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mDpR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 67,5 % u pacientů s RAS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wt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/BRAF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wt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 mCRC3</a:t>
            </a: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Data z AVETRIC dále podporují 1L kombinace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cetuximabu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,†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avelumabu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 a CT*, ukazující vysokou ORR (82 %), DCR (98 %), ETS (74 %),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mDpR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 (56 %) a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mPFS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 (14,1 měsíce) pro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cetuximab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 † +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avelumab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 +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mFOLFOXIRI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* v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pMMR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 RAS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wt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/BRAF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wt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mCRC</a:t>
            </a:r>
            <a:endParaRPr lang="cs-CZ" sz="1600" b="1" spc="-5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Jednoramenná povaha studie fáze II AVETRIC neumožňuje učinit závěry týkající se účinnosti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cetuximabu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† +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avelumabu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 +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mFOLFOXIRI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* ve srovnání se standardní 1L léčbou</a:t>
            </a: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Jako takové jsou potřebné důkazy z přímých RCT k potvrzení účinnosti této kombinace oproti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SoC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 v tomto </a:t>
            </a:r>
            <a:r>
              <a:rPr lang="cs-CZ" sz="1600" b="1" spc="-5" dirty="0" err="1">
                <a:solidFill>
                  <a:prstClr val="black"/>
                </a:solidFill>
                <a:latin typeface="Verdana"/>
                <a:cs typeface="Verdana"/>
              </a:rPr>
              <a:t>nastaveníVzkaz</a:t>
            </a:r>
            <a:r>
              <a:rPr lang="cs-CZ" sz="1600" b="1" spc="-5" dirty="0">
                <a:solidFill>
                  <a:prstClr val="black"/>
                </a:solidFill>
                <a:latin typeface="Verdana"/>
                <a:cs typeface="Verdana"/>
              </a:rPr>
              <a:t> domů</a:t>
            </a: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lang="cs-CZ" spc="-5" dirty="0">
                <a:solidFill>
                  <a:srgbClr val="0070C0"/>
                </a:solidFill>
                <a:latin typeface="Verdana"/>
                <a:cs typeface="Verdana"/>
              </a:rPr>
              <a:t>Výsledky z AVETRIC ukázaly slibnou účinnost pro 1L </a:t>
            </a:r>
            <a:r>
              <a:rPr lang="cs-CZ" spc="-5" dirty="0" err="1">
                <a:solidFill>
                  <a:srgbClr val="0070C0"/>
                </a:solidFill>
                <a:latin typeface="Verdana"/>
                <a:cs typeface="Verdana"/>
              </a:rPr>
              <a:t>cetuximab</a:t>
            </a:r>
            <a:r>
              <a:rPr lang="cs-CZ" spc="-5" dirty="0">
                <a:solidFill>
                  <a:srgbClr val="0070C0"/>
                </a:solidFill>
                <a:latin typeface="Verdana"/>
                <a:cs typeface="Verdana"/>
              </a:rPr>
              <a:t>† + </a:t>
            </a:r>
            <a:r>
              <a:rPr lang="cs-CZ" spc="-5" dirty="0" err="1">
                <a:solidFill>
                  <a:srgbClr val="0070C0"/>
                </a:solidFill>
                <a:latin typeface="Verdana"/>
                <a:cs typeface="Verdana"/>
              </a:rPr>
              <a:t>avelumab</a:t>
            </a:r>
            <a:r>
              <a:rPr lang="cs-CZ" spc="-5" dirty="0">
                <a:solidFill>
                  <a:srgbClr val="0070C0"/>
                </a:solidFill>
                <a:latin typeface="Verdana"/>
                <a:cs typeface="Verdana"/>
              </a:rPr>
              <a:t> + </a:t>
            </a:r>
            <a:r>
              <a:rPr lang="cs-CZ" spc="-5" dirty="0" err="1">
                <a:solidFill>
                  <a:srgbClr val="0070C0"/>
                </a:solidFill>
                <a:latin typeface="Verdana"/>
                <a:cs typeface="Verdana"/>
              </a:rPr>
              <a:t>mFOLFOXIRI</a:t>
            </a:r>
            <a:r>
              <a:rPr lang="cs-CZ" spc="-5" dirty="0">
                <a:solidFill>
                  <a:srgbClr val="0070C0"/>
                </a:solidFill>
                <a:latin typeface="Verdana"/>
                <a:cs typeface="Verdana"/>
              </a:rPr>
              <a:t>* v </a:t>
            </a:r>
            <a:r>
              <a:rPr lang="cs-CZ" spc="-5" dirty="0" err="1">
                <a:solidFill>
                  <a:srgbClr val="0070C0"/>
                </a:solidFill>
                <a:latin typeface="Verdana"/>
                <a:cs typeface="Verdana"/>
              </a:rPr>
              <a:t>pMMR</a:t>
            </a:r>
            <a:r>
              <a:rPr lang="cs-CZ" spc="-5" dirty="0">
                <a:solidFill>
                  <a:srgbClr val="0070C0"/>
                </a:solidFill>
                <a:latin typeface="Verdana"/>
                <a:cs typeface="Verdana"/>
              </a:rPr>
              <a:t> RAS </a:t>
            </a:r>
            <a:r>
              <a:rPr lang="cs-CZ" spc="-5" dirty="0" err="1">
                <a:solidFill>
                  <a:srgbClr val="0070C0"/>
                </a:solidFill>
                <a:latin typeface="Verdana"/>
                <a:cs typeface="Verdana"/>
              </a:rPr>
              <a:t>wt</a:t>
            </a:r>
            <a:r>
              <a:rPr lang="cs-CZ" spc="-5" dirty="0">
                <a:solidFill>
                  <a:srgbClr val="0070C0"/>
                </a:solidFill>
                <a:latin typeface="Verdana"/>
                <a:cs typeface="Verdana"/>
              </a:rPr>
              <a:t>/BRAF </a:t>
            </a:r>
            <a:r>
              <a:rPr lang="cs-CZ" spc="-5" dirty="0" err="1">
                <a:solidFill>
                  <a:srgbClr val="0070C0"/>
                </a:solidFill>
                <a:latin typeface="Verdana"/>
                <a:cs typeface="Verdana"/>
              </a:rPr>
              <a:t>wt</a:t>
            </a:r>
            <a:r>
              <a:rPr lang="cs-CZ" spc="-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lang="cs-CZ" spc="-5" dirty="0" err="1">
                <a:solidFill>
                  <a:srgbClr val="0070C0"/>
                </a:solidFill>
                <a:latin typeface="Verdana"/>
                <a:cs typeface="Verdana"/>
              </a:rPr>
              <a:t>mCRC</a:t>
            </a:r>
            <a:endParaRPr lang="cs-CZ" spc="-5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endParaRPr lang="cs-CZ" sz="1200" spc="-5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endParaRPr lang="cs-CZ" sz="1200" spc="-5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endParaRPr lang="cs-CZ" sz="1200" spc="-5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endParaRPr lang="cs-CZ" sz="1200" spc="-5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endParaRPr lang="cs-CZ" sz="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endParaRPr lang="cs-CZ" sz="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endParaRPr lang="cs-CZ" sz="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endParaRPr lang="cs-CZ" sz="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endParaRPr lang="cs-CZ" sz="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endParaRPr lang="cs-CZ" sz="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endParaRPr lang="cs-CZ" sz="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endParaRPr lang="cs-CZ" sz="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endParaRPr lang="cs-CZ" sz="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endParaRPr lang="cs-CZ" sz="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endParaRPr lang="cs-CZ" sz="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endParaRPr lang="cs-CZ" sz="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endParaRPr lang="cs-CZ" sz="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endParaRPr lang="cs-CZ" sz="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endParaRPr lang="cs-CZ" sz="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05765" marR="405130" indent="-287020">
              <a:spcBef>
                <a:spcPts val="605"/>
              </a:spcBef>
              <a:buClr>
                <a:srgbClr val="503191"/>
              </a:buClr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*The combination therapy of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cetuximab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+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avelumab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± CT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is currently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under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investigation and has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not been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approved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for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treatment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of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any patients;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there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is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no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guarantee that any 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combination product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will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be approved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in the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sought-after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indication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by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any health authority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worldwide;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†Patients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received Q2W cetuximab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while the Erbitux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EU SmPC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states that  cetuximab should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be administered QW.</a:t>
            </a:r>
          </a:p>
          <a:p>
            <a:pPr marL="519430" marR="1196975">
              <a:lnSpc>
                <a:spcPct val="105000"/>
              </a:lnSpc>
            </a:pP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1L,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first-line;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ADCC, antibody-dependent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cellular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cytotoxicity; CT, chemotherapy; DCR, disease control rate;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ETS,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early tumor shrinkage; IgG, immunoglobulin G; mFOLFOX6,  modified FOLFOX6; mFOLFOXIRI, modified FOLFOXIRI; mAb, monoclonal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antibody;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mDpR, median depth of response; mOS, median overall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survival;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mPFS, median progression-  free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survival; NK, natural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killer; ORR, overall response rate; PD-L1, programmed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death-ligand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1;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pMMR,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proficient mismatch repair; QW, weekly; Q2W, every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two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weeks; RCT, 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randomized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controlled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trial;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SoC,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standard-of-care.</a:t>
            </a:r>
            <a:endParaRPr sz="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657860" lvl="1" indent="-139065">
              <a:spcBef>
                <a:spcPts val="50"/>
              </a:spcBef>
              <a:buFontTx/>
              <a:buAutoNum type="arabicPeriod"/>
              <a:tabLst>
                <a:tab pos="658495" algn="l"/>
              </a:tabLst>
            </a:pP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García-Foncillas J,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et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al.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Front Oncol 2019;9:849; 2. Ferris RL, et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al.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Cancer Treat Rev 2018;63:48–60; 3.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Tintelnot J,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et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al.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Front Oncol 2022;12:993611; 4.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Tsuji </a:t>
            </a:r>
            <a:r>
              <a:rPr sz="800" dirty="0">
                <a:solidFill>
                  <a:prstClr val="black"/>
                </a:solidFill>
                <a:latin typeface="Verdana"/>
                <a:cs typeface="Verdana"/>
              </a:rPr>
              <a:t>A, et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al.</a:t>
            </a:r>
            <a:r>
              <a:rPr sz="800" spc="-2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prstClr val="black"/>
                </a:solidFill>
                <a:latin typeface="Verdana"/>
                <a:cs typeface="Verdana"/>
              </a:rPr>
              <a:t>JSMO</a:t>
            </a:r>
            <a:endParaRPr sz="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23C5F59-77BE-E6EE-EFFA-A96046A577E0}"/>
              </a:ext>
            </a:extLst>
          </p:cNvPr>
          <p:cNvSpPr txBox="1"/>
          <p:nvPr/>
        </p:nvSpPr>
        <p:spPr>
          <a:xfrm>
            <a:off x="260985" y="5982806"/>
            <a:ext cx="1203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solidFill>
                  <a:prstClr val="black"/>
                </a:solidFill>
              </a:rPr>
              <a:t>*</a:t>
            </a:r>
            <a:r>
              <a:rPr lang="cs-CZ" sz="800" dirty="0" err="1">
                <a:solidFill>
                  <a:prstClr val="black"/>
                </a:solidFill>
              </a:rPr>
              <a:t>The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combination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therapy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of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cetuximab</a:t>
            </a:r>
            <a:r>
              <a:rPr lang="cs-CZ" sz="800" dirty="0">
                <a:solidFill>
                  <a:prstClr val="black"/>
                </a:solidFill>
              </a:rPr>
              <a:t> + </a:t>
            </a:r>
            <a:r>
              <a:rPr lang="cs-CZ" sz="800" dirty="0" err="1">
                <a:solidFill>
                  <a:prstClr val="black"/>
                </a:solidFill>
              </a:rPr>
              <a:t>avelumab</a:t>
            </a:r>
            <a:r>
              <a:rPr lang="cs-CZ" sz="800" dirty="0">
                <a:solidFill>
                  <a:prstClr val="black"/>
                </a:solidFill>
              </a:rPr>
              <a:t> ± CT </a:t>
            </a:r>
            <a:r>
              <a:rPr lang="cs-CZ" sz="800" dirty="0" err="1">
                <a:solidFill>
                  <a:prstClr val="black"/>
                </a:solidFill>
              </a:rPr>
              <a:t>is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currently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under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investigation</a:t>
            </a:r>
            <a:r>
              <a:rPr lang="cs-CZ" sz="800" dirty="0">
                <a:solidFill>
                  <a:prstClr val="black"/>
                </a:solidFill>
              </a:rPr>
              <a:t> and has not </a:t>
            </a:r>
            <a:r>
              <a:rPr lang="cs-CZ" sz="800" dirty="0" err="1">
                <a:solidFill>
                  <a:prstClr val="black"/>
                </a:solidFill>
              </a:rPr>
              <a:t>been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approved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for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treatment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of</a:t>
            </a:r>
            <a:r>
              <a:rPr lang="cs-CZ" sz="800" dirty="0">
                <a:solidFill>
                  <a:prstClr val="black"/>
                </a:solidFill>
              </a:rPr>
              <a:t> any </a:t>
            </a:r>
            <a:r>
              <a:rPr lang="cs-CZ" sz="800" dirty="0" err="1">
                <a:solidFill>
                  <a:prstClr val="black"/>
                </a:solidFill>
              </a:rPr>
              <a:t>patients</a:t>
            </a:r>
            <a:r>
              <a:rPr lang="cs-CZ" sz="800" dirty="0">
                <a:solidFill>
                  <a:prstClr val="black"/>
                </a:solidFill>
              </a:rPr>
              <a:t>; </a:t>
            </a:r>
            <a:r>
              <a:rPr lang="cs-CZ" sz="800" dirty="0" err="1">
                <a:solidFill>
                  <a:prstClr val="black"/>
                </a:solidFill>
              </a:rPr>
              <a:t>there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is</a:t>
            </a:r>
            <a:r>
              <a:rPr lang="cs-CZ" sz="800" dirty="0">
                <a:solidFill>
                  <a:prstClr val="black"/>
                </a:solidFill>
              </a:rPr>
              <a:t> no </a:t>
            </a:r>
            <a:r>
              <a:rPr lang="cs-CZ" sz="800" dirty="0" err="1">
                <a:solidFill>
                  <a:prstClr val="black"/>
                </a:solidFill>
              </a:rPr>
              <a:t>guarantee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that</a:t>
            </a:r>
            <a:r>
              <a:rPr lang="cs-CZ" sz="800" dirty="0">
                <a:solidFill>
                  <a:prstClr val="black"/>
                </a:solidFill>
              </a:rPr>
              <a:t> any  </a:t>
            </a:r>
            <a:r>
              <a:rPr lang="cs-CZ" sz="800" dirty="0" err="1">
                <a:solidFill>
                  <a:prstClr val="black"/>
                </a:solidFill>
              </a:rPr>
              <a:t>combination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product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will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be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approved</a:t>
            </a:r>
            <a:r>
              <a:rPr lang="cs-CZ" sz="800" dirty="0">
                <a:solidFill>
                  <a:prstClr val="black"/>
                </a:solidFill>
              </a:rPr>
              <a:t> in </a:t>
            </a:r>
            <a:r>
              <a:rPr lang="cs-CZ" sz="800" dirty="0" err="1">
                <a:solidFill>
                  <a:prstClr val="black"/>
                </a:solidFill>
              </a:rPr>
              <a:t>the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sought-after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indication</a:t>
            </a:r>
            <a:r>
              <a:rPr lang="cs-CZ" sz="800" dirty="0">
                <a:solidFill>
                  <a:prstClr val="black"/>
                </a:solidFill>
              </a:rPr>
              <a:t> by any </a:t>
            </a:r>
            <a:r>
              <a:rPr lang="cs-CZ" sz="800" dirty="0" err="1">
                <a:solidFill>
                  <a:prstClr val="black"/>
                </a:solidFill>
              </a:rPr>
              <a:t>health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authority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worldwide</a:t>
            </a:r>
            <a:r>
              <a:rPr lang="cs-CZ" sz="800" dirty="0">
                <a:solidFill>
                  <a:prstClr val="black"/>
                </a:solidFill>
              </a:rPr>
              <a:t>; †</a:t>
            </a:r>
            <a:r>
              <a:rPr lang="cs-CZ" sz="800" dirty="0" err="1">
                <a:solidFill>
                  <a:prstClr val="black"/>
                </a:solidFill>
              </a:rPr>
              <a:t>Patients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received</a:t>
            </a:r>
            <a:r>
              <a:rPr lang="cs-CZ" sz="800" dirty="0">
                <a:solidFill>
                  <a:prstClr val="black"/>
                </a:solidFill>
              </a:rPr>
              <a:t> Q2W </a:t>
            </a:r>
            <a:r>
              <a:rPr lang="cs-CZ" sz="800" dirty="0" err="1">
                <a:solidFill>
                  <a:prstClr val="black"/>
                </a:solidFill>
              </a:rPr>
              <a:t>cetuximab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while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the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Erbitux</a:t>
            </a:r>
            <a:r>
              <a:rPr lang="cs-CZ" sz="800" dirty="0">
                <a:solidFill>
                  <a:prstClr val="black"/>
                </a:solidFill>
              </a:rPr>
              <a:t> EU </a:t>
            </a:r>
            <a:r>
              <a:rPr lang="cs-CZ" sz="800" dirty="0" err="1">
                <a:solidFill>
                  <a:prstClr val="black"/>
                </a:solidFill>
              </a:rPr>
              <a:t>SmPC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states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that</a:t>
            </a:r>
            <a:r>
              <a:rPr lang="cs-CZ" sz="800" dirty="0">
                <a:solidFill>
                  <a:prstClr val="black"/>
                </a:solidFill>
              </a:rPr>
              <a:t>  </a:t>
            </a:r>
            <a:r>
              <a:rPr lang="cs-CZ" sz="800" dirty="0" err="1">
                <a:solidFill>
                  <a:prstClr val="black"/>
                </a:solidFill>
              </a:rPr>
              <a:t>cetuximab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should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be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administered</a:t>
            </a:r>
            <a:r>
              <a:rPr lang="cs-CZ" sz="800" dirty="0">
                <a:solidFill>
                  <a:prstClr val="black"/>
                </a:solidFill>
              </a:rPr>
              <a:t> QW.</a:t>
            </a:r>
          </a:p>
          <a:p>
            <a:r>
              <a:rPr lang="cs-CZ" sz="800" dirty="0">
                <a:solidFill>
                  <a:prstClr val="black"/>
                </a:solidFill>
              </a:rPr>
              <a:t>1L, </a:t>
            </a:r>
            <a:r>
              <a:rPr lang="cs-CZ" sz="800" dirty="0" err="1">
                <a:solidFill>
                  <a:prstClr val="black"/>
                </a:solidFill>
              </a:rPr>
              <a:t>first</a:t>
            </a:r>
            <a:r>
              <a:rPr lang="cs-CZ" sz="800" dirty="0">
                <a:solidFill>
                  <a:prstClr val="black"/>
                </a:solidFill>
              </a:rPr>
              <a:t>-line; ADCC, </a:t>
            </a:r>
            <a:r>
              <a:rPr lang="cs-CZ" sz="800" dirty="0" err="1">
                <a:solidFill>
                  <a:prstClr val="black"/>
                </a:solidFill>
              </a:rPr>
              <a:t>antibody-dependent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cellular</a:t>
            </a:r>
            <a:r>
              <a:rPr lang="cs-CZ" sz="800" dirty="0">
                <a:solidFill>
                  <a:prstClr val="black"/>
                </a:solidFill>
              </a:rPr>
              <a:t> cytotoxicity; CT, </a:t>
            </a:r>
            <a:r>
              <a:rPr lang="cs-CZ" sz="800" dirty="0" err="1">
                <a:solidFill>
                  <a:prstClr val="black"/>
                </a:solidFill>
              </a:rPr>
              <a:t>chemotherapy</a:t>
            </a:r>
            <a:r>
              <a:rPr lang="cs-CZ" sz="800" dirty="0">
                <a:solidFill>
                  <a:prstClr val="black"/>
                </a:solidFill>
              </a:rPr>
              <a:t>; DCR, </a:t>
            </a:r>
            <a:r>
              <a:rPr lang="cs-CZ" sz="800" dirty="0" err="1">
                <a:solidFill>
                  <a:prstClr val="black"/>
                </a:solidFill>
              </a:rPr>
              <a:t>disease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control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rate</a:t>
            </a:r>
            <a:r>
              <a:rPr lang="cs-CZ" sz="800" dirty="0">
                <a:solidFill>
                  <a:prstClr val="black"/>
                </a:solidFill>
              </a:rPr>
              <a:t>; ETS, early tumor </a:t>
            </a:r>
            <a:r>
              <a:rPr lang="cs-CZ" sz="800" dirty="0" err="1">
                <a:solidFill>
                  <a:prstClr val="black"/>
                </a:solidFill>
              </a:rPr>
              <a:t>shrinkage</a:t>
            </a:r>
            <a:r>
              <a:rPr lang="cs-CZ" sz="800" dirty="0">
                <a:solidFill>
                  <a:prstClr val="black"/>
                </a:solidFill>
              </a:rPr>
              <a:t>; </a:t>
            </a:r>
            <a:r>
              <a:rPr lang="cs-CZ" sz="800" dirty="0" err="1">
                <a:solidFill>
                  <a:prstClr val="black"/>
                </a:solidFill>
              </a:rPr>
              <a:t>IgG</a:t>
            </a:r>
            <a:r>
              <a:rPr lang="cs-CZ" sz="800" dirty="0">
                <a:solidFill>
                  <a:prstClr val="black"/>
                </a:solidFill>
              </a:rPr>
              <a:t>, </a:t>
            </a:r>
            <a:r>
              <a:rPr lang="cs-CZ" sz="800" dirty="0" err="1">
                <a:solidFill>
                  <a:prstClr val="black"/>
                </a:solidFill>
              </a:rPr>
              <a:t>immunoglobulin</a:t>
            </a:r>
            <a:r>
              <a:rPr lang="cs-CZ" sz="800" dirty="0">
                <a:solidFill>
                  <a:prstClr val="black"/>
                </a:solidFill>
              </a:rPr>
              <a:t> G; mFOLFOX6,  </a:t>
            </a:r>
            <a:r>
              <a:rPr lang="cs-CZ" sz="800" dirty="0" err="1">
                <a:solidFill>
                  <a:prstClr val="black"/>
                </a:solidFill>
              </a:rPr>
              <a:t>modified</a:t>
            </a:r>
            <a:r>
              <a:rPr lang="cs-CZ" sz="800" dirty="0">
                <a:solidFill>
                  <a:prstClr val="black"/>
                </a:solidFill>
              </a:rPr>
              <a:t> FOLFOX6; </a:t>
            </a:r>
            <a:r>
              <a:rPr lang="cs-CZ" sz="800" dirty="0" err="1">
                <a:solidFill>
                  <a:prstClr val="black"/>
                </a:solidFill>
              </a:rPr>
              <a:t>mFOLFOXIRI</a:t>
            </a:r>
            <a:r>
              <a:rPr lang="cs-CZ" sz="800" dirty="0">
                <a:solidFill>
                  <a:prstClr val="black"/>
                </a:solidFill>
              </a:rPr>
              <a:t>, </a:t>
            </a:r>
            <a:r>
              <a:rPr lang="cs-CZ" sz="800" dirty="0" err="1">
                <a:solidFill>
                  <a:prstClr val="black"/>
                </a:solidFill>
              </a:rPr>
              <a:t>modified</a:t>
            </a:r>
            <a:r>
              <a:rPr lang="cs-CZ" sz="800" dirty="0">
                <a:solidFill>
                  <a:prstClr val="black"/>
                </a:solidFill>
              </a:rPr>
              <a:t> FOLFOXIRI; </a:t>
            </a:r>
            <a:r>
              <a:rPr lang="cs-CZ" sz="800" dirty="0" err="1">
                <a:solidFill>
                  <a:prstClr val="black"/>
                </a:solidFill>
              </a:rPr>
              <a:t>mAb</a:t>
            </a:r>
            <a:r>
              <a:rPr lang="cs-CZ" sz="800" dirty="0">
                <a:solidFill>
                  <a:prstClr val="black"/>
                </a:solidFill>
              </a:rPr>
              <a:t>, </a:t>
            </a:r>
            <a:r>
              <a:rPr lang="cs-CZ" sz="800" dirty="0" err="1">
                <a:solidFill>
                  <a:prstClr val="black"/>
                </a:solidFill>
              </a:rPr>
              <a:t>monoclonal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antibody</a:t>
            </a:r>
            <a:r>
              <a:rPr lang="cs-CZ" sz="800" dirty="0">
                <a:solidFill>
                  <a:prstClr val="black"/>
                </a:solidFill>
              </a:rPr>
              <a:t>; </a:t>
            </a:r>
            <a:r>
              <a:rPr lang="cs-CZ" sz="800" dirty="0" err="1">
                <a:solidFill>
                  <a:prstClr val="black"/>
                </a:solidFill>
              </a:rPr>
              <a:t>mDpR</a:t>
            </a:r>
            <a:r>
              <a:rPr lang="cs-CZ" sz="800" dirty="0">
                <a:solidFill>
                  <a:prstClr val="black"/>
                </a:solidFill>
              </a:rPr>
              <a:t>, </a:t>
            </a:r>
            <a:r>
              <a:rPr lang="cs-CZ" sz="800" dirty="0" err="1">
                <a:solidFill>
                  <a:prstClr val="black"/>
                </a:solidFill>
              </a:rPr>
              <a:t>median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depth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of</a:t>
            </a:r>
            <a:r>
              <a:rPr lang="cs-CZ" sz="800" dirty="0">
                <a:solidFill>
                  <a:prstClr val="black"/>
                </a:solidFill>
              </a:rPr>
              <a:t> response; </a:t>
            </a:r>
            <a:r>
              <a:rPr lang="cs-CZ" sz="800" dirty="0" err="1">
                <a:solidFill>
                  <a:prstClr val="black"/>
                </a:solidFill>
              </a:rPr>
              <a:t>mOS</a:t>
            </a:r>
            <a:r>
              <a:rPr lang="cs-CZ" sz="800" dirty="0">
                <a:solidFill>
                  <a:prstClr val="black"/>
                </a:solidFill>
              </a:rPr>
              <a:t>, </a:t>
            </a:r>
            <a:r>
              <a:rPr lang="cs-CZ" sz="800" dirty="0" err="1">
                <a:solidFill>
                  <a:prstClr val="black"/>
                </a:solidFill>
              </a:rPr>
              <a:t>median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overall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survival</a:t>
            </a:r>
            <a:r>
              <a:rPr lang="cs-CZ" sz="800" dirty="0">
                <a:solidFill>
                  <a:prstClr val="black"/>
                </a:solidFill>
              </a:rPr>
              <a:t>; </a:t>
            </a:r>
            <a:r>
              <a:rPr lang="cs-CZ" sz="800" dirty="0" err="1">
                <a:solidFill>
                  <a:prstClr val="black"/>
                </a:solidFill>
              </a:rPr>
              <a:t>mPFS</a:t>
            </a:r>
            <a:r>
              <a:rPr lang="cs-CZ" sz="800" dirty="0">
                <a:solidFill>
                  <a:prstClr val="black"/>
                </a:solidFill>
              </a:rPr>
              <a:t>, </a:t>
            </a:r>
            <a:r>
              <a:rPr lang="cs-CZ" sz="800" dirty="0" err="1">
                <a:solidFill>
                  <a:prstClr val="black"/>
                </a:solidFill>
              </a:rPr>
              <a:t>median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progression</a:t>
            </a:r>
            <a:r>
              <a:rPr lang="cs-CZ" sz="800" dirty="0">
                <a:solidFill>
                  <a:prstClr val="black"/>
                </a:solidFill>
              </a:rPr>
              <a:t>-  free </a:t>
            </a:r>
            <a:r>
              <a:rPr lang="cs-CZ" sz="800" dirty="0" err="1">
                <a:solidFill>
                  <a:prstClr val="black"/>
                </a:solidFill>
              </a:rPr>
              <a:t>survival</a:t>
            </a:r>
            <a:r>
              <a:rPr lang="cs-CZ" sz="800" dirty="0">
                <a:solidFill>
                  <a:prstClr val="black"/>
                </a:solidFill>
              </a:rPr>
              <a:t>; NK, natural </a:t>
            </a:r>
            <a:r>
              <a:rPr lang="cs-CZ" sz="800" dirty="0" err="1">
                <a:solidFill>
                  <a:prstClr val="black"/>
                </a:solidFill>
              </a:rPr>
              <a:t>killer</a:t>
            </a:r>
            <a:r>
              <a:rPr lang="cs-CZ" sz="800" dirty="0">
                <a:solidFill>
                  <a:prstClr val="black"/>
                </a:solidFill>
              </a:rPr>
              <a:t>; ORR, </a:t>
            </a:r>
            <a:r>
              <a:rPr lang="cs-CZ" sz="800" dirty="0" err="1">
                <a:solidFill>
                  <a:prstClr val="black"/>
                </a:solidFill>
              </a:rPr>
              <a:t>overall</a:t>
            </a:r>
            <a:r>
              <a:rPr lang="cs-CZ" sz="800" dirty="0">
                <a:solidFill>
                  <a:prstClr val="black"/>
                </a:solidFill>
              </a:rPr>
              <a:t> response </a:t>
            </a:r>
            <a:r>
              <a:rPr lang="cs-CZ" sz="800" dirty="0" err="1">
                <a:solidFill>
                  <a:prstClr val="black"/>
                </a:solidFill>
              </a:rPr>
              <a:t>rate</a:t>
            </a:r>
            <a:r>
              <a:rPr lang="cs-CZ" sz="800" dirty="0">
                <a:solidFill>
                  <a:prstClr val="black"/>
                </a:solidFill>
              </a:rPr>
              <a:t>; PD-L1, </a:t>
            </a:r>
            <a:r>
              <a:rPr lang="cs-CZ" sz="800" dirty="0" err="1">
                <a:solidFill>
                  <a:prstClr val="black"/>
                </a:solidFill>
              </a:rPr>
              <a:t>programmed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death</a:t>
            </a:r>
            <a:r>
              <a:rPr lang="cs-CZ" sz="800" dirty="0">
                <a:solidFill>
                  <a:prstClr val="black"/>
                </a:solidFill>
              </a:rPr>
              <a:t>-ligand 1; </a:t>
            </a:r>
            <a:r>
              <a:rPr lang="cs-CZ" sz="800" dirty="0" err="1">
                <a:solidFill>
                  <a:prstClr val="black"/>
                </a:solidFill>
              </a:rPr>
              <a:t>pMMR</a:t>
            </a:r>
            <a:r>
              <a:rPr lang="cs-CZ" sz="800" dirty="0">
                <a:solidFill>
                  <a:prstClr val="black"/>
                </a:solidFill>
              </a:rPr>
              <a:t>, </a:t>
            </a:r>
            <a:r>
              <a:rPr lang="cs-CZ" sz="800" dirty="0" err="1">
                <a:solidFill>
                  <a:prstClr val="black"/>
                </a:solidFill>
              </a:rPr>
              <a:t>proficient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mismatch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repair</a:t>
            </a:r>
            <a:r>
              <a:rPr lang="cs-CZ" sz="800" dirty="0">
                <a:solidFill>
                  <a:prstClr val="black"/>
                </a:solidFill>
              </a:rPr>
              <a:t>; QW, </a:t>
            </a:r>
            <a:r>
              <a:rPr lang="cs-CZ" sz="800" dirty="0" err="1">
                <a:solidFill>
                  <a:prstClr val="black"/>
                </a:solidFill>
              </a:rPr>
              <a:t>weekly</a:t>
            </a:r>
            <a:r>
              <a:rPr lang="cs-CZ" sz="800" dirty="0">
                <a:solidFill>
                  <a:prstClr val="black"/>
                </a:solidFill>
              </a:rPr>
              <a:t>; Q2W, </a:t>
            </a:r>
            <a:r>
              <a:rPr lang="cs-CZ" sz="800" dirty="0" err="1">
                <a:solidFill>
                  <a:prstClr val="black"/>
                </a:solidFill>
              </a:rPr>
              <a:t>every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two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weeks</a:t>
            </a:r>
            <a:r>
              <a:rPr lang="cs-CZ" sz="800" dirty="0">
                <a:solidFill>
                  <a:prstClr val="black"/>
                </a:solidFill>
              </a:rPr>
              <a:t>; RCT,  </a:t>
            </a:r>
            <a:r>
              <a:rPr lang="cs-CZ" sz="800" dirty="0" err="1">
                <a:solidFill>
                  <a:prstClr val="black"/>
                </a:solidFill>
              </a:rPr>
              <a:t>randomized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controlled</a:t>
            </a:r>
            <a:r>
              <a:rPr lang="cs-CZ" sz="800" dirty="0">
                <a:solidFill>
                  <a:prstClr val="black"/>
                </a:solidFill>
              </a:rPr>
              <a:t> trial; </a:t>
            </a:r>
            <a:r>
              <a:rPr lang="cs-CZ" sz="800" dirty="0" err="1">
                <a:solidFill>
                  <a:prstClr val="black"/>
                </a:solidFill>
              </a:rPr>
              <a:t>SoC</a:t>
            </a:r>
            <a:r>
              <a:rPr lang="cs-CZ" sz="800" dirty="0">
                <a:solidFill>
                  <a:prstClr val="black"/>
                </a:solidFill>
              </a:rPr>
              <a:t>, standard-</a:t>
            </a:r>
            <a:r>
              <a:rPr lang="cs-CZ" sz="800" dirty="0" err="1">
                <a:solidFill>
                  <a:prstClr val="black"/>
                </a:solidFill>
              </a:rPr>
              <a:t>of</a:t>
            </a:r>
            <a:r>
              <a:rPr lang="cs-CZ" sz="800" dirty="0">
                <a:solidFill>
                  <a:prstClr val="black"/>
                </a:solidFill>
              </a:rPr>
              <a:t>-care.</a:t>
            </a:r>
          </a:p>
          <a:p>
            <a:r>
              <a:rPr lang="cs-CZ" sz="800" dirty="0">
                <a:solidFill>
                  <a:prstClr val="black"/>
                </a:solidFill>
              </a:rPr>
              <a:t>1.García-Foncillas J, et al. Front </a:t>
            </a:r>
            <a:r>
              <a:rPr lang="cs-CZ" sz="800" dirty="0" err="1">
                <a:solidFill>
                  <a:prstClr val="black"/>
                </a:solidFill>
              </a:rPr>
              <a:t>Oncol</a:t>
            </a:r>
            <a:r>
              <a:rPr lang="cs-CZ" sz="800" dirty="0">
                <a:solidFill>
                  <a:prstClr val="black"/>
                </a:solidFill>
              </a:rPr>
              <a:t> 2019;9:849; 2. </a:t>
            </a:r>
            <a:r>
              <a:rPr lang="cs-CZ" sz="800" dirty="0" err="1">
                <a:solidFill>
                  <a:prstClr val="black"/>
                </a:solidFill>
              </a:rPr>
              <a:t>Ferris</a:t>
            </a:r>
            <a:r>
              <a:rPr lang="cs-CZ" sz="800" dirty="0">
                <a:solidFill>
                  <a:prstClr val="black"/>
                </a:solidFill>
              </a:rPr>
              <a:t> RL, et al. </a:t>
            </a:r>
            <a:r>
              <a:rPr lang="cs-CZ" sz="800" dirty="0" err="1">
                <a:solidFill>
                  <a:prstClr val="black"/>
                </a:solidFill>
              </a:rPr>
              <a:t>Cancer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Treat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Rev</a:t>
            </a:r>
            <a:r>
              <a:rPr lang="cs-CZ" sz="800" dirty="0">
                <a:solidFill>
                  <a:prstClr val="black"/>
                </a:solidFill>
              </a:rPr>
              <a:t> 2018;63:48–60; 3. </a:t>
            </a:r>
            <a:r>
              <a:rPr lang="cs-CZ" sz="800" dirty="0" err="1">
                <a:solidFill>
                  <a:prstClr val="black"/>
                </a:solidFill>
              </a:rPr>
              <a:t>Tintelnot</a:t>
            </a:r>
            <a:r>
              <a:rPr lang="cs-CZ" sz="800" dirty="0">
                <a:solidFill>
                  <a:prstClr val="black"/>
                </a:solidFill>
              </a:rPr>
              <a:t> J, et al. Front </a:t>
            </a:r>
            <a:r>
              <a:rPr lang="cs-CZ" sz="800" dirty="0" err="1">
                <a:solidFill>
                  <a:prstClr val="black"/>
                </a:solidFill>
              </a:rPr>
              <a:t>Oncol</a:t>
            </a:r>
            <a:r>
              <a:rPr lang="cs-CZ" sz="800" dirty="0">
                <a:solidFill>
                  <a:prstClr val="black"/>
                </a:solidFill>
              </a:rPr>
              <a:t> 2022;12:993611; 4. </a:t>
            </a:r>
            <a:r>
              <a:rPr lang="cs-CZ" sz="800" dirty="0" err="1">
                <a:solidFill>
                  <a:prstClr val="black"/>
                </a:solidFill>
              </a:rPr>
              <a:t>Tsuji</a:t>
            </a:r>
            <a:r>
              <a:rPr lang="cs-CZ" sz="800" dirty="0">
                <a:solidFill>
                  <a:prstClr val="black"/>
                </a:solidFill>
              </a:rPr>
              <a:t> A, et al. JSMO</a:t>
            </a:r>
          </a:p>
        </p:txBody>
      </p:sp>
    </p:spTree>
    <p:extLst>
      <p:ext uri="{BB962C8B-B14F-4D97-AF65-F5344CB8AC3E}">
        <p14:creationId xmlns:p14="http://schemas.microsoft.com/office/powerpoint/2010/main" val="21297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1224" y="3301466"/>
            <a:ext cx="8532775" cy="1997983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Cíl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Vyhodnotit udržovací léčbu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avelumabem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po 1L léčby kombinací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cetuximabu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+ FOLFIRI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Primární sledovaný parametr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PFS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Klíčové</a:t>
            </a:r>
            <a:r>
              <a:rPr kumimoji="0" lang="cs-CZ" sz="1400" b="1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sekundární sledované parametry</a:t>
            </a:r>
            <a:r>
              <a:rPr kumimoji="0" lang="cs-CZ" sz="1400" b="1" i="0" u="none" strike="noStrike" kern="1200" cap="none" spc="-4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Bezpečnost a snášenlivost, ORR, OS, PFS po 12 měsících a translační analýzy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1225" y="328739"/>
            <a:ext cx="10907420" cy="626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ts val="2520"/>
              </a:lnSpc>
              <a:spcBef>
                <a:spcPts val="95"/>
              </a:spcBef>
            </a:pPr>
            <a:r>
              <a:rPr lang="cs-CZ" sz="2000" dirty="0">
                <a:solidFill>
                  <a:schemeClr val="tx1"/>
                </a:solidFill>
              </a:rPr>
              <a:t>FIRE-6: Studie fáze </a:t>
            </a:r>
            <a:r>
              <a:rPr lang="cs-CZ" sz="2000" dirty="0" err="1">
                <a:solidFill>
                  <a:schemeClr val="tx1"/>
                </a:solidFill>
              </a:rPr>
              <a:t>IIa</a:t>
            </a:r>
            <a:r>
              <a:rPr lang="cs-CZ" sz="2000" dirty="0">
                <a:solidFill>
                  <a:schemeClr val="tx1"/>
                </a:solidFill>
              </a:rPr>
              <a:t> udržovací léčby </a:t>
            </a:r>
            <a:r>
              <a:rPr lang="cs-CZ" sz="2000" dirty="0" err="1">
                <a:solidFill>
                  <a:schemeClr val="tx1"/>
                </a:solidFill>
              </a:rPr>
              <a:t>avelumabem</a:t>
            </a:r>
            <a:r>
              <a:rPr lang="cs-CZ" sz="2000" dirty="0">
                <a:solidFill>
                  <a:schemeClr val="tx1"/>
                </a:solidFill>
              </a:rPr>
              <a:t> u</a:t>
            </a:r>
          </a:p>
          <a:p>
            <a:pPr marL="12700" rtl="0">
              <a:lnSpc>
                <a:spcPts val="2520"/>
              </a:lnSpc>
            </a:pPr>
            <a:r>
              <a:rPr lang="cs-CZ" sz="2000" dirty="0" err="1">
                <a:solidFill>
                  <a:schemeClr val="tx1"/>
                </a:solidFill>
              </a:rPr>
              <a:t>mCRC</a:t>
            </a:r>
            <a:r>
              <a:rPr lang="cs-CZ" sz="2000" dirty="0">
                <a:solidFill>
                  <a:schemeClr val="tx1"/>
                </a:solidFill>
              </a:rPr>
              <a:t> RAS/BRAF </a:t>
            </a:r>
            <a:r>
              <a:rPr lang="cs-CZ" sz="2000" dirty="0" err="1">
                <a:solidFill>
                  <a:schemeClr val="tx1"/>
                </a:solidFill>
              </a:rPr>
              <a:t>wt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-381000" y="6565769"/>
            <a:ext cx="27355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34. Číslo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EudraCT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2018-002010-12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6086855" y="1897379"/>
            <a:ext cx="1764029" cy="784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36233" y="1997710"/>
            <a:ext cx="1014094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885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FOLFIRI +</a:t>
            </a:r>
          </a:p>
          <a:p>
            <a:pPr marL="12065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+  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avelumab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75326" y="2192273"/>
            <a:ext cx="812800" cy="76200"/>
          </a:xfrm>
          <a:custGeom>
            <a:avLst/>
            <a:gdLst/>
            <a:ahLst/>
            <a:cxnLst/>
            <a:rect l="l" t="t" r="r" b="b"/>
            <a:pathLst>
              <a:path w="812800" h="76200">
                <a:moveTo>
                  <a:pt x="736346" y="0"/>
                </a:moveTo>
                <a:lnTo>
                  <a:pt x="736346" y="76200"/>
                </a:lnTo>
                <a:lnTo>
                  <a:pt x="792734" y="48005"/>
                </a:lnTo>
                <a:lnTo>
                  <a:pt x="749046" y="48005"/>
                </a:lnTo>
                <a:lnTo>
                  <a:pt x="749046" y="28193"/>
                </a:lnTo>
                <a:lnTo>
                  <a:pt x="792733" y="28193"/>
                </a:lnTo>
                <a:lnTo>
                  <a:pt x="736346" y="0"/>
                </a:lnTo>
                <a:close/>
              </a:path>
              <a:path w="812800" h="76200">
                <a:moveTo>
                  <a:pt x="736346" y="28193"/>
                </a:moveTo>
                <a:lnTo>
                  <a:pt x="0" y="28193"/>
                </a:lnTo>
                <a:lnTo>
                  <a:pt x="0" y="48005"/>
                </a:lnTo>
                <a:lnTo>
                  <a:pt x="736346" y="48005"/>
                </a:lnTo>
                <a:lnTo>
                  <a:pt x="736346" y="28193"/>
                </a:lnTo>
                <a:close/>
              </a:path>
              <a:path w="812800" h="76200">
                <a:moveTo>
                  <a:pt x="792733" y="28193"/>
                </a:moveTo>
                <a:lnTo>
                  <a:pt x="749046" y="28193"/>
                </a:lnTo>
                <a:lnTo>
                  <a:pt x="749046" y="48005"/>
                </a:lnTo>
                <a:lnTo>
                  <a:pt x="792734" y="48005"/>
                </a:lnTo>
                <a:lnTo>
                  <a:pt x="812546" y="38100"/>
                </a:lnTo>
                <a:lnTo>
                  <a:pt x="792733" y="28193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4652" y="1790687"/>
            <a:ext cx="2398222" cy="954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5886" y="1885086"/>
            <a:ext cx="226212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DDDDDD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RAS/BRAF 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wt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847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mCRC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84785" marR="5080" lvl="0" indent="-1720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Bez ohledu na 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mikrosatelitní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nestabilitu</a:t>
            </a:r>
          </a:p>
        </p:txBody>
      </p:sp>
      <p:sp>
        <p:nvSpPr>
          <p:cNvPr id="11" name="object 11"/>
          <p:cNvSpPr/>
          <p:nvPr/>
        </p:nvSpPr>
        <p:spPr>
          <a:xfrm>
            <a:off x="3692652" y="1816595"/>
            <a:ext cx="1661922" cy="9045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4414" y="2061210"/>
            <a:ext cx="845819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FOLFIRI +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28010" y="2192273"/>
            <a:ext cx="569595" cy="76200"/>
          </a:xfrm>
          <a:custGeom>
            <a:avLst/>
            <a:gdLst/>
            <a:ahLst/>
            <a:cxnLst/>
            <a:rect l="l" t="t" r="r" b="b"/>
            <a:pathLst>
              <a:path w="569595" h="76200">
                <a:moveTo>
                  <a:pt x="493394" y="0"/>
                </a:moveTo>
                <a:lnTo>
                  <a:pt x="493394" y="76200"/>
                </a:lnTo>
                <a:lnTo>
                  <a:pt x="549783" y="48005"/>
                </a:lnTo>
                <a:lnTo>
                  <a:pt x="506094" y="48005"/>
                </a:lnTo>
                <a:lnTo>
                  <a:pt x="506094" y="28193"/>
                </a:lnTo>
                <a:lnTo>
                  <a:pt x="549782" y="28193"/>
                </a:lnTo>
                <a:lnTo>
                  <a:pt x="493394" y="0"/>
                </a:lnTo>
                <a:close/>
              </a:path>
              <a:path w="569595" h="76200">
                <a:moveTo>
                  <a:pt x="493394" y="28193"/>
                </a:moveTo>
                <a:lnTo>
                  <a:pt x="0" y="28193"/>
                </a:lnTo>
                <a:lnTo>
                  <a:pt x="0" y="48005"/>
                </a:lnTo>
                <a:lnTo>
                  <a:pt x="493394" y="48005"/>
                </a:lnTo>
                <a:lnTo>
                  <a:pt x="493394" y="28193"/>
                </a:lnTo>
                <a:close/>
              </a:path>
              <a:path w="569595" h="76200">
                <a:moveTo>
                  <a:pt x="549782" y="28193"/>
                </a:moveTo>
                <a:lnTo>
                  <a:pt x="506094" y="28193"/>
                </a:lnTo>
                <a:lnTo>
                  <a:pt x="506094" y="48005"/>
                </a:lnTo>
                <a:lnTo>
                  <a:pt x="549783" y="48005"/>
                </a:lnTo>
                <a:lnTo>
                  <a:pt x="569594" y="38100"/>
                </a:lnTo>
                <a:lnTo>
                  <a:pt x="549782" y="28193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99069" y="2181605"/>
            <a:ext cx="812800" cy="76200"/>
          </a:xfrm>
          <a:custGeom>
            <a:avLst/>
            <a:gdLst/>
            <a:ahLst/>
            <a:cxnLst/>
            <a:rect l="l" t="t" r="r" b="b"/>
            <a:pathLst>
              <a:path w="812800" h="76200">
                <a:moveTo>
                  <a:pt x="736346" y="0"/>
                </a:moveTo>
                <a:lnTo>
                  <a:pt x="736346" y="76200"/>
                </a:lnTo>
                <a:lnTo>
                  <a:pt x="792733" y="48006"/>
                </a:lnTo>
                <a:lnTo>
                  <a:pt x="749046" y="48006"/>
                </a:lnTo>
                <a:lnTo>
                  <a:pt x="749046" y="28194"/>
                </a:lnTo>
                <a:lnTo>
                  <a:pt x="792734" y="28194"/>
                </a:lnTo>
                <a:lnTo>
                  <a:pt x="736346" y="0"/>
                </a:lnTo>
                <a:close/>
              </a:path>
              <a:path w="812800" h="76200">
                <a:moveTo>
                  <a:pt x="736346" y="28194"/>
                </a:moveTo>
                <a:lnTo>
                  <a:pt x="0" y="28194"/>
                </a:lnTo>
                <a:lnTo>
                  <a:pt x="0" y="48006"/>
                </a:lnTo>
                <a:lnTo>
                  <a:pt x="736346" y="48006"/>
                </a:lnTo>
                <a:lnTo>
                  <a:pt x="736346" y="28194"/>
                </a:lnTo>
                <a:close/>
              </a:path>
              <a:path w="812800" h="76200">
                <a:moveTo>
                  <a:pt x="792734" y="28194"/>
                </a:moveTo>
                <a:lnTo>
                  <a:pt x="749046" y="28194"/>
                </a:lnTo>
                <a:lnTo>
                  <a:pt x="749046" y="48006"/>
                </a:lnTo>
                <a:lnTo>
                  <a:pt x="792733" y="48006"/>
                </a:lnTo>
                <a:lnTo>
                  <a:pt x="812546" y="38100"/>
                </a:lnTo>
                <a:lnTo>
                  <a:pt x="792734" y="28194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95359" y="1885175"/>
            <a:ext cx="1389126" cy="7566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62821" y="2139772"/>
            <a:ext cx="80518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Avelumab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49446" y="3259073"/>
            <a:ext cx="3463290" cy="76200"/>
          </a:xfrm>
          <a:custGeom>
            <a:avLst/>
            <a:gdLst/>
            <a:ahLst/>
            <a:cxnLst/>
            <a:rect l="l" t="t" r="r" b="b"/>
            <a:pathLst>
              <a:path w="346329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8005"/>
                </a:lnTo>
                <a:lnTo>
                  <a:pt x="63500" y="48005"/>
                </a:lnTo>
                <a:lnTo>
                  <a:pt x="63500" y="28193"/>
                </a:lnTo>
                <a:lnTo>
                  <a:pt x="76200" y="28193"/>
                </a:lnTo>
                <a:lnTo>
                  <a:pt x="76200" y="0"/>
                </a:lnTo>
                <a:close/>
              </a:path>
              <a:path w="3463290" h="76200">
                <a:moveTo>
                  <a:pt x="3386835" y="0"/>
                </a:moveTo>
                <a:lnTo>
                  <a:pt x="3386835" y="76200"/>
                </a:lnTo>
                <a:lnTo>
                  <a:pt x="3443224" y="48005"/>
                </a:lnTo>
                <a:lnTo>
                  <a:pt x="3399535" y="48005"/>
                </a:lnTo>
                <a:lnTo>
                  <a:pt x="3399535" y="28193"/>
                </a:lnTo>
                <a:lnTo>
                  <a:pt x="3443223" y="28193"/>
                </a:lnTo>
                <a:lnTo>
                  <a:pt x="3386835" y="0"/>
                </a:lnTo>
                <a:close/>
              </a:path>
              <a:path w="3463290" h="76200">
                <a:moveTo>
                  <a:pt x="76200" y="28193"/>
                </a:moveTo>
                <a:lnTo>
                  <a:pt x="63500" y="28193"/>
                </a:lnTo>
                <a:lnTo>
                  <a:pt x="63500" y="48005"/>
                </a:lnTo>
                <a:lnTo>
                  <a:pt x="76200" y="48005"/>
                </a:lnTo>
                <a:lnTo>
                  <a:pt x="76200" y="28193"/>
                </a:lnTo>
                <a:close/>
              </a:path>
              <a:path w="3463290" h="76200">
                <a:moveTo>
                  <a:pt x="3386835" y="28193"/>
                </a:moveTo>
                <a:lnTo>
                  <a:pt x="76200" y="28193"/>
                </a:lnTo>
                <a:lnTo>
                  <a:pt x="76200" y="48005"/>
                </a:lnTo>
                <a:lnTo>
                  <a:pt x="3386835" y="48005"/>
                </a:lnTo>
                <a:lnTo>
                  <a:pt x="3386835" y="28193"/>
                </a:lnTo>
                <a:close/>
              </a:path>
              <a:path w="3463290" h="76200">
                <a:moveTo>
                  <a:pt x="3443223" y="28193"/>
                </a:moveTo>
                <a:lnTo>
                  <a:pt x="3399535" y="28193"/>
                </a:lnTo>
                <a:lnTo>
                  <a:pt x="3399535" y="48005"/>
                </a:lnTo>
                <a:lnTo>
                  <a:pt x="3443224" y="48005"/>
                </a:lnTo>
                <a:lnTo>
                  <a:pt x="3463035" y="38100"/>
                </a:lnTo>
                <a:lnTo>
                  <a:pt x="3443223" y="28193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92014" y="2921254"/>
            <a:ext cx="9848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Indukce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683878" y="2922523"/>
            <a:ext cx="175552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Udržovací léčba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162169" y="1441145"/>
            <a:ext cx="127406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Změna léčby po</a:t>
            </a:r>
          </a:p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 cyklech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706614" y="1438147"/>
            <a:ext cx="127406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 marR="5080" lvl="0" indent="-15748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Změna léčby po 4 cyklech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129519" y="2008758"/>
            <a:ext cx="1389126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170" marR="5080" lvl="0" indent="-7810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Do progrese onemocnění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588502" y="3256026"/>
            <a:ext cx="1512570" cy="76200"/>
          </a:xfrm>
          <a:custGeom>
            <a:avLst/>
            <a:gdLst/>
            <a:ahLst/>
            <a:cxnLst/>
            <a:rect l="l" t="t" r="r" b="b"/>
            <a:pathLst>
              <a:path w="151257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8006"/>
                </a:lnTo>
                <a:lnTo>
                  <a:pt x="63500" y="48006"/>
                </a:lnTo>
                <a:lnTo>
                  <a:pt x="63500" y="28194"/>
                </a:lnTo>
                <a:lnTo>
                  <a:pt x="76200" y="28194"/>
                </a:lnTo>
                <a:lnTo>
                  <a:pt x="76200" y="0"/>
                </a:lnTo>
                <a:close/>
              </a:path>
              <a:path w="1512570" h="76200">
                <a:moveTo>
                  <a:pt x="1435989" y="0"/>
                </a:moveTo>
                <a:lnTo>
                  <a:pt x="1435989" y="76200"/>
                </a:lnTo>
                <a:lnTo>
                  <a:pt x="1492377" y="48006"/>
                </a:lnTo>
                <a:lnTo>
                  <a:pt x="1448689" y="48006"/>
                </a:lnTo>
                <a:lnTo>
                  <a:pt x="1448689" y="28194"/>
                </a:lnTo>
                <a:lnTo>
                  <a:pt x="1492377" y="28194"/>
                </a:lnTo>
                <a:lnTo>
                  <a:pt x="1435989" y="0"/>
                </a:lnTo>
                <a:close/>
              </a:path>
              <a:path w="1512570" h="76200">
                <a:moveTo>
                  <a:pt x="76200" y="28194"/>
                </a:moveTo>
                <a:lnTo>
                  <a:pt x="63500" y="28194"/>
                </a:lnTo>
                <a:lnTo>
                  <a:pt x="63500" y="48006"/>
                </a:lnTo>
                <a:lnTo>
                  <a:pt x="76200" y="48006"/>
                </a:lnTo>
                <a:lnTo>
                  <a:pt x="76200" y="28194"/>
                </a:lnTo>
                <a:close/>
              </a:path>
              <a:path w="1512570" h="76200">
                <a:moveTo>
                  <a:pt x="1435989" y="28194"/>
                </a:moveTo>
                <a:lnTo>
                  <a:pt x="76200" y="28194"/>
                </a:lnTo>
                <a:lnTo>
                  <a:pt x="76200" y="48006"/>
                </a:lnTo>
                <a:lnTo>
                  <a:pt x="1435989" y="48006"/>
                </a:lnTo>
                <a:lnTo>
                  <a:pt x="1435989" y="28194"/>
                </a:lnTo>
                <a:close/>
              </a:path>
              <a:path w="1512570" h="76200">
                <a:moveTo>
                  <a:pt x="1492377" y="28194"/>
                </a:moveTo>
                <a:lnTo>
                  <a:pt x="1448689" y="28194"/>
                </a:lnTo>
                <a:lnTo>
                  <a:pt x="1448689" y="48006"/>
                </a:lnTo>
                <a:lnTo>
                  <a:pt x="1492377" y="48006"/>
                </a:lnTo>
                <a:lnTo>
                  <a:pt x="1512189" y="38100"/>
                </a:lnTo>
                <a:lnTo>
                  <a:pt x="1492377" y="28194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ED4E4A7-26FF-42D0-A78C-E95F79536C8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3999" y="6488825"/>
            <a:ext cx="2804160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object 3"/>
          <p:cNvSpPr/>
          <p:nvPr/>
        </p:nvSpPr>
        <p:spPr>
          <a:xfrm>
            <a:off x="76200" y="10334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3600" y="1600200"/>
            <a:ext cx="54616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Cetuximab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+ 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avelumab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u 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mCRC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ve ≥ 3L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1225" y="324346"/>
            <a:ext cx="11428375" cy="65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ts val="2520"/>
              </a:lnSpc>
              <a:spcBef>
                <a:spcPts val="95"/>
              </a:spcBef>
            </a:pPr>
            <a:r>
              <a:rPr lang="cs-CZ" sz="2200" dirty="0">
                <a:solidFill>
                  <a:schemeClr val="tx1"/>
                </a:solidFill>
              </a:rPr>
              <a:t>CAVE-CRC: Studie fáze II hodnotící opětovné podávání (</a:t>
            </a:r>
            <a:r>
              <a:rPr lang="cs-CZ" sz="2200" dirty="0" err="1">
                <a:solidFill>
                  <a:schemeClr val="tx1"/>
                </a:solidFill>
              </a:rPr>
              <a:t>rechallenge</a:t>
            </a:r>
            <a:r>
              <a:rPr lang="cs-CZ" sz="2200" dirty="0">
                <a:solidFill>
                  <a:schemeClr val="tx1"/>
                </a:solidFill>
              </a:rPr>
              <a:t>) kombinace </a:t>
            </a:r>
            <a:r>
              <a:rPr lang="cs-CZ" sz="2200" dirty="0" err="1">
                <a:solidFill>
                  <a:schemeClr val="tx1"/>
                </a:solidFill>
              </a:rPr>
              <a:t>cetuximab</a:t>
            </a:r>
            <a:r>
              <a:rPr lang="cs-CZ" sz="2200" dirty="0">
                <a:solidFill>
                  <a:schemeClr val="tx1"/>
                </a:solidFill>
              </a:rPr>
              <a:t> + </a:t>
            </a:r>
            <a:r>
              <a:rPr lang="cs-CZ" sz="2200" dirty="0" err="1">
                <a:solidFill>
                  <a:schemeClr val="tx1"/>
                </a:solidFill>
              </a:rPr>
              <a:t>avelumab</a:t>
            </a:r>
            <a:r>
              <a:rPr lang="cs-CZ" sz="2200" dirty="0">
                <a:solidFill>
                  <a:schemeClr val="tx1"/>
                </a:solidFill>
              </a:rPr>
              <a:t> u </a:t>
            </a:r>
            <a:r>
              <a:rPr lang="cs-CZ" sz="2200" dirty="0" err="1">
                <a:solidFill>
                  <a:schemeClr val="tx1"/>
                </a:solidFill>
              </a:rPr>
              <a:t>mCRC</a:t>
            </a:r>
            <a:r>
              <a:rPr lang="cs-CZ" sz="2200" dirty="0">
                <a:solidFill>
                  <a:schemeClr val="tx1"/>
                </a:solidFill>
              </a:rPr>
              <a:t> RAS </a:t>
            </a:r>
            <a:r>
              <a:rPr lang="cs-CZ" sz="2200" dirty="0" err="1">
                <a:solidFill>
                  <a:schemeClr val="tx1"/>
                </a:solidFill>
              </a:rPr>
              <a:t>wt</a:t>
            </a:r>
            <a:endParaRPr lang="cs-CZ" sz="22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6377940"/>
            <a:ext cx="8045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*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400 mg/m</a:t>
            </a:r>
            <a:r>
              <a:rPr kumimoji="0" lang="cs-CZ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a následně 250 mg/m</a:t>
            </a:r>
            <a:r>
              <a:rPr kumimoji="0" lang="cs-CZ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QW; QW2;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avelumab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10 mg/kg Q2W.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CR, kompletní odpověď; ECOG PS, výkonnostní stav podle klasifikace Východní kooperativní onkologické skupiny (ECOG); PR, částečná odpověď.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36.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Martinelli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E, et al. ESMO 2020: Abstrakt č. 2993.</a:t>
            </a:r>
          </a:p>
        </p:txBody>
      </p:sp>
      <p:sp>
        <p:nvSpPr>
          <p:cNvPr id="6" name="object 6"/>
          <p:cNvSpPr/>
          <p:nvPr/>
        </p:nvSpPr>
        <p:spPr>
          <a:xfrm>
            <a:off x="1447800" y="1685544"/>
            <a:ext cx="3152394" cy="1436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0200" y="1777745"/>
            <a:ext cx="2870098" cy="1198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DDDDDD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mCRC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RAS 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wt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ECOG PS 0–1</a:t>
            </a:r>
          </a:p>
          <a:p>
            <a:pPr marL="184785" marR="656590" lvl="0" indent="-1720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Bez ohledu na 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mikrosatelitní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nestabilitu</a:t>
            </a: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≥ 2L léčby</a:t>
            </a:r>
          </a:p>
          <a:p>
            <a:pPr marL="184785" marR="5080" lvl="0" indent="-1720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Odpověď (PR nebo CR) na 1L léčby anti-EGFR + 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ChT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20867" y="1763255"/>
            <a:ext cx="1661922" cy="902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9920" y="2006854"/>
            <a:ext cx="1032510" cy="35458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33985" marR="5080" lvl="0" indent="-121920" algn="l" defTabSz="914400" rtl="0" eaLnBrk="1" fontAlgn="auto" latinLnBrk="0" hangingPunct="1">
              <a:lnSpc>
                <a:spcPts val="13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 +  avelumab</a:t>
            </a:r>
          </a:p>
        </p:txBody>
      </p:sp>
      <p:sp>
        <p:nvSpPr>
          <p:cNvPr id="10" name="object 10"/>
          <p:cNvSpPr/>
          <p:nvPr/>
        </p:nvSpPr>
        <p:spPr>
          <a:xfrm>
            <a:off x="4560570" y="2100833"/>
            <a:ext cx="864869" cy="76200"/>
          </a:xfrm>
          <a:custGeom>
            <a:avLst/>
            <a:gdLst/>
            <a:ahLst/>
            <a:cxnLst/>
            <a:rect l="l" t="t" r="r" b="b"/>
            <a:pathLst>
              <a:path w="864870" h="76200">
                <a:moveTo>
                  <a:pt x="788542" y="0"/>
                </a:moveTo>
                <a:lnTo>
                  <a:pt x="788542" y="76200"/>
                </a:lnTo>
                <a:lnTo>
                  <a:pt x="844931" y="48005"/>
                </a:lnTo>
                <a:lnTo>
                  <a:pt x="801242" y="48005"/>
                </a:lnTo>
                <a:lnTo>
                  <a:pt x="801242" y="28193"/>
                </a:lnTo>
                <a:lnTo>
                  <a:pt x="844930" y="28193"/>
                </a:lnTo>
                <a:lnTo>
                  <a:pt x="788542" y="0"/>
                </a:lnTo>
                <a:close/>
              </a:path>
              <a:path w="864870" h="76200">
                <a:moveTo>
                  <a:pt x="788542" y="28193"/>
                </a:moveTo>
                <a:lnTo>
                  <a:pt x="0" y="28193"/>
                </a:lnTo>
                <a:lnTo>
                  <a:pt x="0" y="48005"/>
                </a:lnTo>
                <a:lnTo>
                  <a:pt x="788542" y="48005"/>
                </a:lnTo>
                <a:lnTo>
                  <a:pt x="788542" y="28193"/>
                </a:lnTo>
                <a:close/>
              </a:path>
              <a:path w="864870" h="76200">
                <a:moveTo>
                  <a:pt x="844930" y="28193"/>
                </a:moveTo>
                <a:lnTo>
                  <a:pt x="801242" y="28193"/>
                </a:lnTo>
                <a:lnTo>
                  <a:pt x="801242" y="48005"/>
                </a:lnTo>
                <a:lnTo>
                  <a:pt x="844931" y="48005"/>
                </a:lnTo>
                <a:lnTo>
                  <a:pt x="864742" y="38100"/>
                </a:lnTo>
                <a:lnTo>
                  <a:pt x="844930" y="28193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15682" y="1909699"/>
            <a:ext cx="26289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6720" marR="5080" lvl="0" indent="-41465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Do nepřijatelné toxicity nebo progrese onemocnění</a:t>
            </a:r>
          </a:p>
        </p:txBody>
      </p:sp>
      <p:sp>
        <p:nvSpPr>
          <p:cNvPr id="12" name="object 12"/>
          <p:cNvSpPr/>
          <p:nvPr/>
        </p:nvSpPr>
        <p:spPr>
          <a:xfrm>
            <a:off x="5209032" y="2875813"/>
            <a:ext cx="483082" cy="483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49417" y="2916173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176022" y="0"/>
                </a:moveTo>
                <a:lnTo>
                  <a:pt x="129248" y="6291"/>
                </a:lnTo>
                <a:lnTo>
                  <a:pt x="87206" y="24045"/>
                </a:lnTo>
                <a:lnTo>
                  <a:pt x="51577" y="51577"/>
                </a:lnTo>
                <a:lnTo>
                  <a:pt x="24045" y="87206"/>
                </a:lnTo>
                <a:lnTo>
                  <a:pt x="6291" y="129248"/>
                </a:lnTo>
                <a:lnTo>
                  <a:pt x="0" y="176022"/>
                </a:lnTo>
                <a:lnTo>
                  <a:pt x="6291" y="222795"/>
                </a:lnTo>
                <a:lnTo>
                  <a:pt x="24045" y="264837"/>
                </a:lnTo>
                <a:lnTo>
                  <a:pt x="51577" y="300466"/>
                </a:lnTo>
                <a:lnTo>
                  <a:pt x="87206" y="327998"/>
                </a:lnTo>
                <a:lnTo>
                  <a:pt x="129248" y="345752"/>
                </a:lnTo>
                <a:lnTo>
                  <a:pt x="176022" y="352043"/>
                </a:lnTo>
                <a:lnTo>
                  <a:pt x="222795" y="345752"/>
                </a:lnTo>
                <a:lnTo>
                  <a:pt x="264837" y="327998"/>
                </a:lnTo>
                <a:lnTo>
                  <a:pt x="300466" y="300466"/>
                </a:lnTo>
                <a:lnTo>
                  <a:pt x="327998" y="264837"/>
                </a:lnTo>
                <a:lnTo>
                  <a:pt x="345752" y="222795"/>
                </a:lnTo>
                <a:lnTo>
                  <a:pt x="352044" y="176022"/>
                </a:lnTo>
                <a:lnTo>
                  <a:pt x="345752" y="129248"/>
                </a:lnTo>
                <a:lnTo>
                  <a:pt x="327998" y="87206"/>
                </a:lnTo>
                <a:lnTo>
                  <a:pt x="300466" y="51577"/>
                </a:lnTo>
                <a:lnTo>
                  <a:pt x="264837" y="24045"/>
                </a:lnTo>
                <a:lnTo>
                  <a:pt x="222795" y="6291"/>
                </a:lnTo>
                <a:lnTo>
                  <a:pt x="176022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49417" y="2916173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0" y="176022"/>
                </a:moveTo>
                <a:lnTo>
                  <a:pt x="6291" y="129248"/>
                </a:lnTo>
                <a:lnTo>
                  <a:pt x="24045" y="87206"/>
                </a:lnTo>
                <a:lnTo>
                  <a:pt x="51577" y="51577"/>
                </a:lnTo>
                <a:lnTo>
                  <a:pt x="87206" y="24045"/>
                </a:lnTo>
                <a:lnTo>
                  <a:pt x="129248" y="6291"/>
                </a:lnTo>
                <a:lnTo>
                  <a:pt x="176022" y="0"/>
                </a:lnTo>
                <a:lnTo>
                  <a:pt x="222795" y="6291"/>
                </a:lnTo>
                <a:lnTo>
                  <a:pt x="264837" y="24045"/>
                </a:lnTo>
                <a:lnTo>
                  <a:pt x="300466" y="51577"/>
                </a:lnTo>
                <a:lnTo>
                  <a:pt x="327998" y="87206"/>
                </a:lnTo>
                <a:lnTo>
                  <a:pt x="345752" y="129248"/>
                </a:lnTo>
                <a:lnTo>
                  <a:pt x="352044" y="176022"/>
                </a:lnTo>
                <a:lnTo>
                  <a:pt x="345752" y="222795"/>
                </a:lnTo>
                <a:lnTo>
                  <a:pt x="327998" y="264837"/>
                </a:lnTo>
                <a:lnTo>
                  <a:pt x="300466" y="300466"/>
                </a:lnTo>
                <a:lnTo>
                  <a:pt x="264837" y="327998"/>
                </a:lnTo>
                <a:lnTo>
                  <a:pt x="222795" y="345752"/>
                </a:lnTo>
                <a:lnTo>
                  <a:pt x="176022" y="352043"/>
                </a:lnTo>
                <a:lnTo>
                  <a:pt x="129248" y="345752"/>
                </a:lnTo>
                <a:lnTo>
                  <a:pt x="87206" y="327998"/>
                </a:lnTo>
                <a:lnTo>
                  <a:pt x="51577" y="300466"/>
                </a:lnTo>
                <a:lnTo>
                  <a:pt x="24045" y="264837"/>
                </a:lnTo>
                <a:lnTo>
                  <a:pt x="6291" y="222795"/>
                </a:lnTo>
                <a:lnTo>
                  <a:pt x="0" y="176022"/>
                </a:lnTo>
                <a:close/>
              </a:path>
            </a:pathLst>
          </a:custGeom>
          <a:ln w="28956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32285" y="2952750"/>
            <a:ext cx="184785" cy="271145"/>
          </a:xfrm>
          <a:custGeom>
            <a:avLst/>
            <a:gdLst/>
            <a:ahLst/>
            <a:cxnLst/>
            <a:rect l="l" t="t" r="r" b="b"/>
            <a:pathLst>
              <a:path w="184785" h="271144">
                <a:moveTo>
                  <a:pt x="94551" y="0"/>
                </a:moveTo>
                <a:lnTo>
                  <a:pt x="82311" y="32746"/>
                </a:lnTo>
                <a:lnTo>
                  <a:pt x="67119" y="62420"/>
                </a:lnTo>
                <a:lnTo>
                  <a:pt x="48974" y="89046"/>
                </a:lnTo>
                <a:lnTo>
                  <a:pt x="27876" y="112649"/>
                </a:lnTo>
                <a:lnTo>
                  <a:pt x="7187" y="142926"/>
                </a:lnTo>
                <a:lnTo>
                  <a:pt x="0" y="177609"/>
                </a:lnTo>
                <a:lnTo>
                  <a:pt x="6338" y="212482"/>
                </a:lnTo>
                <a:lnTo>
                  <a:pt x="26225" y="243332"/>
                </a:lnTo>
                <a:lnTo>
                  <a:pt x="56556" y="263965"/>
                </a:lnTo>
                <a:lnTo>
                  <a:pt x="91233" y="271144"/>
                </a:lnTo>
                <a:lnTo>
                  <a:pt x="126077" y="264798"/>
                </a:lnTo>
                <a:lnTo>
                  <a:pt x="156908" y="244855"/>
                </a:lnTo>
                <a:lnTo>
                  <a:pt x="177597" y="214524"/>
                </a:lnTo>
                <a:lnTo>
                  <a:pt x="184784" y="179847"/>
                </a:lnTo>
                <a:lnTo>
                  <a:pt x="178446" y="145004"/>
                </a:lnTo>
                <a:lnTo>
                  <a:pt x="158559" y="114173"/>
                </a:lnTo>
                <a:lnTo>
                  <a:pt x="137985" y="90100"/>
                </a:lnTo>
                <a:lnTo>
                  <a:pt x="120459" y="63039"/>
                </a:lnTo>
                <a:lnTo>
                  <a:pt x="105981" y="33002"/>
                </a:lnTo>
                <a:lnTo>
                  <a:pt x="945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32285" y="2952750"/>
            <a:ext cx="184785" cy="271145"/>
          </a:xfrm>
          <a:custGeom>
            <a:avLst/>
            <a:gdLst/>
            <a:ahLst/>
            <a:cxnLst/>
            <a:rect l="l" t="t" r="r" b="b"/>
            <a:pathLst>
              <a:path w="184785" h="271144">
                <a:moveTo>
                  <a:pt x="26225" y="243332"/>
                </a:moveTo>
                <a:lnTo>
                  <a:pt x="6338" y="212482"/>
                </a:lnTo>
                <a:lnTo>
                  <a:pt x="0" y="177609"/>
                </a:lnTo>
                <a:lnTo>
                  <a:pt x="7187" y="142926"/>
                </a:lnTo>
                <a:lnTo>
                  <a:pt x="27876" y="112649"/>
                </a:lnTo>
                <a:lnTo>
                  <a:pt x="48974" y="89046"/>
                </a:lnTo>
                <a:lnTo>
                  <a:pt x="67119" y="62420"/>
                </a:lnTo>
                <a:lnTo>
                  <a:pt x="82311" y="32746"/>
                </a:lnTo>
                <a:lnTo>
                  <a:pt x="94551" y="0"/>
                </a:lnTo>
                <a:lnTo>
                  <a:pt x="105981" y="33002"/>
                </a:lnTo>
                <a:lnTo>
                  <a:pt x="120459" y="63039"/>
                </a:lnTo>
                <a:lnTo>
                  <a:pt x="137985" y="90100"/>
                </a:lnTo>
                <a:lnTo>
                  <a:pt x="158559" y="114173"/>
                </a:lnTo>
                <a:lnTo>
                  <a:pt x="178446" y="145004"/>
                </a:lnTo>
                <a:lnTo>
                  <a:pt x="177597" y="214524"/>
                </a:lnTo>
                <a:lnTo>
                  <a:pt x="126077" y="264798"/>
                </a:lnTo>
                <a:lnTo>
                  <a:pt x="91233" y="271144"/>
                </a:lnTo>
                <a:lnTo>
                  <a:pt x="56556" y="263965"/>
                </a:lnTo>
                <a:lnTo>
                  <a:pt x="26225" y="243332"/>
                </a:lnTo>
                <a:close/>
              </a:path>
            </a:pathLst>
          </a:custGeom>
          <a:ln w="285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60098" y="3121786"/>
            <a:ext cx="74422" cy="71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64479" y="2593085"/>
            <a:ext cx="114300" cy="274320"/>
          </a:xfrm>
          <a:custGeom>
            <a:avLst/>
            <a:gdLst/>
            <a:ahLst/>
            <a:cxnLst/>
            <a:rect l="l" t="t" r="r" b="b"/>
            <a:pathLst>
              <a:path w="114300" h="274319">
                <a:moveTo>
                  <a:pt x="76200" y="95250"/>
                </a:moveTo>
                <a:lnTo>
                  <a:pt x="38100" y="95250"/>
                </a:lnTo>
                <a:lnTo>
                  <a:pt x="38100" y="273938"/>
                </a:lnTo>
                <a:lnTo>
                  <a:pt x="76200" y="273938"/>
                </a:lnTo>
                <a:lnTo>
                  <a:pt x="76200" y="95250"/>
                </a:lnTo>
                <a:close/>
              </a:path>
              <a:path w="114300" h="274319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74319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1225" y="3001518"/>
            <a:ext cx="9133357" cy="26141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23815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Vstupně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tekutá biopsie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Cíl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Zhodnotit opětovné podávání kombinace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+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avelumab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v ≥ 3L léčby pacientů s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mCRC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RAS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wt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Primární sledovaný parametr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mOS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(nejméně 11 měsíců)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Klíčové</a:t>
            </a:r>
            <a:r>
              <a:rPr kumimoji="0" lang="cs-CZ" sz="1400" b="1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sekundární sledované parametry</a:t>
            </a:r>
            <a:r>
              <a:rPr kumimoji="0" lang="cs-CZ" sz="1400" b="1" i="0" u="none" strike="noStrike" kern="1200" cap="none" spc="-4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PFS, ORR, DCR a bezpečnost a snášenlivost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FFA50DB-ACCB-4357-8409-4FBC78E385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4000" y="6492074"/>
            <a:ext cx="2804160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705" y="337339"/>
            <a:ext cx="11657076" cy="9439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0" lvl="0" indent="0" algn="l" defTabSz="914400" rtl="0" eaLnBrk="1" fontAlgn="auto" latinLnBrk="0" hangingPunct="1">
              <a:lnSpc>
                <a:spcPts val="252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Konečné výsledky ze studie fáze II CAVE (opětovné podávání kombinace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+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avelumab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 u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mCRC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Kožní toxicita jako prediktor klinické aktivity </a:t>
            </a:r>
          </a:p>
          <a:p>
            <a:pPr marL="41275" marR="0" lvl="0" indent="0" algn="l" defTabSz="914400" rtl="0" eaLnBrk="1" fontAlgn="auto" latinLnBrk="0" hangingPunct="1">
              <a:lnSpc>
                <a:spcPts val="252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Uspořádání studie (představeno na ESMO 2020)</a:t>
            </a:r>
            <a:r>
              <a:rPr kumimoji="0" lang="cs-CZ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326" y="6286142"/>
            <a:ext cx="8855710" cy="51796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5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1L, první linie; 3L, třetí linie; CI, intervaly spolehlivosti; CR, kompletní odpověď;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ChT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chemoterapie; DCR, míra kontroly onemocnění; ECOG PS, výkonnostní stav podle klasifikace Východní kooperativní onkologické skupiny (ECOG); ITT, léčebný záměr;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mOS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medián celkového přežití; (m)PFS, (medián) přežití bez progrese; (m)OS, (medián) celkové(ho) přežití; PD, progrese onemocnění; PR, částečná odpověď; Q2W, každé 2 týdny.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1.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Martinelli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E, et al. ESMO 2020 (Abstrakt č. 397O).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7504" y="3114357"/>
            <a:ext cx="320195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Primární </a:t>
            </a:r>
            <a:r>
              <a:rPr kumimoji="0" lang="cs-CZ" sz="14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sledovaný parametr: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89535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4047" y="1871472"/>
            <a:ext cx="2097405" cy="1092835"/>
          </a:xfrm>
          <a:custGeom>
            <a:avLst/>
            <a:gdLst/>
            <a:ahLst/>
            <a:cxnLst/>
            <a:rect l="l" t="t" r="r" b="b"/>
            <a:pathLst>
              <a:path w="2097405" h="1092835">
                <a:moveTo>
                  <a:pt x="1914906" y="0"/>
                </a:moveTo>
                <a:lnTo>
                  <a:pt x="182118" y="0"/>
                </a:lnTo>
                <a:lnTo>
                  <a:pt x="133702" y="6505"/>
                </a:lnTo>
                <a:lnTo>
                  <a:pt x="90198" y="24863"/>
                </a:lnTo>
                <a:lnTo>
                  <a:pt x="53339" y="53339"/>
                </a:lnTo>
                <a:lnTo>
                  <a:pt x="24863" y="90198"/>
                </a:lnTo>
                <a:lnTo>
                  <a:pt x="6505" y="133702"/>
                </a:lnTo>
                <a:lnTo>
                  <a:pt x="0" y="182117"/>
                </a:lnTo>
                <a:lnTo>
                  <a:pt x="0" y="910589"/>
                </a:lnTo>
                <a:lnTo>
                  <a:pt x="6505" y="959005"/>
                </a:lnTo>
                <a:lnTo>
                  <a:pt x="24863" y="1002509"/>
                </a:lnTo>
                <a:lnTo>
                  <a:pt x="53339" y="1039368"/>
                </a:lnTo>
                <a:lnTo>
                  <a:pt x="90198" y="1067844"/>
                </a:lnTo>
                <a:lnTo>
                  <a:pt x="133702" y="1086202"/>
                </a:lnTo>
                <a:lnTo>
                  <a:pt x="182118" y="1092707"/>
                </a:lnTo>
                <a:lnTo>
                  <a:pt x="1914906" y="1092707"/>
                </a:lnTo>
                <a:lnTo>
                  <a:pt x="1963321" y="1086202"/>
                </a:lnTo>
                <a:lnTo>
                  <a:pt x="2006825" y="1067844"/>
                </a:lnTo>
                <a:lnTo>
                  <a:pt x="2043683" y="1039368"/>
                </a:lnTo>
                <a:lnTo>
                  <a:pt x="2072160" y="1002509"/>
                </a:lnTo>
                <a:lnTo>
                  <a:pt x="2090518" y="959005"/>
                </a:lnTo>
                <a:lnTo>
                  <a:pt x="2097024" y="910589"/>
                </a:lnTo>
                <a:lnTo>
                  <a:pt x="2097024" y="182117"/>
                </a:lnTo>
                <a:lnTo>
                  <a:pt x="2090518" y="133702"/>
                </a:lnTo>
                <a:lnTo>
                  <a:pt x="2072160" y="90198"/>
                </a:lnTo>
                <a:lnTo>
                  <a:pt x="2043684" y="53339"/>
                </a:lnTo>
                <a:lnTo>
                  <a:pt x="2006825" y="24863"/>
                </a:lnTo>
                <a:lnTo>
                  <a:pt x="1963321" y="6505"/>
                </a:lnTo>
                <a:lnTo>
                  <a:pt x="1914906" y="0"/>
                </a:lnTo>
                <a:close/>
              </a:path>
            </a:pathLst>
          </a:custGeom>
          <a:solidFill>
            <a:srgbClr val="0E69A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666" y="1946605"/>
            <a:ext cx="2141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-635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Pacienti, kteří měli CR nebo PR na 1L léčby anti-EGFR látkou + </a:t>
            </a: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ChT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;  ECOG PS 0–1;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 </a:t>
            </a: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mCRC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RAS </a:t>
            </a: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wt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75204" y="1950720"/>
            <a:ext cx="2097405" cy="935990"/>
          </a:xfrm>
          <a:custGeom>
            <a:avLst/>
            <a:gdLst/>
            <a:ahLst/>
            <a:cxnLst/>
            <a:rect l="l" t="t" r="r" b="b"/>
            <a:pathLst>
              <a:path w="2097404" h="935989">
                <a:moveTo>
                  <a:pt x="1941068" y="0"/>
                </a:moveTo>
                <a:lnTo>
                  <a:pt x="155956" y="0"/>
                </a:lnTo>
                <a:lnTo>
                  <a:pt x="106671" y="7953"/>
                </a:lnTo>
                <a:lnTo>
                  <a:pt x="63861" y="30097"/>
                </a:lnTo>
                <a:lnTo>
                  <a:pt x="30097" y="63861"/>
                </a:lnTo>
                <a:lnTo>
                  <a:pt x="7953" y="106671"/>
                </a:lnTo>
                <a:lnTo>
                  <a:pt x="0" y="155955"/>
                </a:lnTo>
                <a:lnTo>
                  <a:pt x="0" y="779779"/>
                </a:lnTo>
                <a:lnTo>
                  <a:pt x="7953" y="829064"/>
                </a:lnTo>
                <a:lnTo>
                  <a:pt x="30097" y="871874"/>
                </a:lnTo>
                <a:lnTo>
                  <a:pt x="63861" y="905638"/>
                </a:lnTo>
                <a:lnTo>
                  <a:pt x="106671" y="927782"/>
                </a:lnTo>
                <a:lnTo>
                  <a:pt x="155956" y="935735"/>
                </a:lnTo>
                <a:lnTo>
                  <a:pt x="1941068" y="935735"/>
                </a:lnTo>
                <a:lnTo>
                  <a:pt x="1990352" y="927782"/>
                </a:lnTo>
                <a:lnTo>
                  <a:pt x="2033162" y="905638"/>
                </a:lnTo>
                <a:lnTo>
                  <a:pt x="2066926" y="871874"/>
                </a:lnTo>
                <a:lnTo>
                  <a:pt x="2089070" y="829064"/>
                </a:lnTo>
                <a:lnTo>
                  <a:pt x="2097023" y="779779"/>
                </a:lnTo>
                <a:lnTo>
                  <a:pt x="2097023" y="155955"/>
                </a:lnTo>
                <a:lnTo>
                  <a:pt x="2089070" y="106671"/>
                </a:lnTo>
                <a:lnTo>
                  <a:pt x="2066926" y="63861"/>
                </a:lnTo>
                <a:lnTo>
                  <a:pt x="2033162" y="30097"/>
                </a:lnTo>
                <a:lnTo>
                  <a:pt x="1990352" y="7953"/>
                </a:lnTo>
                <a:lnTo>
                  <a:pt x="1941068" y="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4823" y="2038045"/>
            <a:ext cx="2108072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Avelumab</a:t>
            </a: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10</a:t>
            </a:r>
            <a:r>
              <a:rPr kumimoji="0" lang="cs-CZ" sz="12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mg/kg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66370" marR="157480" lvl="0" indent="-635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+ </a:t>
            </a:r>
            <a:r>
              <a:rPr kumimoji="0" lang="cs-CZ" sz="12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cetuximab</a:t>
            </a: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</a:p>
          <a:p>
            <a:pPr marL="166370" marR="157480" lvl="0" indent="-635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250 </a:t>
            </a: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mg/m</a:t>
            </a:r>
            <a:r>
              <a:rPr kumimoji="0" lang="cs-CZ" sz="1200" b="1" i="0" u="none" strike="noStrike" kern="1200" cap="none" spc="-7" normalizeH="0" baseline="2430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 </a:t>
            </a: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Q2W </a:t>
            </a:r>
          </a:p>
          <a:p>
            <a:pPr marL="166370" marR="157480" lvl="0" indent="-635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(N = 77)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81833" y="2362200"/>
            <a:ext cx="295275" cy="114300"/>
          </a:xfrm>
          <a:custGeom>
            <a:avLst/>
            <a:gdLst/>
            <a:ahLst/>
            <a:cxnLst/>
            <a:rect l="l" t="t" r="r" b="b"/>
            <a:pathLst>
              <a:path w="295275" h="114300">
                <a:moveTo>
                  <a:pt x="180848" y="0"/>
                </a:moveTo>
                <a:lnTo>
                  <a:pt x="180848" y="114300"/>
                </a:lnTo>
                <a:lnTo>
                  <a:pt x="257048" y="76200"/>
                </a:lnTo>
                <a:lnTo>
                  <a:pt x="199898" y="76200"/>
                </a:lnTo>
                <a:lnTo>
                  <a:pt x="199898" y="38100"/>
                </a:lnTo>
                <a:lnTo>
                  <a:pt x="257048" y="38100"/>
                </a:lnTo>
                <a:lnTo>
                  <a:pt x="180848" y="0"/>
                </a:lnTo>
                <a:close/>
              </a:path>
              <a:path w="295275" h="114300">
                <a:moveTo>
                  <a:pt x="180848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80848" y="76200"/>
                </a:lnTo>
                <a:lnTo>
                  <a:pt x="180848" y="38100"/>
                </a:lnTo>
                <a:close/>
              </a:path>
              <a:path w="295275" h="114300">
                <a:moveTo>
                  <a:pt x="257048" y="38100"/>
                </a:moveTo>
                <a:lnTo>
                  <a:pt x="199898" y="38100"/>
                </a:lnTo>
                <a:lnTo>
                  <a:pt x="199898" y="76200"/>
                </a:lnTo>
                <a:lnTo>
                  <a:pt x="257048" y="76200"/>
                </a:lnTo>
                <a:lnTo>
                  <a:pt x="295148" y="57150"/>
                </a:lnTo>
                <a:lnTo>
                  <a:pt x="257048" y="38100"/>
                </a:lnTo>
                <a:close/>
              </a:path>
            </a:pathLst>
          </a:custGeom>
          <a:solidFill>
            <a:srgbClr val="0967A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46141" y="1852422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173"/>
                </a:lnTo>
              </a:path>
            </a:pathLst>
          </a:custGeom>
          <a:ln w="28956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17163" y="1681937"/>
            <a:ext cx="7261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≥ 3L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70342" y="1814322"/>
            <a:ext cx="3957954" cy="1164590"/>
          </a:xfrm>
          <a:custGeom>
            <a:avLst/>
            <a:gdLst/>
            <a:ahLst/>
            <a:cxnLst/>
            <a:rect l="l" t="t" r="r" b="b"/>
            <a:pathLst>
              <a:path w="3957954" h="1164589">
                <a:moveTo>
                  <a:pt x="0" y="194055"/>
                </a:moveTo>
                <a:lnTo>
                  <a:pt x="5124" y="149556"/>
                </a:lnTo>
                <a:lnTo>
                  <a:pt x="19721" y="108709"/>
                </a:lnTo>
                <a:lnTo>
                  <a:pt x="42627" y="72678"/>
                </a:lnTo>
                <a:lnTo>
                  <a:pt x="72678" y="42627"/>
                </a:lnTo>
                <a:lnTo>
                  <a:pt x="108709" y="19721"/>
                </a:lnTo>
                <a:lnTo>
                  <a:pt x="149556" y="5124"/>
                </a:lnTo>
                <a:lnTo>
                  <a:pt x="194055" y="0"/>
                </a:lnTo>
                <a:lnTo>
                  <a:pt x="3763772" y="0"/>
                </a:lnTo>
                <a:lnTo>
                  <a:pt x="3808271" y="5124"/>
                </a:lnTo>
                <a:lnTo>
                  <a:pt x="3849118" y="19721"/>
                </a:lnTo>
                <a:lnTo>
                  <a:pt x="3885149" y="42627"/>
                </a:lnTo>
                <a:lnTo>
                  <a:pt x="3915200" y="72678"/>
                </a:lnTo>
                <a:lnTo>
                  <a:pt x="3938106" y="108709"/>
                </a:lnTo>
                <a:lnTo>
                  <a:pt x="3952703" y="149556"/>
                </a:lnTo>
                <a:lnTo>
                  <a:pt x="3957828" y="194055"/>
                </a:lnTo>
                <a:lnTo>
                  <a:pt x="3957828" y="970279"/>
                </a:lnTo>
                <a:lnTo>
                  <a:pt x="3952703" y="1014779"/>
                </a:lnTo>
                <a:lnTo>
                  <a:pt x="3938106" y="1055626"/>
                </a:lnTo>
                <a:lnTo>
                  <a:pt x="3915200" y="1091657"/>
                </a:lnTo>
                <a:lnTo>
                  <a:pt x="3885149" y="1121708"/>
                </a:lnTo>
                <a:lnTo>
                  <a:pt x="3849118" y="1144614"/>
                </a:lnTo>
                <a:lnTo>
                  <a:pt x="3808271" y="1159211"/>
                </a:lnTo>
                <a:lnTo>
                  <a:pt x="3763772" y="1164336"/>
                </a:lnTo>
                <a:lnTo>
                  <a:pt x="194055" y="1164336"/>
                </a:lnTo>
                <a:lnTo>
                  <a:pt x="149556" y="1159211"/>
                </a:lnTo>
                <a:lnTo>
                  <a:pt x="108709" y="1144614"/>
                </a:lnTo>
                <a:lnTo>
                  <a:pt x="72678" y="1121708"/>
                </a:lnTo>
                <a:lnTo>
                  <a:pt x="42627" y="1091657"/>
                </a:lnTo>
                <a:lnTo>
                  <a:pt x="19721" y="1055626"/>
                </a:lnTo>
                <a:lnTo>
                  <a:pt x="5124" y="1014779"/>
                </a:lnTo>
                <a:lnTo>
                  <a:pt x="0" y="970279"/>
                </a:lnTo>
                <a:lnTo>
                  <a:pt x="0" y="194055"/>
                </a:lnTo>
                <a:close/>
              </a:path>
            </a:pathLst>
          </a:custGeom>
          <a:ln w="25908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65083" y="1737489"/>
            <a:ext cx="3360420" cy="1132361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369060" marR="0" lvl="0" indent="0" algn="l" defTabSz="914400" rtl="0" eaLnBrk="1" fontAlgn="auto" latinLnBrk="0" hangingPunct="1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Konečné výsledky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7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mOS: 11,6 měsíce (95% CI, 8,4–14,8)</a:t>
            </a:r>
          </a:p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mPFS: 3,6 měsíce (95% CI, 3,2–4,1)</a:t>
            </a:r>
          </a:p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Zvládnutelná toxicita</a:t>
            </a:r>
          </a:p>
        </p:txBody>
      </p:sp>
      <p:sp>
        <p:nvSpPr>
          <p:cNvPr id="14" name="object 14"/>
          <p:cNvSpPr/>
          <p:nvPr/>
        </p:nvSpPr>
        <p:spPr>
          <a:xfrm>
            <a:off x="5009388" y="1813560"/>
            <a:ext cx="1868805" cy="1209040"/>
          </a:xfrm>
          <a:custGeom>
            <a:avLst/>
            <a:gdLst/>
            <a:ahLst/>
            <a:cxnLst/>
            <a:rect l="l" t="t" r="r" b="b"/>
            <a:pathLst>
              <a:path w="1868804" h="1209039">
                <a:moveTo>
                  <a:pt x="1667002" y="0"/>
                </a:moveTo>
                <a:lnTo>
                  <a:pt x="201422" y="0"/>
                </a:lnTo>
                <a:lnTo>
                  <a:pt x="155234" y="5319"/>
                </a:lnTo>
                <a:lnTo>
                  <a:pt x="112837" y="20471"/>
                </a:lnTo>
                <a:lnTo>
                  <a:pt x="75438" y="44247"/>
                </a:lnTo>
                <a:lnTo>
                  <a:pt x="44247" y="75438"/>
                </a:lnTo>
                <a:lnTo>
                  <a:pt x="20471" y="112837"/>
                </a:lnTo>
                <a:lnTo>
                  <a:pt x="5319" y="155234"/>
                </a:lnTo>
                <a:lnTo>
                  <a:pt x="0" y="201422"/>
                </a:lnTo>
                <a:lnTo>
                  <a:pt x="0" y="1007110"/>
                </a:lnTo>
                <a:lnTo>
                  <a:pt x="5319" y="1053297"/>
                </a:lnTo>
                <a:lnTo>
                  <a:pt x="20471" y="1095694"/>
                </a:lnTo>
                <a:lnTo>
                  <a:pt x="44247" y="1133093"/>
                </a:lnTo>
                <a:lnTo>
                  <a:pt x="75438" y="1164284"/>
                </a:lnTo>
                <a:lnTo>
                  <a:pt x="112837" y="1188060"/>
                </a:lnTo>
                <a:lnTo>
                  <a:pt x="155234" y="1203212"/>
                </a:lnTo>
                <a:lnTo>
                  <a:pt x="201422" y="1208531"/>
                </a:lnTo>
                <a:lnTo>
                  <a:pt x="1667002" y="1208531"/>
                </a:lnTo>
                <a:lnTo>
                  <a:pt x="1713189" y="1203212"/>
                </a:lnTo>
                <a:lnTo>
                  <a:pt x="1755586" y="1188060"/>
                </a:lnTo>
                <a:lnTo>
                  <a:pt x="1792985" y="1164284"/>
                </a:lnTo>
                <a:lnTo>
                  <a:pt x="1824176" y="1133093"/>
                </a:lnTo>
                <a:lnTo>
                  <a:pt x="1847952" y="1095694"/>
                </a:lnTo>
                <a:lnTo>
                  <a:pt x="1863104" y="1053297"/>
                </a:lnTo>
                <a:lnTo>
                  <a:pt x="1868423" y="1007110"/>
                </a:lnTo>
                <a:lnTo>
                  <a:pt x="1868423" y="201422"/>
                </a:lnTo>
                <a:lnTo>
                  <a:pt x="1863104" y="155234"/>
                </a:lnTo>
                <a:lnTo>
                  <a:pt x="1847952" y="112837"/>
                </a:lnTo>
                <a:lnTo>
                  <a:pt x="1824176" y="75438"/>
                </a:lnTo>
                <a:lnTo>
                  <a:pt x="1792985" y="44247"/>
                </a:lnTo>
                <a:lnTo>
                  <a:pt x="1755586" y="20471"/>
                </a:lnTo>
                <a:lnTo>
                  <a:pt x="1713189" y="5319"/>
                </a:lnTo>
                <a:lnTo>
                  <a:pt x="1667002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63439" y="1855470"/>
            <a:ext cx="155956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Post-hoc analýza ke zkoumání korelace mezi výslednými hodnotami kožní toxicity a účinnosti (OS, PFS, DCR)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538089" y="1536713"/>
            <a:ext cx="2519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Do PD nebo nepřijatelné toxicity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58614" y="3716782"/>
            <a:ext cx="479018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Výsledky, stratifikované podle kožní toxicity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35885" y="4229480"/>
            <a:ext cx="2435225" cy="12105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310515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PFS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7940" marR="0" lvl="0" indent="0" algn="ctr" defTabSz="914400" rtl="0" eaLnBrk="1" fontAlgn="auto" latinLnBrk="0" hangingPunct="1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Kožní toxicita stupně 0–1:</a:t>
            </a:r>
          </a:p>
          <a:p>
            <a:pPr marL="2667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3,4 měsíce (95% CI, 2,7–4,2)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30480" lvl="0" indent="0" algn="ctr" defTabSz="914400" rtl="0" eaLnBrk="1" fontAlgn="auto" latinLnBrk="0" hangingPunct="1">
              <a:lnSpc>
                <a:spcPct val="100000"/>
              </a:lnSpc>
              <a:spcBef>
                <a:spcPts val="9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srgbClr val="EB3B95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Kožní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EB3B95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toxicita </a:t>
            </a: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srgbClr val="EB3B95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stupně 2–3:</a:t>
            </a:r>
            <a:r>
              <a:rPr kumimoji="0" lang="cs-CZ" sz="1200" b="1" i="0" u="none" strike="noStrike" kern="1200" cap="none" spc="-45" normalizeH="0" baseline="0" noProof="0" dirty="0">
                <a:ln>
                  <a:noFill/>
                </a:ln>
                <a:solidFill>
                  <a:srgbClr val="EB3B95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2984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4,6 měsíce (95% CI; 3,4–5,7)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014086" y="4229480"/>
            <a:ext cx="2758314" cy="12234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Kožní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toxicita</a:t>
            </a: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stupně </a:t>
            </a:r>
            <a:r>
              <a:rPr kumimoji="0" lang="cs-CZ" sz="1200" b="1" i="0" u="none" strike="noStrike" kern="120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200" b="1" i="0" u="none" strike="noStrike" kern="120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0–1: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8,2 měsíce (95% CI; 5,6–10,8)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srgbClr val="EB3B95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Kožní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EB3B95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toxicita </a:t>
            </a: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srgbClr val="EB3B95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stupně </a:t>
            </a:r>
            <a:r>
              <a:rPr kumimoji="0" lang="cs-CZ" sz="1200" b="1" i="0" u="none" strike="noStrike" kern="1200" cap="none" spc="-35" normalizeH="0" baseline="0" noProof="0" dirty="0">
                <a:ln>
                  <a:noFill/>
                </a:ln>
                <a:solidFill>
                  <a:srgbClr val="EB3B95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200" b="1" i="0" u="none" strike="noStrike" kern="1200" cap="none" spc="-10" normalizeH="0" baseline="0" noProof="0" dirty="0">
                <a:ln>
                  <a:noFill/>
                </a:ln>
                <a:solidFill>
                  <a:srgbClr val="EB3B95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2–3: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17,8 měsíce (95% CI; 17,3–18,3)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225407" y="4229480"/>
            <a:ext cx="2433447" cy="12234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DCR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Kožní toxicita stupně 0–1: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52,3 %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srgbClr val="EB3B95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Kožní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EB3B95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toxicita </a:t>
            </a: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srgbClr val="EB3B95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stupně 2–3:</a:t>
            </a:r>
            <a:r>
              <a:rPr kumimoji="0" lang="cs-CZ" sz="1200" b="1" i="0" u="none" strike="noStrike" kern="1200" cap="none" spc="-70" normalizeH="0" baseline="0" noProof="0" dirty="0">
                <a:ln>
                  <a:noFill/>
                </a:ln>
                <a:solidFill>
                  <a:srgbClr val="EB3B95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81,8 %</a:t>
            </a:r>
          </a:p>
        </p:txBody>
      </p:sp>
      <p:sp>
        <p:nvSpPr>
          <p:cNvPr id="24" name="object 24"/>
          <p:cNvSpPr/>
          <p:nvPr/>
        </p:nvSpPr>
        <p:spPr>
          <a:xfrm>
            <a:off x="1805177" y="3495294"/>
            <a:ext cx="8990330" cy="2350135"/>
          </a:xfrm>
          <a:custGeom>
            <a:avLst/>
            <a:gdLst/>
            <a:ahLst/>
            <a:cxnLst/>
            <a:rect l="l" t="t" r="r" b="b"/>
            <a:pathLst>
              <a:path w="8990330" h="2350135">
                <a:moveTo>
                  <a:pt x="0" y="391667"/>
                </a:moveTo>
                <a:lnTo>
                  <a:pt x="3052" y="342544"/>
                </a:lnTo>
                <a:lnTo>
                  <a:pt x="11963" y="295239"/>
                </a:lnTo>
                <a:lnTo>
                  <a:pt x="26367" y="250121"/>
                </a:lnTo>
                <a:lnTo>
                  <a:pt x="45896" y="207556"/>
                </a:lnTo>
                <a:lnTo>
                  <a:pt x="70182" y="167913"/>
                </a:lnTo>
                <a:lnTo>
                  <a:pt x="98858" y="131558"/>
                </a:lnTo>
                <a:lnTo>
                  <a:pt x="131558" y="98858"/>
                </a:lnTo>
                <a:lnTo>
                  <a:pt x="167913" y="70182"/>
                </a:lnTo>
                <a:lnTo>
                  <a:pt x="207556" y="45896"/>
                </a:lnTo>
                <a:lnTo>
                  <a:pt x="250121" y="26367"/>
                </a:lnTo>
                <a:lnTo>
                  <a:pt x="295239" y="11963"/>
                </a:lnTo>
                <a:lnTo>
                  <a:pt x="342544" y="3052"/>
                </a:lnTo>
                <a:lnTo>
                  <a:pt x="391668" y="0"/>
                </a:lnTo>
                <a:lnTo>
                  <a:pt x="8598408" y="0"/>
                </a:lnTo>
                <a:lnTo>
                  <a:pt x="8647531" y="3052"/>
                </a:lnTo>
                <a:lnTo>
                  <a:pt x="8694836" y="11963"/>
                </a:lnTo>
                <a:lnTo>
                  <a:pt x="8739954" y="26367"/>
                </a:lnTo>
                <a:lnTo>
                  <a:pt x="8782519" y="45896"/>
                </a:lnTo>
                <a:lnTo>
                  <a:pt x="8822162" y="70182"/>
                </a:lnTo>
                <a:lnTo>
                  <a:pt x="8858517" y="98858"/>
                </a:lnTo>
                <a:lnTo>
                  <a:pt x="8891217" y="131558"/>
                </a:lnTo>
                <a:lnTo>
                  <a:pt x="8919893" y="167913"/>
                </a:lnTo>
                <a:lnTo>
                  <a:pt x="8944179" y="207556"/>
                </a:lnTo>
                <a:lnTo>
                  <a:pt x="8963708" y="250121"/>
                </a:lnTo>
                <a:lnTo>
                  <a:pt x="8978112" y="295239"/>
                </a:lnTo>
                <a:lnTo>
                  <a:pt x="8987023" y="342544"/>
                </a:lnTo>
                <a:lnTo>
                  <a:pt x="8990076" y="391667"/>
                </a:lnTo>
                <a:lnTo>
                  <a:pt x="8990076" y="1958339"/>
                </a:lnTo>
                <a:lnTo>
                  <a:pt x="8987023" y="2007468"/>
                </a:lnTo>
                <a:lnTo>
                  <a:pt x="8978112" y="2054776"/>
                </a:lnTo>
                <a:lnTo>
                  <a:pt x="8963708" y="2099897"/>
                </a:lnTo>
                <a:lnTo>
                  <a:pt x="8944179" y="2142462"/>
                </a:lnTo>
                <a:lnTo>
                  <a:pt x="8919893" y="2182105"/>
                </a:lnTo>
                <a:lnTo>
                  <a:pt x="8891217" y="2218459"/>
                </a:lnTo>
                <a:lnTo>
                  <a:pt x="8858517" y="2251157"/>
                </a:lnTo>
                <a:lnTo>
                  <a:pt x="8822162" y="2279832"/>
                </a:lnTo>
                <a:lnTo>
                  <a:pt x="8782519" y="2304116"/>
                </a:lnTo>
                <a:lnTo>
                  <a:pt x="8739954" y="2323643"/>
                </a:lnTo>
                <a:lnTo>
                  <a:pt x="8694836" y="2338045"/>
                </a:lnTo>
                <a:lnTo>
                  <a:pt x="8647531" y="2346956"/>
                </a:lnTo>
                <a:lnTo>
                  <a:pt x="8598408" y="2350007"/>
                </a:lnTo>
                <a:lnTo>
                  <a:pt x="391668" y="2350007"/>
                </a:lnTo>
                <a:lnTo>
                  <a:pt x="342544" y="2346956"/>
                </a:lnTo>
                <a:lnTo>
                  <a:pt x="295239" y="2338045"/>
                </a:lnTo>
                <a:lnTo>
                  <a:pt x="250121" y="2323643"/>
                </a:lnTo>
                <a:lnTo>
                  <a:pt x="207556" y="2304116"/>
                </a:lnTo>
                <a:lnTo>
                  <a:pt x="167913" y="2279832"/>
                </a:lnTo>
                <a:lnTo>
                  <a:pt x="131558" y="2251157"/>
                </a:lnTo>
                <a:lnTo>
                  <a:pt x="98858" y="2218459"/>
                </a:lnTo>
                <a:lnTo>
                  <a:pt x="70182" y="2182105"/>
                </a:lnTo>
                <a:lnTo>
                  <a:pt x="45896" y="2142462"/>
                </a:lnTo>
                <a:lnTo>
                  <a:pt x="26367" y="2099897"/>
                </a:lnTo>
                <a:lnTo>
                  <a:pt x="11963" y="2054776"/>
                </a:lnTo>
                <a:lnTo>
                  <a:pt x="3052" y="2007468"/>
                </a:lnTo>
                <a:lnTo>
                  <a:pt x="0" y="1958339"/>
                </a:lnTo>
                <a:lnTo>
                  <a:pt x="0" y="391667"/>
                </a:lnTo>
                <a:close/>
              </a:path>
            </a:pathLst>
          </a:custGeom>
          <a:ln w="28956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59435AE4-E825-48A5-992A-AAD0247B85D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86036" y="6502671"/>
            <a:ext cx="2804160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107" y="493522"/>
            <a:ext cx="11625483" cy="65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ts val="2520"/>
              </a:lnSpc>
              <a:spcBef>
                <a:spcPts val="95"/>
              </a:spcBef>
            </a:pPr>
            <a:r>
              <a:rPr dirty="0" err="1">
                <a:solidFill>
                  <a:schemeClr val="tx1"/>
                </a:solidFill>
              </a:rPr>
              <a:t>Výchozí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hodnota</a:t>
            </a:r>
            <a:r>
              <a:rPr dirty="0">
                <a:solidFill>
                  <a:schemeClr val="tx1"/>
                </a:solidFill>
              </a:rPr>
              <a:t> NLR </a:t>
            </a:r>
            <a:r>
              <a:rPr dirty="0" err="1">
                <a:solidFill>
                  <a:schemeClr val="tx1"/>
                </a:solidFill>
              </a:rPr>
              <a:t>předpovídá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míru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přežití</a:t>
            </a:r>
            <a:r>
              <a:rPr dirty="0">
                <a:solidFill>
                  <a:schemeClr val="tx1"/>
                </a:solidFill>
              </a:rPr>
              <a:t> u </a:t>
            </a:r>
            <a:r>
              <a:rPr dirty="0" err="1">
                <a:solidFill>
                  <a:schemeClr val="tx1"/>
                </a:solidFill>
              </a:rPr>
              <a:t>pacientů</a:t>
            </a:r>
            <a:r>
              <a:rPr dirty="0">
                <a:solidFill>
                  <a:schemeClr val="tx1"/>
                </a:solidFill>
              </a:rPr>
              <a:t> s mCRC </a:t>
            </a:r>
            <a:r>
              <a:rPr dirty="0" err="1">
                <a:solidFill>
                  <a:schemeClr val="tx1"/>
                </a:solidFill>
              </a:rPr>
              <a:t>léčených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opětovným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podáváním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kombinace</a:t>
            </a:r>
            <a:r>
              <a:rPr dirty="0">
                <a:solidFill>
                  <a:schemeClr val="tx1"/>
                </a:solidFill>
              </a:rPr>
              <a:t> cetuximab + avelumab* (CAVE)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1108" y="106175"/>
            <a:ext cx="5925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WCGC 2021;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Ciardiello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D, et al.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Abstrakt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č. P-199</a:t>
            </a:r>
          </a:p>
        </p:txBody>
      </p:sp>
      <p:sp>
        <p:nvSpPr>
          <p:cNvPr id="4" name="object 4"/>
          <p:cNvSpPr/>
          <p:nvPr/>
        </p:nvSpPr>
        <p:spPr>
          <a:xfrm>
            <a:off x="587501" y="4836414"/>
            <a:ext cx="11366500" cy="1049020"/>
          </a:xfrm>
          <a:custGeom>
            <a:avLst/>
            <a:gdLst/>
            <a:ahLst/>
            <a:cxnLst/>
            <a:rect l="l" t="t" r="r" b="b"/>
            <a:pathLst>
              <a:path w="11366500" h="1049020">
                <a:moveTo>
                  <a:pt x="0" y="174752"/>
                </a:moveTo>
                <a:lnTo>
                  <a:pt x="6242" y="128293"/>
                </a:lnTo>
                <a:lnTo>
                  <a:pt x="23860" y="86548"/>
                </a:lnTo>
                <a:lnTo>
                  <a:pt x="51185" y="51181"/>
                </a:lnTo>
                <a:lnTo>
                  <a:pt x="86553" y="23857"/>
                </a:lnTo>
                <a:lnTo>
                  <a:pt x="128297" y="6241"/>
                </a:lnTo>
                <a:lnTo>
                  <a:pt x="174752" y="0"/>
                </a:lnTo>
                <a:lnTo>
                  <a:pt x="11191240" y="0"/>
                </a:lnTo>
                <a:lnTo>
                  <a:pt x="11237698" y="6241"/>
                </a:lnTo>
                <a:lnTo>
                  <a:pt x="11279443" y="23857"/>
                </a:lnTo>
                <a:lnTo>
                  <a:pt x="11314811" y="51181"/>
                </a:lnTo>
                <a:lnTo>
                  <a:pt x="11342134" y="86548"/>
                </a:lnTo>
                <a:lnTo>
                  <a:pt x="11359750" y="128293"/>
                </a:lnTo>
                <a:lnTo>
                  <a:pt x="11365992" y="174752"/>
                </a:lnTo>
                <a:lnTo>
                  <a:pt x="11365992" y="873760"/>
                </a:lnTo>
                <a:lnTo>
                  <a:pt x="11359750" y="920214"/>
                </a:lnTo>
                <a:lnTo>
                  <a:pt x="11342134" y="961958"/>
                </a:lnTo>
                <a:lnTo>
                  <a:pt x="11314811" y="997326"/>
                </a:lnTo>
                <a:lnTo>
                  <a:pt x="11279443" y="1024651"/>
                </a:lnTo>
                <a:lnTo>
                  <a:pt x="11237698" y="1042269"/>
                </a:lnTo>
                <a:lnTo>
                  <a:pt x="11191240" y="1048512"/>
                </a:lnTo>
                <a:lnTo>
                  <a:pt x="174752" y="1048512"/>
                </a:lnTo>
                <a:lnTo>
                  <a:pt x="128297" y="1042269"/>
                </a:lnTo>
                <a:lnTo>
                  <a:pt x="86553" y="1024651"/>
                </a:lnTo>
                <a:lnTo>
                  <a:pt x="51185" y="997326"/>
                </a:lnTo>
                <a:lnTo>
                  <a:pt x="23860" y="961958"/>
                </a:lnTo>
                <a:lnTo>
                  <a:pt x="6242" y="920214"/>
                </a:lnTo>
                <a:lnTo>
                  <a:pt x="0" y="873760"/>
                </a:lnTo>
                <a:lnTo>
                  <a:pt x="0" y="174752"/>
                </a:lnTo>
                <a:close/>
              </a:path>
            </a:pathLst>
          </a:custGeom>
          <a:ln w="38100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638" y="4882769"/>
            <a:ext cx="10802620" cy="95539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4664075" marR="0" lvl="0" indent="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srgbClr val="EB3B95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Závěry autorů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98120" marR="5080" lvl="0" indent="-185420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>
                <a:srgbClr val="EB3B95"/>
              </a:buClr>
              <a:buSzTx/>
              <a:buFont typeface="Arial"/>
              <a:buChar char="•"/>
              <a:tabLst>
                <a:tab pos="198120" algn="l"/>
                <a:tab pos="198755" algn="l"/>
              </a:tabLst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Ve studii CAVE-CRC výchozí hodnota NLR &lt; 3 silně korelovala se zlepšenou mírou přežití a může představovat užitečný biomarker k predikci odpovědi na opakování léčby kombinací 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+ 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avelumab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98120" marR="610235" lvl="0" indent="-185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3B95"/>
              </a:buClr>
              <a:buSzTx/>
              <a:buFont typeface="Arial"/>
              <a:buChar char="•"/>
              <a:tabLst>
                <a:tab pos="198120" algn="l"/>
                <a:tab pos="198755" algn="l"/>
              </a:tabLst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 potvrzení role NLR jako prediktivního biomarkeru u pacientů s 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mCRC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léčených opětovným podáním anti-EGFR jsou zapotřebí rozsáhlejší prospektivní translační studie</a:t>
            </a:r>
          </a:p>
        </p:txBody>
      </p:sp>
      <p:sp>
        <p:nvSpPr>
          <p:cNvPr id="6" name="object 6"/>
          <p:cNvSpPr/>
          <p:nvPr/>
        </p:nvSpPr>
        <p:spPr>
          <a:xfrm>
            <a:off x="347472" y="4614671"/>
            <a:ext cx="561340" cy="605155"/>
          </a:xfrm>
          <a:custGeom>
            <a:avLst/>
            <a:gdLst/>
            <a:ahLst/>
            <a:cxnLst/>
            <a:rect l="l" t="t" r="r" b="b"/>
            <a:pathLst>
              <a:path w="561340" h="605154">
                <a:moveTo>
                  <a:pt x="280416" y="0"/>
                </a:moveTo>
                <a:lnTo>
                  <a:pt x="234932" y="3957"/>
                </a:lnTo>
                <a:lnTo>
                  <a:pt x="191785" y="15416"/>
                </a:lnTo>
                <a:lnTo>
                  <a:pt x="151551" y="33755"/>
                </a:lnTo>
                <a:lnTo>
                  <a:pt x="114808" y="58350"/>
                </a:lnTo>
                <a:lnTo>
                  <a:pt x="82134" y="88582"/>
                </a:lnTo>
                <a:lnTo>
                  <a:pt x="54105" y="123828"/>
                </a:lnTo>
                <a:lnTo>
                  <a:pt x="31300" y="163465"/>
                </a:lnTo>
                <a:lnTo>
                  <a:pt x="14296" y="206873"/>
                </a:lnTo>
                <a:lnTo>
                  <a:pt x="3670" y="253430"/>
                </a:lnTo>
                <a:lnTo>
                  <a:pt x="0" y="302513"/>
                </a:lnTo>
                <a:lnTo>
                  <a:pt x="3670" y="351597"/>
                </a:lnTo>
                <a:lnTo>
                  <a:pt x="14296" y="398154"/>
                </a:lnTo>
                <a:lnTo>
                  <a:pt x="31300" y="441562"/>
                </a:lnTo>
                <a:lnTo>
                  <a:pt x="54105" y="481199"/>
                </a:lnTo>
                <a:lnTo>
                  <a:pt x="82134" y="516445"/>
                </a:lnTo>
                <a:lnTo>
                  <a:pt x="114808" y="546677"/>
                </a:lnTo>
                <a:lnTo>
                  <a:pt x="151551" y="571272"/>
                </a:lnTo>
                <a:lnTo>
                  <a:pt x="191785" y="589611"/>
                </a:lnTo>
                <a:lnTo>
                  <a:pt x="234932" y="601070"/>
                </a:lnTo>
                <a:lnTo>
                  <a:pt x="280416" y="605027"/>
                </a:lnTo>
                <a:lnTo>
                  <a:pt x="325899" y="601070"/>
                </a:lnTo>
                <a:lnTo>
                  <a:pt x="369046" y="589611"/>
                </a:lnTo>
                <a:lnTo>
                  <a:pt x="409280" y="571272"/>
                </a:lnTo>
                <a:lnTo>
                  <a:pt x="446023" y="546677"/>
                </a:lnTo>
                <a:lnTo>
                  <a:pt x="478697" y="516445"/>
                </a:lnTo>
                <a:lnTo>
                  <a:pt x="506726" y="481199"/>
                </a:lnTo>
                <a:lnTo>
                  <a:pt x="529531" y="441562"/>
                </a:lnTo>
                <a:lnTo>
                  <a:pt x="546535" y="398154"/>
                </a:lnTo>
                <a:lnTo>
                  <a:pt x="557161" y="351597"/>
                </a:lnTo>
                <a:lnTo>
                  <a:pt x="560832" y="302513"/>
                </a:lnTo>
                <a:lnTo>
                  <a:pt x="557161" y="253430"/>
                </a:lnTo>
                <a:lnTo>
                  <a:pt x="546535" y="206873"/>
                </a:lnTo>
                <a:lnTo>
                  <a:pt x="529531" y="163465"/>
                </a:lnTo>
                <a:lnTo>
                  <a:pt x="506726" y="123828"/>
                </a:lnTo>
                <a:lnTo>
                  <a:pt x="478697" y="88582"/>
                </a:lnTo>
                <a:lnTo>
                  <a:pt x="446023" y="58350"/>
                </a:lnTo>
                <a:lnTo>
                  <a:pt x="409280" y="33755"/>
                </a:lnTo>
                <a:lnTo>
                  <a:pt x="369046" y="15416"/>
                </a:lnTo>
                <a:lnTo>
                  <a:pt x="325899" y="3957"/>
                </a:lnTo>
                <a:lnTo>
                  <a:pt x="280416" y="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1108" y="4754117"/>
            <a:ext cx="318770" cy="254635"/>
          </a:xfrm>
          <a:custGeom>
            <a:avLst/>
            <a:gdLst/>
            <a:ahLst/>
            <a:cxnLst/>
            <a:rect l="l" t="t" r="r" b="b"/>
            <a:pathLst>
              <a:path w="318770" h="254635">
                <a:moveTo>
                  <a:pt x="318723" y="0"/>
                </a:moveTo>
                <a:lnTo>
                  <a:pt x="7392" y="0"/>
                </a:lnTo>
                <a:lnTo>
                  <a:pt x="0" y="8467"/>
                </a:lnTo>
                <a:lnTo>
                  <a:pt x="0" y="246625"/>
                </a:lnTo>
                <a:lnTo>
                  <a:pt x="7392" y="254563"/>
                </a:lnTo>
                <a:lnTo>
                  <a:pt x="81530" y="254563"/>
                </a:lnTo>
                <a:lnTo>
                  <a:pt x="318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010655" y="1899285"/>
          <a:ext cx="5940488" cy="2753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40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3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13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05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99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0365">
                <a:tc gridSpan="2">
                  <a:txBody>
                    <a:bodyPr/>
                    <a:lstStyle/>
                    <a:p>
                      <a:pPr marL="1255713" marR="16129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cs-CZ" sz="9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CR n, %  </a:t>
                      </a:r>
                    </a:p>
                    <a:p>
                      <a:pPr marL="1255713" marR="16129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cs-CZ" sz="9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(95% CI)</a:t>
                      </a:r>
                    </a:p>
                  </a:txBody>
                  <a:tcPr marL="0" marR="0" marT="49530" marB="0">
                    <a:lnL w="9525">
                      <a:solidFill>
                        <a:srgbClr val="EA3692"/>
                      </a:solidFill>
                      <a:prstDash val="solid"/>
                    </a:lnL>
                    <a:solidFill>
                      <a:srgbClr val="EB3B95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marR="141605" indent="48260" rtl="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cs-CZ" sz="9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 n, %  (95% CI)</a:t>
                      </a:r>
                    </a:p>
                  </a:txBody>
                  <a:tcPr marL="0" marR="0" marT="49530" marB="0">
                    <a:solidFill>
                      <a:srgbClr val="EB3B95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161925" indent="46990" rtl="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cs-CZ" sz="9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SD n, %  (95% CI)</a:t>
                      </a:r>
                    </a:p>
                  </a:txBody>
                  <a:tcPr marL="0" marR="0" marT="49530" marB="0">
                    <a:solidFill>
                      <a:srgbClr val="EB3B95"/>
                    </a:solidFill>
                  </a:tcPr>
                </a:tc>
                <a:tc>
                  <a:txBody>
                    <a:bodyPr/>
                    <a:lstStyle/>
                    <a:p>
                      <a:pPr marL="169545" marR="161925" indent="45720" rtl="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cs-CZ" sz="9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PD n, %  (95% CI)</a:t>
                      </a:r>
                    </a:p>
                  </a:txBody>
                  <a:tcPr marL="0" marR="0" marT="49530" marB="0">
                    <a:solidFill>
                      <a:srgbClr val="EB3B95"/>
                    </a:solidFill>
                  </a:tcPr>
                </a:tc>
                <a:tc>
                  <a:txBody>
                    <a:bodyPr/>
                    <a:lstStyle/>
                    <a:p>
                      <a:pPr marL="169545" marR="161925" indent="1270" rtl="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cs-CZ" sz="9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DCR n, %  (95% CI)</a:t>
                      </a:r>
                    </a:p>
                  </a:txBody>
                  <a:tcPr marL="0" marR="0" marT="49530" marB="0">
                    <a:lnR w="9525">
                      <a:solidFill>
                        <a:srgbClr val="EA3692"/>
                      </a:solidFill>
                      <a:prstDash val="solid"/>
                    </a:lnR>
                    <a:solidFill>
                      <a:srgbClr val="EB3B9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477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cs-CZ" sz="9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ITT</a:t>
                      </a:r>
                    </a:p>
                    <a:p>
                      <a:pPr marL="92075" rtl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cs-CZ" sz="9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(n = 77)</a:t>
                      </a:r>
                    </a:p>
                  </a:txBody>
                  <a:tcPr marL="0" marR="0" marT="39370" marB="0">
                    <a:lnL w="9525">
                      <a:solidFill>
                        <a:srgbClr val="EA3692"/>
                      </a:solidFill>
                      <a:prstDash val="solid"/>
                    </a:lnL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 rtl="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1; 1,3</a:t>
                      </a:r>
                    </a:p>
                    <a:p>
                      <a:pPr marL="229235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(0–7,0)</a:t>
                      </a:r>
                    </a:p>
                  </a:txBody>
                  <a:tcPr marL="0" marR="0" marT="40640" marB="0"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5; 6,5</a:t>
                      </a:r>
                    </a:p>
                    <a:p>
                      <a:pPr marL="19685"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(2,1–14,5)</a:t>
                      </a:r>
                    </a:p>
                  </a:txBody>
                  <a:tcPr marL="0" marR="0" marT="40640" marB="0"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44; 57,1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0320"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(45,4–68,4)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40640" marB="0"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27; 35,1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(24,5–46,8)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40640" marB="0"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50; 64,9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(53,2–75,5)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40640" marB="0">
                    <a:lnR w="9525">
                      <a:solidFill>
                        <a:srgbClr val="EA3692"/>
                      </a:solidFill>
                      <a:prstDash val="solid"/>
                    </a:lnR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0" marR="365760" indent="0" rtl="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cs-CZ" sz="9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ITT NLR &lt; 3 (n = 38)</a:t>
                      </a:r>
                    </a:p>
                  </a:txBody>
                  <a:tcPr marL="0" marR="0" marT="44450" marB="0">
                    <a:lnL w="9525">
                      <a:solidFill>
                        <a:srgbClr val="EA3692"/>
                      </a:solidFill>
                      <a:prstDash val="solid"/>
                    </a:lnL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1; 2,6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(0,1–13,8)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B="0"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2; 5,3</a:t>
                      </a:r>
                    </a:p>
                    <a:p>
                      <a:pPr marL="19685"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(0,6–17,7)</a:t>
                      </a:r>
                    </a:p>
                  </a:txBody>
                  <a:tcPr marL="0" marR="0" marB="0"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26; 68,4</a:t>
                      </a:r>
                    </a:p>
                    <a:p>
                      <a:pPr marL="20320"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(51,7–82,5)</a:t>
                      </a:r>
                    </a:p>
                  </a:txBody>
                  <a:tcPr marL="0" marR="0" marB="0"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9; 23,7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(11,4–40,7)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B="0"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29; 76,3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(59,8–88,6)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B="0">
                    <a:lnR w="9525">
                      <a:solidFill>
                        <a:srgbClr val="EA3692"/>
                      </a:solidFill>
                      <a:prstDash val="solid"/>
                    </a:lnR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0" marR="365760" indent="0" rtl="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cs-CZ" sz="9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ITT NLR ≥ 3 (n = 39)</a:t>
                      </a:r>
                    </a:p>
                  </a:txBody>
                  <a:tcPr marL="0" marR="0" marT="44450" marB="0">
                    <a:lnL w="9525">
                      <a:solidFill>
                        <a:srgbClr val="EA3692"/>
                      </a:solidFill>
                      <a:prstDash val="solid"/>
                    </a:lnL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0; 0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(0–9,0)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B="0"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3; 7,7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19685"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(6,2–20,9)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B="0"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18; 46,2</a:t>
                      </a:r>
                    </a:p>
                    <a:p>
                      <a:pPr marL="20320"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(30,1–62,8)</a:t>
                      </a:r>
                    </a:p>
                  </a:txBody>
                  <a:tcPr marL="0" marR="0" marB="0"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18; 46,2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(30,1–62,8)</a:t>
                      </a:r>
                    </a:p>
                  </a:txBody>
                  <a:tcPr marL="0" marR="0" marB="0"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21; 53,8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(37,2–69,9)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B="0">
                    <a:lnR w="9525">
                      <a:solidFill>
                        <a:srgbClr val="EA3692"/>
                      </a:solidFill>
                      <a:prstDash val="solid"/>
                    </a:lnR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365760" indent="0" rtl="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cs-CZ" sz="9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ctDNA</a:t>
                      </a:r>
                      <a:r>
                        <a:rPr lang="cs-CZ" sz="9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cs-CZ" sz="9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wt</a:t>
                      </a:r>
                      <a:r>
                        <a:rPr lang="cs-CZ" sz="900" b="1" baseline="30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†</a:t>
                      </a:r>
                      <a:r>
                        <a:rPr lang="cs-CZ" sz="9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(n = 48)</a:t>
                      </a:r>
                    </a:p>
                  </a:txBody>
                  <a:tcPr marL="0" marR="0" marT="44450" marB="0">
                    <a:lnL w="9525">
                      <a:solidFill>
                        <a:srgbClr val="EA3692"/>
                      </a:solidFill>
                      <a:prstDash val="solid"/>
                    </a:lnL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1; 2,1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(0,1–11,1)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B="0"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3; 6,2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19685"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(1,3–17,2)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B="0"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31; 64,6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0320"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(49,5–77,8)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B="0"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13; 27,1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(15,3–41,8)</a:t>
                      </a:r>
                    </a:p>
                  </a:txBody>
                  <a:tcPr marL="0" marR="0" marB="0"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35; 72,9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(58,2–84,7)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B="0">
                    <a:lnR w="9525">
                      <a:solidFill>
                        <a:srgbClr val="EA3692"/>
                      </a:solidFill>
                      <a:prstDash val="solid"/>
                    </a:lnR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cs-CZ" sz="9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ctDNA</a:t>
                      </a:r>
                      <a:r>
                        <a:rPr lang="cs-CZ" sz="9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s-CZ" sz="9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wt</a:t>
                      </a:r>
                      <a:r>
                        <a:rPr lang="cs-CZ" sz="900" b="1" strike="noStrike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†</a:t>
                      </a:r>
                    </a:p>
                    <a:p>
                      <a:pPr marL="92075" rtl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cs-CZ" sz="9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NLR &lt; 3 (n = 23)</a:t>
                      </a:r>
                    </a:p>
                  </a:txBody>
                  <a:tcPr marL="0" marR="0" marT="44450" marB="0">
                    <a:lnL w="9525">
                      <a:solidFill>
                        <a:srgbClr val="EA3692"/>
                      </a:solidFill>
                      <a:prstDash val="solid"/>
                    </a:lnL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1; 4,3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(0,1–21,9)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B="0"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1; 4,3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19685"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(0,1–21,9)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B="0"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18; 78,3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0320"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(56,3–95,5)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B="0"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3; 13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(2,8–33,6)</a:t>
                      </a:r>
                    </a:p>
                  </a:txBody>
                  <a:tcPr marL="0" marR="0" marB="0"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20; 87,0</a:t>
                      </a:r>
                    </a:p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(66,4–97,2)</a:t>
                      </a:r>
                    </a:p>
                  </a:txBody>
                  <a:tcPr marL="0" marR="0" marB="0">
                    <a:lnR w="9525">
                      <a:solidFill>
                        <a:srgbClr val="EA3692"/>
                      </a:solidFill>
                      <a:prstDash val="solid"/>
                    </a:lnR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cs-CZ" sz="9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ctDNA wt†</a:t>
                      </a:r>
                    </a:p>
                    <a:p>
                      <a:pPr marL="92075" rtl="0">
                        <a:lnSpc>
                          <a:spcPct val="100000"/>
                        </a:lnSpc>
                      </a:pPr>
                      <a:r>
                        <a:rPr lang="cs-CZ" sz="9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NLR ≥ 3 (n = 25)</a:t>
                      </a:r>
                    </a:p>
                  </a:txBody>
                  <a:tcPr marL="0" marR="0" marT="45085" marB="0">
                    <a:lnL w="9525">
                      <a:solidFill>
                        <a:srgbClr val="EA3692"/>
                      </a:solidFill>
                      <a:prstDash val="solid"/>
                    </a:lnL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0; 0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(0–13,7)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B="0"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2; 8,0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59079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(1–26)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B="0"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13; 52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0320"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(31,3–72,2)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B="0"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10; 40,0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(21,1–61,3)</a:t>
                      </a:r>
                      <a:endParaRPr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B="0"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15; 60,0</a:t>
                      </a:r>
                    </a:p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lang="cs-CZ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(38,7–78,9)</a:t>
                      </a:r>
                    </a:p>
                  </a:txBody>
                  <a:tcPr marL="0" marR="0" marB="0">
                    <a:lnR w="9525">
                      <a:solidFill>
                        <a:srgbClr val="EA3692"/>
                      </a:solidFill>
                      <a:prstDash val="solid"/>
                    </a:lnR>
                    <a:lnT w="9525">
                      <a:solidFill>
                        <a:srgbClr val="EA3692"/>
                      </a:solidFill>
                      <a:prstDash val="solid"/>
                    </a:lnT>
                    <a:lnB w="9525">
                      <a:solidFill>
                        <a:srgbClr val="EA36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239000" y="1377228"/>
            <a:ext cx="38042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Odpověď</a:t>
            </a: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ve všech populacích</a:t>
            </a:r>
            <a:r>
              <a:rPr kumimoji="0" lang="cs-CZ" sz="12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5565" y="4417314"/>
            <a:ext cx="41440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9625" marR="5080" lvl="0" indent="-79756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 populaci ITT ani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ctDNA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wt</a:t>
            </a:r>
            <a:r>
              <a:rPr kumimoji="0" lang="cs-CZ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†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se významně nelišily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hodnoty PFS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dle NLR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00057" y="1287343"/>
            <a:ext cx="4319626" cy="502702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014094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OS (primární sledovaný parametr)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mOS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v celkové populaci (N = 77) byl 11,6 měsíce</a:t>
            </a:r>
          </a:p>
        </p:txBody>
      </p:sp>
      <p:sp>
        <p:nvSpPr>
          <p:cNvPr id="12" name="object 12"/>
          <p:cNvSpPr/>
          <p:nvPr/>
        </p:nvSpPr>
        <p:spPr>
          <a:xfrm>
            <a:off x="3517391" y="2340864"/>
            <a:ext cx="1710055" cy="1697989"/>
          </a:xfrm>
          <a:custGeom>
            <a:avLst/>
            <a:gdLst/>
            <a:ahLst/>
            <a:cxnLst/>
            <a:rect l="l" t="t" r="r" b="b"/>
            <a:pathLst>
              <a:path w="1710054" h="1697989">
                <a:moveTo>
                  <a:pt x="0" y="0"/>
                </a:moveTo>
                <a:lnTo>
                  <a:pt x="0" y="846455"/>
                </a:lnTo>
                <a:lnTo>
                  <a:pt x="0" y="1697736"/>
                </a:lnTo>
                <a:lnTo>
                  <a:pt x="1709928" y="1697736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88435" y="2340864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88435" y="3017520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88435" y="335737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88435" y="3698747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17391" y="4009644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955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17391" y="4038600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956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32276" y="4038600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956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44111" y="4038600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956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58996" y="4038600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956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373879" y="4038600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956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87240" y="4038600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956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02123" y="4038600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956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012435" y="4038600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956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227320" y="4038600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956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88435" y="4038600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488435" y="2680716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9995" y="2340864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29995" y="3017520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29995" y="335737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29995" y="3698747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58951" y="4009644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955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8951" y="4038600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956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73836" y="4038600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956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84147" y="4038600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956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402080" y="4038600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956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615439" y="4038600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956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830323" y="4038600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956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040635" y="4038600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956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253995" y="4038600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956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468879" y="4038600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8956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29995" y="4038600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29995" y="2680716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523488" y="2340864"/>
            <a:ext cx="1621790" cy="1584960"/>
          </a:xfrm>
          <a:custGeom>
            <a:avLst/>
            <a:gdLst/>
            <a:ahLst/>
            <a:cxnLst/>
            <a:rect l="l" t="t" r="r" b="b"/>
            <a:pathLst>
              <a:path w="1621789" h="1584960">
                <a:moveTo>
                  <a:pt x="1621536" y="1584960"/>
                </a:moveTo>
                <a:lnTo>
                  <a:pt x="1492885" y="1584960"/>
                </a:lnTo>
                <a:lnTo>
                  <a:pt x="1492885" y="1481709"/>
                </a:lnTo>
                <a:lnTo>
                  <a:pt x="1457960" y="1481709"/>
                </a:lnTo>
                <a:lnTo>
                  <a:pt x="1457960" y="1380109"/>
                </a:lnTo>
                <a:lnTo>
                  <a:pt x="1394460" y="1380109"/>
                </a:lnTo>
                <a:lnTo>
                  <a:pt x="1394460" y="1273683"/>
                </a:lnTo>
                <a:lnTo>
                  <a:pt x="1262634" y="1273683"/>
                </a:lnTo>
                <a:lnTo>
                  <a:pt x="1262634" y="1170432"/>
                </a:lnTo>
                <a:lnTo>
                  <a:pt x="930656" y="1170432"/>
                </a:lnTo>
                <a:lnTo>
                  <a:pt x="930656" y="1081532"/>
                </a:lnTo>
                <a:lnTo>
                  <a:pt x="657478" y="1081532"/>
                </a:lnTo>
                <a:lnTo>
                  <a:pt x="657478" y="943356"/>
                </a:lnTo>
                <a:lnTo>
                  <a:pt x="632078" y="943356"/>
                </a:lnTo>
                <a:lnTo>
                  <a:pt x="632078" y="808355"/>
                </a:lnTo>
                <a:lnTo>
                  <a:pt x="540003" y="808355"/>
                </a:lnTo>
                <a:lnTo>
                  <a:pt x="540003" y="741680"/>
                </a:lnTo>
                <a:lnTo>
                  <a:pt x="514603" y="741680"/>
                </a:lnTo>
                <a:lnTo>
                  <a:pt x="514603" y="673353"/>
                </a:lnTo>
                <a:lnTo>
                  <a:pt x="482853" y="673353"/>
                </a:lnTo>
                <a:lnTo>
                  <a:pt x="482853" y="603503"/>
                </a:lnTo>
                <a:lnTo>
                  <a:pt x="438276" y="603503"/>
                </a:lnTo>
                <a:lnTo>
                  <a:pt x="438276" y="535177"/>
                </a:lnTo>
                <a:lnTo>
                  <a:pt x="379602" y="535177"/>
                </a:lnTo>
                <a:lnTo>
                  <a:pt x="379602" y="468502"/>
                </a:lnTo>
                <a:lnTo>
                  <a:pt x="373252" y="468502"/>
                </a:lnTo>
                <a:lnTo>
                  <a:pt x="373252" y="401827"/>
                </a:lnTo>
                <a:lnTo>
                  <a:pt x="312927" y="401827"/>
                </a:lnTo>
                <a:lnTo>
                  <a:pt x="312927" y="333501"/>
                </a:lnTo>
                <a:lnTo>
                  <a:pt x="293750" y="333501"/>
                </a:lnTo>
                <a:lnTo>
                  <a:pt x="293750" y="263651"/>
                </a:lnTo>
                <a:lnTo>
                  <a:pt x="284225" y="263651"/>
                </a:lnTo>
                <a:lnTo>
                  <a:pt x="284225" y="198500"/>
                </a:lnTo>
                <a:lnTo>
                  <a:pt x="268350" y="198500"/>
                </a:lnTo>
                <a:lnTo>
                  <a:pt x="268350" y="128650"/>
                </a:lnTo>
                <a:lnTo>
                  <a:pt x="236600" y="128650"/>
                </a:lnTo>
                <a:lnTo>
                  <a:pt x="236600" y="61975"/>
                </a:lnTo>
                <a:lnTo>
                  <a:pt x="130175" y="61975"/>
                </a:lnTo>
                <a:lnTo>
                  <a:pt x="130175" y="0"/>
                </a:lnTo>
                <a:lnTo>
                  <a:pt x="0" y="0"/>
                </a:lnTo>
              </a:path>
            </a:pathLst>
          </a:custGeom>
          <a:ln w="12191">
            <a:solidFill>
              <a:srgbClr val="A4CD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334767" y="350977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5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319015" y="253441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6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335779" y="2534411"/>
            <a:ext cx="12700" cy="44450"/>
          </a:xfrm>
          <a:custGeom>
            <a:avLst/>
            <a:gdLst/>
            <a:ahLst/>
            <a:cxnLst/>
            <a:rect l="l" t="t" r="r" b="b"/>
            <a:pathLst>
              <a:path w="12700" h="44450">
                <a:moveTo>
                  <a:pt x="0" y="44196"/>
                </a:moveTo>
                <a:lnTo>
                  <a:pt x="12192" y="44196"/>
                </a:lnTo>
                <a:lnTo>
                  <a:pt x="12192" y="0"/>
                </a:lnTo>
                <a:lnTo>
                  <a:pt x="0" y="0"/>
                </a:lnTo>
                <a:lnTo>
                  <a:pt x="0" y="44196"/>
                </a:lnTo>
                <a:close/>
              </a:path>
            </a:pathLst>
          </a:custGeom>
          <a:solidFill>
            <a:srgbClr val="0E69A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351020" y="2534411"/>
            <a:ext cx="12700" cy="44450"/>
          </a:xfrm>
          <a:custGeom>
            <a:avLst/>
            <a:gdLst/>
            <a:ahLst/>
            <a:cxnLst/>
            <a:rect l="l" t="t" r="r" b="b"/>
            <a:pathLst>
              <a:path w="12700" h="44450">
                <a:moveTo>
                  <a:pt x="0" y="44196"/>
                </a:moveTo>
                <a:lnTo>
                  <a:pt x="12192" y="44196"/>
                </a:lnTo>
                <a:lnTo>
                  <a:pt x="12192" y="0"/>
                </a:lnTo>
                <a:lnTo>
                  <a:pt x="0" y="0"/>
                </a:lnTo>
                <a:lnTo>
                  <a:pt x="0" y="44196"/>
                </a:lnTo>
                <a:close/>
              </a:path>
            </a:pathLst>
          </a:custGeom>
          <a:solidFill>
            <a:srgbClr val="0E69A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401311" y="253441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6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422647" y="253441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6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440935" y="253441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6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472940" y="253441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6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530852" y="253441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6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725923" y="2667000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767071" y="2817876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866132" y="3157727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908803" y="3157727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949952" y="3157727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085588" y="3157727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194560" y="350977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5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153411" y="350977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5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008632" y="3209544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1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973579" y="3119627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778507" y="2968751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717548" y="2968751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658111" y="3445764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192">
            <a:solidFill>
              <a:srgbClr val="A4CD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676400" y="3445764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192">
            <a:solidFill>
              <a:srgbClr val="A4CD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839467" y="3552444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1"/>
                </a:lnTo>
              </a:path>
            </a:pathLst>
          </a:custGeom>
          <a:ln w="12192">
            <a:solidFill>
              <a:srgbClr val="A4CD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408932" y="3398520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1"/>
                </a:lnTo>
              </a:path>
            </a:pathLst>
          </a:custGeom>
          <a:ln w="12192">
            <a:solidFill>
              <a:srgbClr val="A4CD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434840" y="3398520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1"/>
                </a:lnTo>
              </a:path>
            </a:pathLst>
          </a:custGeom>
          <a:ln w="12192">
            <a:solidFill>
              <a:srgbClr val="A4CD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596384" y="348691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6"/>
                </a:lnTo>
              </a:path>
            </a:pathLst>
          </a:custGeom>
          <a:ln w="12192">
            <a:solidFill>
              <a:srgbClr val="A4CD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141976" y="3904488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192">
            <a:solidFill>
              <a:srgbClr val="A4CD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119115" y="392582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19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A4CD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386583" y="3951732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192">
            <a:solidFill>
              <a:srgbClr val="A4CD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676400" y="2968751"/>
            <a:ext cx="12700" cy="41275"/>
          </a:xfrm>
          <a:custGeom>
            <a:avLst/>
            <a:gdLst/>
            <a:ahLst/>
            <a:cxnLst/>
            <a:rect l="l" t="t" r="r" b="b"/>
            <a:pathLst>
              <a:path w="12700" h="41275">
                <a:moveTo>
                  <a:pt x="0" y="41148"/>
                </a:moveTo>
                <a:lnTo>
                  <a:pt x="12191" y="41148"/>
                </a:lnTo>
                <a:lnTo>
                  <a:pt x="12191" y="0"/>
                </a:lnTo>
                <a:lnTo>
                  <a:pt x="0" y="0"/>
                </a:lnTo>
                <a:lnTo>
                  <a:pt x="0" y="41148"/>
                </a:lnTo>
                <a:close/>
              </a:path>
            </a:pathLst>
          </a:custGeom>
          <a:solidFill>
            <a:srgbClr val="0E69A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661160" y="2968751"/>
            <a:ext cx="12700" cy="41275"/>
          </a:xfrm>
          <a:custGeom>
            <a:avLst/>
            <a:gdLst/>
            <a:ahLst/>
            <a:cxnLst/>
            <a:rect l="l" t="t" r="r" b="b"/>
            <a:pathLst>
              <a:path w="12700" h="41275">
                <a:moveTo>
                  <a:pt x="0" y="41148"/>
                </a:moveTo>
                <a:lnTo>
                  <a:pt x="12191" y="41148"/>
                </a:lnTo>
                <a:lnTo>
                  <a:pt x="12191" y="0"/>
                </a:lnTo>
                <a:lnTo>
                  <a:pt x="0" y="0"/>
                </a:lnTo>
                <a:lnTo>
                  <a:pt x="0" y="41148"/>
                </a:lnTo>
                <a:close/>
              </a:path>
            </a:pathLst>
          </a:custGeom>
          <a:solidFill>
            <a:srgbClr val="0E69A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644395" y="2968751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566672" y="2814827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594103" y="2913888"/>
            <a:ext cx="12700" cy="43180"/>
          </a:xfrm>
          <a:custGeom>
            <a:avLst/>
            <a:gdLst/>
            <a:ahLst/>
            <a:cxnLst/>
            <a:rect l="l" t="t" r="r" b="b"/>
            <a:pathLst>
              <a:path w="12700" h="43180">
                <a:moveTo>
                  <a:pt x="0" y="42672"/>
                </a:moveTo>
                <a:lnTo>
                  <a:pt x="12192" y="42672"/>
                </a:lnTo>
                <a:lnTo>
                  <a:pt x="12192" y="0"/>
                </a:lnTo>
                <a:lnTo>
                  <a:pt x="0" y="0"/>
                </a:lnTo>
                <a:lnTo>
                  <a:pt x="0" y="42672"/>
                </a:lnTo>
                <a:close/>
              </a:path>
            </a:pathLst>
          </a:custGeom>
          <a:solidFill>
            <a:srgbClr val="0E69A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923288" y="3139439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2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110739" y="350977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5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758951" y="2340864"/>
            <a:ext cx="1684020" cy="1191895"/>
          </a:xfrm>
          <a:custGeom>
            <a:avLst/>
            <a:gdLst/>
            <a:ahLst/>
            <a:cxnLst/>
            <a:rect l="l" t="t" r="r" b="b"/>
            <a:pathLst>
              <a:path w="1684020" h="1191895">
                <a:moveTo>
                  <a:pt x="0" y="0"/>
                </a:moveTo>
                <a:lnTo>
                  <a:pt x="79362" y="0"/>
                </a:lnTo>
                <a:lnTo>
                  <a:pt x="79362" y="41275"/>
                </a:lnTo>
                <a:lnTo>
                  <a:pt x="371398" y="41275"/>
                </a:lnTo>
                <a:lnTo>
                  <a:pt x="371398" y="131825"/>
                </a:lnTo>
                <a:lnTo>
                  <a:pt x="422198" y="131825"/>
                </a:lnTo>
                <a:lnTo>
                  <a:pt x="422198" y="176402"/>
                </a:lnTo>
                <a:lnTo>
                  <a:pt x="476161" y="176402"/>
                </a:lnTo>
                <a:lnTo>
                  <a:pt x="476161" y="222503"/>
                </a:lnTo>
                <a:lnTo>
                  <a:pt x="488861" y="222503"/>
                </a:lnTo>
                <a:lnTo>
                  <a:pt x="488861" y="270128"/>
                </a:lnTo>
                <a:lnTo>
                  <a:pt x="514223" y="270128"/>
                </a:lnTo>
                <a:lnTo>
                  <a:pt x="514223" y="311403"/>
                </a:lnTo>
                <a:lnTo>
                  <a:pt x="558673" y="311403"/>
                </a:lnTo>
                <a:lnTo>
                  <a:pt x="558673" y="352806"/>
                </a:lnTo>
                <a:lnTo>
                  <a:pt x="744347" y="352806"/>
                </a:lnTo>
                <a:lnTo>
                  <a:pt x="744347" y="405257"/>
                </a:lnTo>
                <a:lnTo>
                  <a:pt x="760222" y="405257"/>
                </a:lnTo>
                <a:lnTo>
                  <a:pt x="760222" y="494157"/>
                </a:lnTo>
                <a:lnTo>
                  <a:pt x="825373" y="494157"/>
                </a:lnTo>
                <a:lnTo>
                  <a:pt x="825373" y="594233"/>
                </a:lnTo>
                <a:lnTo>
                  <a:pt x="853948" y="594233"/>
                </a:lnTo>
                <a:lnTo>
                  <a:pt x="853948" y="648335"/>
                </a:lnTo>
                <a:lnTo>
                  <a:pt x="1093597" y="648335"/>
                </a:lnTo>
                <a:lnTo>
                  <a:pt x="1093597" y="723011"/>
                </a:lnTo>
                <a:lnTo>
                  <a:pt x="1185672" y="723011"/>
                </a:lnTo>
                <a:lnTo>
                  <a:pt x="1185672" y="799338"/>
                </a:lnTo>
                <a:lnTo>
                  <a:pt x="1233297" y="799338"/>
                </a:lnTo>
                <a:lnTo>
                  <a:pt x="1233297" y="889888"/>
                </a:lnTo>
                <a:lnTo>
                  <a:pt x="1274572" y="889888"/>
                </a:lnTo>
                <a:lnTo>
                  <a:pt x="1274572" y="988313"/>
                </a:lnTo>
                <a:lnTo>
                  <a:pt x="1301496" y="988313"/>
                </a:lnTo>
                <a:lnTo>
                  <a:pt x="1301496" y="1088516"/>
                </a:lnTo>
                <a:lnTo>
                  <a:pt x="1342771" y="1088516"/>
                </a:lnTo>
                <a:lnTo>
                  <a:pt x="1342771" y="1191768"/>
                </a:lnTo>
                <a:lnTo>
                  <a:pt x="1684020" y="1191768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944623" y="3119627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1148"/>
                </a:moveTo>
                <a:lnTo>
                  <a:pt x="0" y="0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562100" y="293522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19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578863" y="2913888"/>
            <a:ext cx="12700" cy="43180"/>
          </a:xfrm>
          <a:custGeom>
            <a:avLst/>
            <a:gdLst/>
            <a:ahLst/>
            <a:cxnLst/>
            <a:rect l="l" t="t" r="r" b="b"/>
            <a:pathLst>
              <a:path w="12700" h="43180">
                <a:moveTo>
                  <a:pt x="0" y="42672"/>
                </a:moveTo>
                <a:lnTo>
                  <a:pt x="12192" y="42672"/>
                </a:lnTo>
                <a:lnTo>
                  <a:pt x="12192" y="0"/>
                </a:lnTo>
                <a:lnTo>
                  <a:pt x="0" y="0"/>
                </a:lnTo>
                <a:lnTo>
                  <a:pt x="0" y="42672"/>
                </a:lnTo>
                <a:close/>
              </a:path>
            </a:pathLst>
          </a:custGeom>
          <a:solidFill>
            <a:srgbClr val="0E69A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475232" y="2694432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496567" y="2673095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42671"/>
                </a:moveTo>
                <a:lnTo>
                  <a:pt x="0" y="0"/>
                </a:lnTo>
              </a:path>
            </a:pathLst>
          </a:custGeom>
          <a:ln w="1219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762000" y="2340864"/>
            <a:ext cx="1640205" cy="1635760"/>
          </a:xfrm>
          <a:custGeom>
            <a:avLst/>
            <a:gdLst/>
            <a:ahLst/>
            <a:cxnLst/>
            <a:rect l="l" t="t" r="r" b="b"/>
            <a:pathLst>
              <a:path w="1640205" h="1635760">
                <a:moveTo>
                  <a:pt x="1639824" y="1635252"/>
                </a:moveTo>
                <a:lnTo>
                  <a:pt x="1498600" y="1635252"/>
                </a:lnTo>
                <a:lnTo>
                  <a:pt x="1498600" y="1578102"/>
                </a:lnTo>
                <a:lnTo>
                  <a:pt x="1470025" y="1578102"/>
                </a:lnTo>
                <a:lnTo>
                  <a:pt x="1470025" y="1517777"/>
                </a:lnTo>
                <a:lnTo>
                  <a:pt x="1460500" y="1517777"/>
                </a:lnTo>
                <a:lnTo>
                  <a:pt x="1460500" y="1458976"/>
                </a:lnTo>
                <a:lnTo>
                  <a:pt x="1400175" y="1458976"/>
                </a:lnTo>
                <a:lnTo>
                  <a:pt x="1400175" y="1405001"/>
                </a:lnTo>
                <a:lnTo>
                  <a:pt x="1362075" y="1405001"/>
                </a:lnTo>
                <a:lnTo>
                  <a:pt x="1362075" y="1347851"/>
                </a:lnTo>
                <a:lnTo>
                  <a:pt x="1268349" y="1347851"/>
                </a:lnTo>
                <a:lnTo>
                  <a:pt x="1268349" y="1289177"/>
                </a:lnTo>
                <a:lnTo>
                  <a:pt x="1223899" y="1289177"/>
                </a:lnTo>
                <a:lnTo>
                  <a:pt x="1223899" y="1232027"/>
                </a:lnTo>
                <a:lnTo>
                  <a:pt x="981075" y="1232027"/>
                </a:lnTo>
                <a:lnTo>
                  <a:pt x="981075" y="1179576"/>
                </a:lnTo>
                <a:lnTo>
                  <a:pt x="933450" y="1179576"/>
                </a:lnTo>
                <a:lnTo>
                  <a:pt x="933450" y="1125601"/>
                </a:lnTo>
                <a:lnTo>
                  <a:pt x="828675" y="1125601"/>
                </a:lnTo>
                <a:lnTo>
                  <a:pt x="828675" y="1084326"/>
                </a:lnTo>
                <a:lnTo>
                  <a:pt x="719074" y="1084326"/>
                </a:lnTo>
                <a:lnTo>
                  <a:pt x="719074" y="1039876"/>
                </a:lnTo>
                <a:lnTo>
                  <a:pt x="665099" y="1039876"/>
                </a:lnTo>
                <a:lnTo>
                  <a:pt x="665099" y="949451"/>
                </a:lnTo>
                <a:lnTo>
                  <a:pt x="658749" y="949451"/>
                </a:lnTo>
                <a:lnTo>
                  <a:pt x="658749" y="911351"/>
                </a:lnTo>
                <a:lnTo>
                  <a:pt x="633349" y="911351"/>
                </a:lnTo>
                <a:lnTo>
                  <a:pt x="633349" y="823976"/>
                </a:lnTo>
                <a:lnTo>
                  <a:pt x="585724" y="823976"/>
                </a:lnTo>
                <a:lnTo>
                  <a:pt x="585724" y="782701"/>
                </a:lnTo>
                <a:lnTo>
                  <a:pt x="542925" y="782701"/>
                </a:lnTo>
                <a:lnTo>
                  <a:pt x="542925" y="738251"/>
                </a:lnTo>
                <a:lnTo>
                  <a:pt x="511175" y="738251"/>
                </a:lnTo>
                <a:lnTo>
                  <a:pt x="511175" y="692150"/>
                </a:lnTo>
                <a:lnTo>
                  <a:pt x="485762" y="692150"/>
                </a:lnTo>
                <a:lnTo>
                  <a:pt x="485762" y="647700"/>
                </a:lnTo>
                <a:lnTo>
                  <a:pt x="457187" y="647700"/>
                </a:lnTo>
                <a:lnTo>
                  <a:pt x="457187" y="609600"/>
                </a:lnTo>
                <a:lnTo>
                  <a:pt x="444487" y="609600"/>
                </a:lnTo>
                <a:lnTo>
                  <a:pt x="444487" y="565150"/>
                </a:lnTo>
                <a:lnTo>
                  <a:pt x="438137" y="565150"/>
                </a:lnTo>
                <a:lnTo>
                  <a:pt x="438137" y="522350"/>
                </a:lnTo>
                <a:lnTo>
                  <a:pt x="406387" y="522350"/>
                </a:lnTo>
                <a:lnTo>
                  <a:pt x="406387" y="477900"/>
                </a:lnTo>
                <a:lnTo>
                  <a:pt x="384162" y="477900"/>
                </a:lnTo>
                <a:lnTo>
                  <a:pt x="384162" y="436625"/>
                </a:lnTo>
                <a:lnTo>
                  <a:pt x="377812" y="436625"/>
                </a:lnTo>
                <a:lnTo>
                  <a:pt x="377812" y="392175"/>
                </a:lnTo>
                <a:lnTo>
                  <a:pt x="312724" y="392175"/>
                </a:lnTo>
                <a:lnTo>
                  <a:pt x="312724" y="346075"/>
                </a:lnTo>
                <a:lnTo>
                  <a:pt x="296849" y="346075"/>
                </a:lnTo>
                <a:lnTo>
                  <a:pt x="296849" y="301625"/>
                </a:lnTo>
                <a:lnTo>
                  <a:pt x="287324" y="301625"/>
                </a:lnTo>
                <a:lnTo>
                  <a:pt x="287324" y="260350"/>
                </a:lnTo>
                <a:lnTo>
                  <a:pt x="268274" y="260350"/>
                </a:lnTo>
                <a:lnTo>
                  <a:pt x="268274" y="217550"/>
                </a:lnTo>
                <a:lnTo>
                  <a:pt x="239699" y="217550"/>
                </a:lnTo>
                <a:lnTo>
                  <a:pt x="239699" y="173100"/>
                </a:lnTo>
                <a:lnTo>
                  <a:pt x="201599" y="173100"/>
                </a:lnTo>
                <a:lnTo>
                  <a:pt x="201599" y="131825"/>
                </a:lnTo>
                <a:lnTo>
                  <a:pt x="182549" y="131825"/>
                </a:lnTo>
                <a:lnTo>
                  <a:pt x="182549" y="87375"/>
                </a:lnTo>
                <a:lnTo>
                  <a:pt x="134937" y="87375"/>
                </a:lnTo>
                <a:lnTo>
                  <a:pt x="134937" y="44450"/>
                </a:lnTo>
                <a:lnTo>
                  <a:pt x="100012" y="44450"/>
                </a:lnTo>
                <a:lnTo>
                  <a:pt x="100012" y="0"/>
                </a:lnTo>
                <a:lnTo>
                  <a:pt x="0" y="0"/>
                </a:lnTo>
              </a:path>
            </a:pathLst>
          </a:custGeom>
          <a:ln w="12192">
            <a:solidFill>
              <a:srgbClr val="A4CD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517391" y="2340864"/>
            <a:ext cx="1681480" cy="836930"/>
          </a:xfrm>
          <a:custGeom>
            <a:avLst/>
            <a:gdLst/>
            <a:ahLst/>
            <a:cxnLst/>
            <a:rect l="l" t="t" r="r" b="b"/>
            <a:pathLst>
              <a:path w="1681479" h="836930">
                <a:moveTo>
                  <a:pt x="1680972" y="836676"/>
                </a:moveTo>
                <a:lnTo>
                  <a:pt x="1338072" y="836676"/>
                </a:lnTo>
                <a:lnTo>
                  <a:pt x="1338072" y="666750"/>
                </a:lnTo>
                <a:lnTo>
                  <a:pt x="1271397" y="666750"/>
                </a:lnTo>
                <a:lnTo>
                  <a:pt x="1271397" y="496950"/>
                </a:lnTo>
                <a:lnTo>
                  <a:pt x="1230122" y="496950"/>
                </a:lnTo>
                <a:lnTo>
                  <a:pt x="1230122" y="349250"/>
                </a:lnTo>
                <a:lnTo>
                  <a:pt x="1182497" y="349250"/>
                </a:lnTo>
                <a:lnTo>
                  <a:pt x="1182497" y="214375"/>
                </a:lnTo>
                <a:lnTo>
                  <a:pt x="757174" y="214375"/>
                </a:lnTo>
                <a:lnTo>
                  <a:pt x="757174" y="141350"/>
                </a:lnTo>
                <a:lnTo>
                  <a:pt x="488950" y="141350"/>
                </a:lnTo>
                <a:lnTo>
                  <a:pt x="488950" y="68325"/>
                </a:lnTo>
                <a:lnTo>
                  <a:pt x="366649" y="68325"/>
                </a:lnTo>
                <a:lnTo>
                  <a:pt x="366649" y="0"/>
                </a:lnTo>
                <a:lnTo>
                  <a:pt x="0" y="0"/>
                </a:lnTo>
              </a:path>
            </a:pathLst>
          </a:custGeom>
          <a:ln w="12191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58951" y="2340864"/>
            <a:ext cx="1710055" cy="1697989"/>
          </a:xfrm>
          <a:custGeom>
            <a:avLst/>
            <a:gdLst/>
            <a:ahLst/>
            <a:cxnLst/>
            <a:rect l="l" t="t" r="r" b="b"/>
            <a:pathLst>
              <a:path w="1710055" h="1697989">
                <a:moveTo>
                  <a:pt x="0" y="0"/>
                </a:moveTo>
                <a:lnTo>
                  <a:pt x="0" y="846455"/>
                </a:lnTo>
                <a:lnTo>
                  <a:pt x="0" y="1697736"/>
                </a:lnTo>
                <a:lnTo>
                  <a:pt x="1709928" y="1697736"/>
                </a:lnTo>
              </a:path>
            </a:pathLst>
          </a:custGeom>
          <a:ln w="1219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472688" y="4049115"/>
            <a:ext cx="1836420" cy="3028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>
                <a:tab pos="213995" algn="l"/>
                <a:tab pos="427990" algn="l"/>
                <a:tab pos="641985" algn="l"/>
              </a:tabLst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	3	6	9 12 15 18 21</a:t>
            </a:r>
            <a:r>
              <a:rPr kumimoji="0" lang="cs-CZ" sz="800" b="0" i="0" u="none" strike="noStrike" kern="1200" cap="none" spc="9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24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26034" lvl="0" indent="0" algn="ctr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Měsíce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393185" y="3964304"/>
            <a:ext cx="908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325748" y="3621404"/>
            <a:ext cx="156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325748" y="3280663"/>
            <a:ext cx="1568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325748" y="2942589"/>
            <a:ext cx="1568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325748" y="2604262"/>
            <a:ext cx="1568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261486" y="2266314"/>
            <a:ext cx="2222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100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076153" y="2590239"/>
            <a:ext cx="149860" cy="120078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Celkové přežití</a:t>
            </a:r>
            <a:r>
              <a:rPr kumimoji="0" lang="cs-CZ" sz="800" b="1" i="0" u="none" strike="noStrike" kern="1200" cap="none" spc="-7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8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(%)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13638" y="4049115"/>
            <a:ext cx="1836420" cy="3028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>
                <a:tab pos="213360" algn="l"/>
                <a:tab pos="427990" algn="l"/>
                <a:tab pos="641985" algn="l"/>
              </a:tabLst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	3	6	9 12 15 18 21</a:t>
            </a:r>
            <a:r>
              <a:rPr kumimoji="0" lang="cs-CZ" sz="800" b="0" i="0" u="none" strike="noStrike" kern="1200" cap="none" spc="9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24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26670" lvl="0" indent="0" algn="ctr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Měsíce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33780" y="3964304"/>
            <a:ext cx="908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66724" y="3621404"/>
            <a:ext cx="156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66724" y="3280663"/>
            <a:ext cx="1568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66724" y="2942589"/>
            <a:ext cx="1568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66724" y="2604262"/>
            <a:ext cx="1568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02412" y="2266314"/>
            <a:ext cx="2222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100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17154" y="2590239"/>
            <a:ext cx="149860" cy="120078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Celkové přežití</a:t>
            </a:r>
            <a:r>
              <a:rPr kumimoji="0" lang="cs-CZ" sz="800" b="1" i="0" u="none" strike="noStrike" kern="1200" cap="none" spc="-7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8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(%)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04468" y="3789426"/>
            <a:ext cx="36957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HR: 0,44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804468" y="3880866"/>
            <a:ext cx="1449527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(95% CI 0,25–0,76; p = 0,004)</a:t>
            </a:r>
          </a:p>
        </p:txBody>
      </p:sp>
      <p:sp>
        <p:nvSpPr>
          <p:cNvPr id="110" name="object 110"/>
          <p:cNvSpPr txBox="1"/>
          <p:nvPr/>
        </p:nvSpPr>
        <p:spPr>
          <a:xfrm>
            <a:off x="3559936" y="3741857"/>
            <a:ext cx="1207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HR: 0,24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(95% CI 0,10–0,58; p = 0,001)</a:t>
            </a:r>
          </a:p>
        </p:txBody>
      </p:sp>
      <p:sp>
        <p:nvSpPr>
          <p:cNvPr id="111" name="object 111"/>
          <p:cNvSpPr txBox="1"/>
          <p:nvPr/>
        </p:nvSpPr>
        <p:spPr>
          <a:xfrm>
            <a:off x="1018133" y="1881278"/>
            <a:ext cx="2058020" cy="48026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Populace ITT</a:t>
            </a:r>
          </a:p>
          <a:p>
            <a:pPr marL="70739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NLR &lt; 3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mOS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:</a:t>
            </a:r>
            <a:r>
              <a:rPr kumimoji="0" lang="cs-CZ" sz="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17,3 m</a:t>
            </a:r>
          </a:p>
        </p:txBody>
      </p:sp>
      <p:sp>
        <p:nvSpPr>
          <p:cNvPr id="112" name="object 112"/>
          <p:cNvSpPr txBox="1"/>
          <p:nvPr/>
        </p:nvSpPr>
        <p:spPr>
          <a:xfrm>
            <a:off x="1713102" y="2344038"/>
            <a:ext cx="124104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(95% CI,</a:t>
            </a:r>
            <a:r>
              <a:rPr kumimoji="0" lang="cs-CZ" sz="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1,2–20,3)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713102" y="2504313"/>
            <a:ext cx="1149541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NLR ≥ 3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mOS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:</a:t>
            </a:r>
            <a:r>
              <a:rPr kumimoji="0" lang="cs-CZ" sz="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8,9 m (95% CI,</a:t>
            </a:r>
            <a:r>
              <a:rPr kumimoji="0" lang="cs-CZ" sz="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6,4–11,4)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535430" y="2292857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139064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535430" y="2568701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139064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A4CD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519296" y="1909901"/>
            <a:ext cx="2576704" cy="438582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Populace </a:t>
            </a:r>
            <a:r>
              <a:rPr kumimoji="0" lang="cs-CZ" sz="12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ctDNA</a:t>
            </a: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wt</a:t>
            </a:r>
            <a:r>
              <a:rPr kumimoji="0" lang="cs-CZ" sz="1200" b="1" i="0" u="none" strike="noStrike" kern="1200" cap="none" spc="0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†</a:t>
            </a:r>
            <a:r>
              <a:rPr kumimoji="0" lang="cs-CZ" sz="1200" b="1" i="0" u="none" strike="noStrike" kern="1200" cap="none" spc="187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341755" marR="0" lvl="0" indent="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NLR &lt; 3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mOS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NR</a:t>
            </a:r>
          </a:p>
        </p:txBody>
      </p:sp>
      <p:sp>
        <p:nvSpPr>
          <p:cNvPr id="117" name="object 117"/>
          <p:cNvSpPr txBox="1"/>
          <p:nvPr/>
        </p:nvSpPr>
        <p:spPr>
          <a:xfrm>
            <a:off x="4665217" y="2324862"/>
            <a:ext cx="91186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" algn="l"/>
              </a:tabLst>
              <a:defRPr/>
            </a:pPr>
            <a:r>
              <a:rPr kumimoji="0" lang="cs-CZ" sz="1200" b="0" i="0" u="heavy" strike="noStrike" kern="1200" cap="none" spc="0" normalizeH="0" baseline="-10416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A4CD50"/>
                  </a:solidFill>
                </a:uFill>
                <a:latin typeface="Verdana"/>
                <a:ea typeface="+mn-ea"/>
                <a:cs typeface="Verdana"/>
              </a:rPr>
              <a:t> 	</a:t>
            </a:r>
            <a:r>
              <a:rPr kumimoji="0" lang="cs-CZ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(95% CI, NR)</a:t>
            </a:r>
          </a:p>
        </p:txBody>
      </p:sp>
      <p:sp>
        <p:nvSpPr>
          <p:cNvPr id="118" name="object 118"/>
          <p:cNvSpPr txBox="1"/>
          <p:nvPr/>
        </p:nvSpPr>
        <p:spPr>
          <a:xfrm>
            <a:off x="4848859" y="2446781"/>
            <a:ext cx="1174114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NLR ≥ 3 mOS: 8,9 m</a:t>
            </a:r>
          </a:p>
        </p:txBody>
      </p:sp>
      <p:sp>
        <p:nvSpPr>
          <p:cNvPr id="119" name="object 119"/>
          <p:cNvSpPr txBox="1"/>
          <p:nvPr/>
        </p:nvSpPr>
        <p:spPr>
          <a:xfrm>
            <a:off x="4848859" y="2568701"/>
            <a:ext cx="104711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(95% CI, 6,1–11,7)</a:t>
            </a:r>
          </a:p>
        </p:txBody>
      </p:sp>
      <p:sp>
        <p:nvSpPr>
          <p:cNvPr id="120" name="object 120"/>
          <p:cNvSpPr/>
          <p:nvPr/>
        </p:nvSpPr>
        <p:spPr>
          <a:xfrm>
            <a:off x="4677917" y="2283714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139065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E69A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Slide Number Placeholder 121">
            <a:extLst>
              <a:ext uri="{FF2B5EF4-FFF2-40B4-BE49-F238E27FC236}">
                <a16:creationId xmlns="" xmlns:a16="http://schemas.microsoft.com/office/drawing/2014/main" id="{CA9A704C-FA36-4EEB-B59C-9E45562AAF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22080" y="6498043"/>
            <a:ext cx="2804160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D8A9FB57-CAA8-4FB7-AAB5-9A00B20F471A}"/>
              </a:ext>
            </a:extLst>
          </p:cNvPr>
          <p:cNvSpPr txBox="1"/>
          <p:nvPr/>
        </p:nvSpPr>
        <p:spPr>
          <a:xfrm>
            <a:off x="-91124" y="6035245"/>
            <a:ext cx="11638343" cy="856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marR="1145540" lvl="0" indent="0" algn="l" defTabSz="914400" rtl="0" eaLnBrk="1" fontAlgn="auto" latinLnBrk="0" hangingPunct="1">
              <a:lnSpc>
                <a:spcPct val="1051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r"/>
              </a:tabLst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*Kombinovaná terapie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cetuximabem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+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avelumabem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je z hlediska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cetuximabu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mimo schválenou indikaci (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off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-label). V EU je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schválen u pacientů s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mCRC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RAS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wt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exprimujícím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EGFR v kombinaci s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ChT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na bázi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irinotekanu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v 1L v kombinaci s režimem FOLFOX, nebo v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monoterapii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u pacientů, u nichž selhala léčba na bázi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oxaliplatiny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a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irinotekanu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a kteří netolerují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irinotekan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; †RAS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wt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BRAF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wt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EGFR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wt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</a:t>
            </a:r>
          </a:p>
          <a:p>
            <a:pPr marL="176213" marR="97536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r"/>
              </a:tabLst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CI, interval spolehlivosti; CR, kompletní odpověď;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ctDNA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cirkulující nádorová DNA; DCR, míra kontroly onemocnění; HR, poměr rizik; ITT, léčebný záměr; m, měsíce; (m)CRC, (metastatický) kolorektální karcinom; (m)OS, (medián) celkové(ho) přežití; (m)PFS, (medián) přežití bez progrese; NLR, poměr neutrofilů k lymfocytům; NR, nedosaženo; PD, progrese onemocnění; PR, částečná odpověď; SD, stabilizace onemocnění.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14273" y="1831086"/>
            <a:ext cx="5024527" cy="23282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6385" rtl="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err="1"/>
              <a:t>Odložení</a:t>
            </a:r>
            <a:r>
              <a:rPr dirty="0"/>
              <a:t> </a:t>
            </a:r>
            <a:r>
              <a:rPr dirty="0" err="1"/>
              <a:t>dávky</a:t>
            </a:r>
            <a:r>
              <a:rPr dirty="0"/>
              <a:t> </a:t>
            </a:r>
            <a:r>
              <a:rPr dirty="0" err="1"/>
              <a:t>cetuximabu</a:t>
            </a:r>
            <a:r>
              <a:rPr dirty="0"/>
              <a:t> u 30 % </a:t>
            </a:r>
            <a:r>
              <a:rPr dirty="0" err="1"/>
              <a:t>nebo</a:t>
            </a:r>
            <a:r>
              <a:rPr dirty="0"/>
              <a:t> </a:t>
            </a:r>
            <a:r>
              <a:rPr dirty="0" err="1"/>
              <a:t>avelumabu</a:t>
            </a:r>
            <a:r>
              <a:rPr dirty="0"/>
              <a:t> u 6 % </a:t>
            </a:r>
            <a:r>
              <a:rPr dirty="0" err="1"/>
              <a:t>pacientů</a:t>
            </a:r>
            <a:endParaRPr dirty="0"/>
          </a:p>
          <a:p>
            <a:pPr marL="299085" indent="-286385" rtl="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err="1"/>
              <a:t>Celkem</a:t>
            </a:r>
            <a:r>
              <a:rPr dirty="0"/>
              <a:t> u 10 % </a:t>
            </a:r>
            <a:r>
              <a:rPr dirty="0" err="1"/>
              <a:t>pacientů</a:t>
            </a:r>
            <a:r>
              <a:rPr dirty="0"/>
              <a:t> </a:t>
            </a:r>
            <a:r>
              <a:rPr dirty="0" err="1"/>
              <a:t>bylo</a:t>
            </a:r>
            <a:r>
              <a:rPr dirty="0"/>
              <a:t> </a:t>
            </a:r>
            <a:r>
              <a:rPr dirty="0" err="1"/>
              <a:t>nutné</a:t>
            </a:r>
            <a:r>
              <a:rPr dirty="0"/>
              <a:t> </a:t>
            </a:r>
            <a:r>
              <a:rPr dirty="0" err="1"/>
              <a:t>snížení</a:t>
            </a:r>
            <a:r>
              <a:rPr dirty="0"/>
              <a:t> </a:t>
            </a:r>
            <a:r>
              <a:rPr dirty="0" err="1"/>
              <a:t>dávky</a:t>
            </a:r>
            <a:r>
              <a:rPr lang="cs-CZ" dirty="0"/>
              <a:t> </a:t>
            </a:r>
            <a:r>
              <a:rPr dirty="0" err="1"/>
              <a:t>cetuximabu</a:t>
            </a:r>
            <a:endParaRPr dirty="0"/>
          </a:p>
          <a:p>
            <a:pPr marL="299085" marR="179070" indent="-286385" rtl="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err="1"/>
              <a:t>Nejčastějšími</a:t>
            </a:r>
            <a:r>
              <a:rPr dirty="0"/>
              <a:t> AE </a:t>
            </a:r>
            <a:r>
              <a:rPr dirty="0" err="1"/>
              <a:t>byly</a:t>
            </a:r>
            <a:r>
              <a:rPr dirty="0"/>
              <a:t> </a:t>
            </a:r>
            <a:r>
              <a:rPr dirty="0" err="1"/>
              <a:t>vyrážka</a:t>
            </a:r>
            <a:r>
              <a:rPr dirty="0"/>
              <a:t> (60 %), </a:t>
            </a:r>
            <a:r>
              <a:rPr dirty="0" err="1"/>
              <a:t>průjem</a:t>
            </a:r>
            <a:r>
              <a:rPr dirty="0"/>
              <a:t> (25 %) a </a:t>
            </a:r>
            <a:r>
              <a:rPr dirty="0" err="1"/>
              <a:t>suchá</a:t>
            </a:r>
            <a:r>
              <a:rPr dirty="0"/>
              <a:t> </a:t>
            </a:r>
            <a:r>
              <a:rPr dirty="0" err="1"/>
              <a:t>kůže</a:t>
            </a:r>
            <a:r>
              <a:rPr dirty="0"/>
              <a:t> (17 %)</a:t>
            </a:r>
            <a:endParaRPr lang="cs-CZ" dirty="0"/>
          </a:p>
          <a:p>
            <a:pPr marL="299085" marR="179070" indent="-286385" rtl="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err="1"/>
              <a:t>Nízký</a:t>
            </a:r>
            <a:r>
              <a:rPr dirty="0"/>
              <a:t> </a:t>
            </a:r>
            <a:r>
              <a:rPr dirty="0" err="1"/>
              <a:t>výskyt</a:t>
            </a:r>
            <a:r>
              <a:rPr dirty="0"/>
              <a:t> AE 3. </a:t>
            </a:r>
            <a:r>
              <a:rPr dirty="0" err="1"/>
              <a:t>stupně</a:t>
            </a:r>
            <a:r>
              <a:rPr dirty="0"/>
              <a:t> a </a:t>
            </a:r>
            <a:r>
              <a:rPr dirty="0" err="1"/>
              <a:t>žádné</a:t>
            </a:r>
            <a:r>
              <a:rPr lang="cs-CZ" dirty="0"/>
              <a:t> </a:t>
            </a:r>
            <a:r>
              <a:rPr dirty="0" err="1"/>
              <a:t>neočekávané</a:t>
            </a:r>
            <a:r>
              <a:rPr dirty="0"/>
              <a:t> AE, </a:t>
            </a:r>
            <a:r>
              <a:rPr dirty="0" err="1"/>
              <a:t>které</a:t>
            </a:r>
            <a:r>
              <a:rPr dirty="0"/>
              <a:t> se </a:t>
            </a:r>
            <a:r>
              <a:rPr dirty="0" err="1"/>
              <a:t>vyskytly</a:t>
            </a:r>
            <a:r>
              <a:rPr lang="cs-CZ" dirty="0"/>
              <a:t> </a:t>
            </a:r>
            <a:r>
              <a:rPr dirty="0" err="1"/>
              <a:t>při</a:t>
            </a:r>
            <a:r>
              <a:rPr dirty="0"/>
              <a:t> </a:t>
            </a:r>
            <a:r>
              <a:rPr dirty="0" err="1"/>
              <a:t>léčbě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4748" y="370354"/>
            <a:ext cx="1112357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cs-CZ" sz="2000" dirty="0">
                <a:solidFill>
                  <a:schemeClr val="tx1"/>
                </a:solidFill>
              </a:rPr>
              <a:t>Bezpečnostní profil </a:t>
            </a:r>
            <a:r>
              <a:rPr lang="cs-CZ" sz="2000" dirty="0" err="1">
                <a:solidFill>
                  <a:schemeClr val="tx1"/>
                </a:solidFill>
              </a:rPr>
              <a:t>cetuximabu</a:t>
            </a:r>
            <a:r>
              <a:rPr lang="cs-CZ" sz="2000" dirty="0">
                <a:solidFill>
                  <a:schemeClr val="tx1"/>
                </a:solidFill>
              </a:rPr>
              <a:t> + </a:t>
            </a:r>
            <a:r>
              <a:rPr lang="cs-CZ" sz="2000" dirty="0" err="1">
                <a:solidFill>
                  <a:schemeClr val="tx1"/>
                </a:solidFill>
              </a:rPr>
              <a:t>avelumabu</a:t>
            </a:r>
            <a:r>
              <a:rPr lang="cs-CZ" sz="2000" dirty="0">
                <a:solidFill>
                  <a:schemeClr val="tx1"/>
                </a:solidFill>
              </a:rPr>
              <a:t> ve studii CAVE-CRC</a:t>
            </a:r>
            <a:r>
              <a:rPr lang="cs-CZ" sz="2000" baseline="30000" dirty="0">
                <a:solidFill>
                  <a:schemeClr val="tx1"/>
                </a:solidFill>
              </a:rPr>
              <a:t>36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019800" y="2118867"/>
          <a:ext cx="6019800" cy="38246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75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59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62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91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08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8444">
                <a:tc gridSpan="5"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2327275" algn="l"/>
                          <a:tab pos="5919788" algn="r"/>
                        </a:tabLst>
                      </a:pPr>
                      <a:r>
                        <a:rPr lang="cs-CZ" sz="1500" b="1" spc="-7" baseline="2777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Příhoda, n (%)</a:t>
                      </a:r>
                      <a:r>
                        <a:rPr lang="cs-CZ" sz="1500" b="1" spc="7" baseline="2777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	</a:t>
                      </a:r>
                      <a:r>
                        <a:rPr lang="cs-CZ"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1.–2. stupeň</a:t>
                      </a:r>
                      <a:r>
                        <a:rPr lang="cs-CZ"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cs-CZ"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cs-CZ" sz="1100" b="1" spc="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cs-CZ"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(n = 77)	</a:t>
                      </a: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 stupeň (n = 77)</a:t>
                      </a:r>
                    </a:p>
                  </a:txBody>
                  <a:tcPr marL="0" marR="0" marT="44450" marB="0">
                    <a:solidFill>
                      <a:srgbClr val="50319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rtl="0"/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rtl="0"/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rtl="0"/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Vyrážka</a:t>
                      </a:r>
                    </a:p>
                  </a:txBody>
                  <a:tcPr marL="0" marR="0" marT="45085" marB="0">
                    <a:lnL w="12700">
                      <a:solidFill>
                        <a:srgbClr val="503191"/>
                      </a:solidFill>
                      <a:prstDash val="solid"/>
                    </a:lnL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46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41910" rtl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cs-CZ" sz="1000" spc="-5">
                          <a:latin typeface="Verdana"/>
                          <a:cs typeface="Verdana"/>
                        </a:rPr>
                        <a:t>(60)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 rtl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11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24130" rtl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cs-CZ" sz="1000" spc="-5">
                          <a:latin typeface="Verdana"/>
                          <a:cs typeface="Verdana"/>
                        </a:rPr>
                        <a:t>(14)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R w="12700">
                      <a:solidFill>
                        <a:srgbClr val="503191"/>
                      </a:solidFill>
                      <a:prstDash val="solid"/>
                    </a:lnR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Průjem</a:t>
                      </a:r>
                    </a:p>
                  </a:txBody>
                  <a:tcPr marL="0" marR="0" marT="45719" marB="0">
                    <a:lnL w="12700">
                      <a:solidFill>
                        <a:srgbClr val="503191"/>
                      </a:solidFill>
                      <a:prstDash val="solid"/>
                    </a:lnL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19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41910" rtl="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cs-CZ" sz="1000" spc="-5">
                          <a:latin typeface="Verdana"/>
                          <a:cs typeface="Verdana"/>
                        </a:rPr>
                        <a:t>(25)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 rtl="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3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24765" rtl="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cs-CZ" sz="1000" spc="-10">
                          <a:latin typeface="Verdana"/>
                          <a:cs typeface="Verdana"/>
                        </a:rPr>
                        <a:t>(4)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R w="12700">
                      <a:solidFill>
                        <a:srgbClr val="503191"/>
                      </a:solidFill>
                      <a:prstDash val="solid"/>
                    </a:lnR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Suchá kůže</a:t>
                      </a:r>
                    </a:p>
                  </a:txBody>
                  <a:tcPr marL="0" marR="0" marB="0">
                    <a:lnL w="12700">
                      <a:solidFill>
                        <a:srgbClr val="503191"/>
                      </a:solidFill>
                      <a:prstDash val="solid"/>
                    </a:lnL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13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41910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 spc="-5">
                          <a:latin typeface="Verdana"/>
                          <a:cs typeface="Verdana"/>
                        </a:rPr>
                        <a:t>(17)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68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0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R w="12700">
                      <a:solidFill>
                        <a:srgbClr val="503191"/>
                      </a:solidFill>
                      <a:prstDash val="solid"/>
                    </a:lnR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Problémy s nehty</a:t>
                      </a:r>
                    </a:p>
                  </a:txBody>
                  <a:tcPr marL="0" marR="0" marB="0">
                    <a:lnL w="12700">
                      <a:solidFill>
                        <a:srgbClr val="503191"/>
                      </a:solidFill>
                      <a:prstDash val="solid"/>
                    </a:lnL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11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41910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 spc="-5">
                          <a:latin typeface="Verdana"/>
                          <a:cs typeface="Verdana"/>
                        </a:rPr>
                        <a:t>(14)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68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0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R w="12700">
                      <a:solidFill>
                        <a:srgbClr val="503191"/>
                      </a:solidFill>
                      <a:prstDash val="solid"/>
                    </a:lnR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Svědění</a:t>
                      </a:r>
                    </a:p>
                  </a:txBody>
                  <a:tcPr marL="0" marR="0" marB="0">
                    <a:lnL w="12700">
                      <a:solidFill>
                        <a:srgbClr val="503191"/>
                      </a:solidFill>
                      <a:prstDash val="solid"/>
                    </a:lnL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8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2540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 spc="-5">
                          <a:latin typeface="Verdana"/>
                          <a:cs typeface="Verdana"/>
                        </a:rPr>
                        <a:t>(10)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68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0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R w="12700">
                      <a:solidFill>
                        <a:srgbClr val="503191"/>
                      </a:solidFill>
                      <a:prstDash val="solid"/>
                    </a:lnR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Zánět spojivek</a:t>
                      </a:r>
                    </a:p>
                  </a:txBody>
                  <a:tcPr marL="0" marR="0" marB="0">
                    <a:lnL w="12700">
                      <a:solidFill>
                        <a:srgbClr val="503191"/>
                      </a:solidFill>
                      <a:prstDash val="solid"/>
                    </a:lnL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7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2540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 spc="-5">
                          <a:latin typeface="Verdana"/>
                          <a:cs typeface="Verdana"/>
                        </a:rPr>
                        <a:t>(10)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68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0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R w="12700">
                      <a:solidFill>
                        <a:srgbClr val="503191"/>
                      </a:solidFill>
                      <a:prstDash val="solid"/>
                    </a:lnR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Zvýšení AST/ALT</a:t>
                      </a:r>
                    </a:p>
                  </a:txBody>
                  <a:tcPr marL="0" marR="0" marB="0">
                    <a:lnL w="12700">
                      <a:solidFill>
                        <a:srgbClr val="503191"/>
                      </a:solidFill>
                      <a:prstDash val="solid"/>
                    </a:lnL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6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4127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 spc="-5">
                          <a:latin typeface="Verdana"/>
                          <a:cs typeface="Verdana"/>
                        </a:rPr>
                        <a:t>(7)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24130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 spc="-5">
                          <a:latin typeface="Verdana"/>
                          <a:cs typeface="Verdana"/>
                        </a:rPr>
                        <a:t>(1)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R w="12700">
                      <a:solidFill>
                        <a:srgbClr val="503191"/>
                      </a:solidFill>
                      <a:prstDash val="solid"/>
                    </a:lnR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Bolest břicha</a:t>
                      </a:r>
                    </a:p>
                  </a:txBody>
                  <a:tcPr marL="0" marR="0" marB="0">
                    <a:lnL w="12700">
                      <a:solidFill>
                        <a:srgbClr val="503191"/>
                      </a:solidFill>
                      <a:prstDash val="solid"/>
                    </a:lnL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6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4127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 spc="-5">
                          <a:latin typeface="Verdana"/>
                          <a:cs typeface="Verdana"/>
                        </a:rPr>
                        <a:t>(7)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68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0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R w="12700">
                      <a:solidFill>
                        <a:srgbClr val="503191"/>
                      </a:solidFill>
                      <a:prstDash val="solid"/>
                    </a:lnR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Nevolnost</a:t>
                      </a:r>
                    </a:p>
                  </a:txBody>
                  <a:tcPr marL="0" marR="0" marB="0">
                    <a:lnL w="12700">
                      <a:solidFill>
                        <a:srgbClr val="503191"/>
                      </a:solidFill>
                      <a:prstDash val="solid"/>
                    </a:lnL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5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4127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 spc="-5">
                          <a:latin typeface="Verdana"/>
                          <a:cs typeface="Verdana"/>
                        </a:rPr>
                        <a:t>(6)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68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0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R w="12700">
                      <a:solidFill>
                        <a:srgbClr val="503191"/>
                      </a:solidFill>
                      <a:prstDash val="solid"/>
                    </a:lnR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Zvýšená hladina bilirubinu v krvi</a:t>
                      </a:r>
                    </a:p>
                  </a:txBody>
                  <a:tcPr marL="0" marR="0" marT="46355" marB="0">
                    <a:lnL w="12700">
                      <a:solidFill>
                        <a:srgbClr val="503191"/>
                      </a:solidFill>
                      <a:prstDash val="solid"/>
                    </a:lnL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3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41275" rtl="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cs-CZ" sz="1000" spc="-5">
                          <a:latin typeface="Verdana"/>
                          <a:cs typeface="Verdana"/>
                        </a:rPr>
                        <a:t>(4)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685" rtl="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0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R w="12700">
                      <a:solidFill>
                        <a:srgbClr val="503191"/>
                      </a:solidFill>
                      <a:prstDash val="solid"/>
                    </a:lnR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Zvracení</a:t>
                      </a:r>
                    </a:p>
                  </a:txBody>
                  <a:tcPr marL="0" marR="0" marT="46355" marB="0">
                    <a:lnL w="12700">
                      <a:solidFill>
                        <a:srgbClr val="503191"/>
                      </a:solidFill>
                      <a:prstDash val="solid"/>
                    </a:lnL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2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41275" rtl="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cs-CZ" sz="1000" spc="-5">
                          <a:latin typeface="Verdana"/>
                          <a:cs typeface="Verdana"/>
                        </a:rPr>
                        <a:t>(3)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685" rtl="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0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R w="12700">
                      <a:solidFill>
                        <a:srgbClr val="503191"/>
                      </a:solidFill>
                      <a:prstDash val="solid"/>
                    </a:lnR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2075" marR="615950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Zvýšená hladina lipázy a/nebo amylázy</a:t>
                      </a:r>
                    </a:p>
                  </a:txBody>
                  <a:tcPr marL="0" marR="0" marB="0">
                    <a:lnL w="12700">
                      <a:solidFill>
                        <a:srgbClr val="503191"/>
                      </a:solidFill>
                      <a:prstDash val="solid"/>
                    </a:lnL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2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41275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 spc="-5">
                          <a:latin typeface="Verdana"/>
                          <a:cs typeface="Verdana"/>
                        </a:rPr>
                        <a:t>(3)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2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24130" rtl="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cs-CZ" sz="1000" spc="-5">
                          <a:latin typeface="Verdana"/>
                          <a:cs typeface="Verdana"/>
                        </a:rPr>
                        <a:t>(3)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R w="12700">
                      <a:solidFill>
                        <a:srgbClr val="503191"/>
                      </a:solidFill>
                      <a:prstDash val="solid"/>
                    </a:lnR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3852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Hypotyreóza</a:t>
                      </a:r>
                    </a:p>
                  </a:txBody>
                  <a:tcPr marL="0" marR="0" marT="46355" marB="0">
                    <a:lnL w="12700">
                      <a:solidFill>
                        <a:srgbClr val="503191"/>
                      </a:solidFill>
                      <a:prstDash val="solid"/>
                    </a:lnL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2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41275" rtl="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cs-CZ" sz="1000" spc="-5">
                          <a:latin typeface="Verdana"/>
                          <a:cs typeface="Verdana"/>
                        </a:rPr>
                        <a:t>(3)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685" rtl="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0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R w="12700">
                      <a:solidFill>
                        <a:srgbClr val="503191"/>
                      </a:solidFill>
                      <a:prstDash val="solid"/>
                    </a:lnR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92075" rtl="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cs-CZ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Blefaritida</a:t>
                      </a:r>
                    </a:p>
                  </a:txBody>
                  <a:tcPr marL="0" marR="0" marT="46355" marB="0">
                    <a:lnL w="12700">
                      <a:solidFill>
                        <a:srgbClr val="503191"/>
                      </a:solidFill>
                      <a:prstDash val="solid"/>
                    </a:lnL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cs-CZ" sz="1000">
                          <a:latin typeface="Verdana"/>
                          <a:cs typeface="Verdana"/>
                        </a:rPr>
                        <a:t>2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41910" rtl="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cs-CZ" sz="1000" spc="-10">
                          <a:latin typeface="Verdana"/>
                          <a:cs typeface="Verdana"/>
                        </a:rPr>
                        <a:t>(3)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tc>
                  <a:txBody>
                    <a:bodyPr/>
                    <a:lstStyle/>
                    <a:p>
                      <a:pPr marL="19685" rtl="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cs-CZ" sz="1000" dirty="0">
                          <a:latin typeface="Verdana"/>
                          <a:cs typeface="Verdana"/>
                        </a:rPr>
                        <a:t>0</a:t>
                      </a:r>
                      <a:endParaRPr sz="1000" dirty="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R w="12700">
                      <a:solidFill>
                        <a:srgbClr val="503191"/>
                      </a:solidFill>
                      <a:prstDash val="solid"/>
                    </a:lnR>
                    <a:lnT w="12700">
                      <a:solidFill>
                        <a:srgbClr val="503191"/>
                      </a:solidFill>
                      <a:prstDash val="solid"/>
                    </a:lnT>
                    <a:lnB w="12700">
                      <a:solidFill>
                        <a:srgbClr val="503191"/>
                      </a:solidFill>
                      <a:prstDash val="solid"/>
                    </a:lnB>
                    <a:solidFill>
                      <a:srgbClr val="EAE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497951" y="1831085"/>
            <a:ext cx="13138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CAVE-CRC:</a:t>
            </a:r>
            <a:r>
              <a:rPr kumimoji="0" lang="cs-CZ" sz="1200" b="1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2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596" y="6440830"/>
            <a:ext cx="281241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ALT, alanin transferáza; AST,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aspartát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transferáza.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36.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Martinelli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E, et al. ESMO 2020: Abstrakt č. 2993.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3A3D437-747E-4DBC-92BE-459BB069537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54858" y="6493729"/>
            <a:ext cx="2804160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1225" y="3844797"/>
            <a:ext cx="7731759" cy="16979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Cíl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Vyhodnotit kombinaci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+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irinotekan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+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avelumab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pro léčbu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mCRC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RAS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a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v 1L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Primární </a:t>
            </a:r>
            <a:r>
              <a:rPr kumimoji="0" lang="cs-CZ" sz="1200" b="1" i="0" u="none" strike="noStrike" kern="1200" cap="none" spc="-1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sledovaný parametr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ORR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Klíčové sekundární sledované parametry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Bezpečnost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1225" y="317096"/>
            <a:ext cx="10145395" cy="626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ts val="2520"/>
              </a:lnSpc>
              <a:spcBef>
                <a:spcPts val="95"/>
              </a:spcBef>
            </a:pPr>
            <a:r>
              <a:rPr lang="cs-CZ" sz="2000" dirty="0">
                <a:solidFill>
                  <a:schemeClr val="tx1"/>
                </a:solidFill>
              </a:rPr>
              <a:t>AVETUXIRI: Dvoufázová studie fáze </a:t>
            </a:r>
            <a:r>
              <a:rPr lang="cs-CZ" sz="2000" dirty="0" err="1">
                <a:solidFill>
                  <a:schemeClr val="tx1"/>
                </a:solidFill>
              </a:rPr>
              <a:t>IIa</a:t>
            </a:r>
            <a:r>
              <a:rPr lang="cs-CZ" sz="2000" dirty="0">
                <a:solidFill>
                  <a:schemeClr val="tx1"/>
                </a:solidFill>
              </a:rPr>
              <a:t> hodnotící kombinaci </a:t>
            </a:r>
            <a:r>
              <a:rPr lang="cs-CZ" sz="2000" dirty="0" err="1">
                <a:solidFill>
                  <a:schemeClr val="tx1"/>
                </a:solidFill>
              </a:rPr>
              <a:t>cetuximab</a:t>
            </a:r>
            <a:r>
              <a:rPr lang="cs-CZ" sz="2000" dirty="0">
                <a:solidFill>
                  <a:schemeClr val="tx1"/>
                </a:solidFill>
              </a:rPr>
              <a:t> + </a:t>
            </a:r>
            <a:r>
              <a:rPr lang="cs-CZ" sz="2000" dirty="0" err="1">
                <a:solidFill>
                  <a:schemeClr val="tx1"/>
                </a:solidFill>
              </a:rPr>
              <a:t>avelumab</a:t>
            </a:r>
            <a:r>
              <a:rPr lang="cs-CZ" sz="2000" dirty="0">
                <a:solidFill>
                  <a:schemeClr val="tx1"/>
                </a:solidFill>
              </a:rPr>
              <a:t> + </a:t>
            </a:r>
            <a:r>
              <a:rPr lang="cs-CZ" sz="2000" dirty="0" err="1">
                <a:solidFill>
                  <a:schemeClr val="tx1"/>
                </a:solidFill>
              </a:rPr>
              <a:t>irinotecan</a:t>
            </a:r>
            <a:r>
              <a:rPr lang="cs-CZ" sz="2000" dirty="0">
                <a:solidFill>
                  <a:schemeClr val="tx1"/>
                </a:solidFill>
              </a:rPr>
              <a:t> u </a:t>
            </a:r>
            <a:r>
              <a:rPr lang="cs-CZ" sz="2000" dirty="0" err="1">
                <a:solidFill>
                  <a:schemeClr val="tx1"/>
                </a:solidFill>
              </a:rPr>
              <a:t>mCRC</a:t>
            </a:r>
            <a:r>
              <a:rPr lang="cs-CZ" sz="2000" dirty="0">
                <a:solidFill>
                  <a:schemeClr val="tx1"/>
                </a:solidFill>
              </a:rPr>
              <a:t> RAS </a:t>
            </a:r>
            <a:r>
              <a:rPr lang="cs-CZ" sz="2000" dirty="0" err="1">
                <a:solidFill>
                  <a:schemeClr val="tx1"/>
                </a:solidFill>
              </a:rPr>
              <a:t>mt</a:t>
            </a:r>
            <a:r>
              <a:rPr lang="cs-CZ" sz="2000" dirty="0">
                <a:solidFill>
                  <a:schemeClr val="tx1"/>
                </a:solidFill>
              </a:rPr>
              <a:t> a </a:t>
            </a:r>
            <a:r>
              <a:rPr lang="cs-CZ" sz="2000" dirty="0" err="1">
                <a:solidFill>
                  <a:schemeClr val="tx1"/>
                </a:solidFill>
              </a:rPr>
              <a:t>wt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2650" y="6331440"/>
            <a:ext cx="89954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*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400 mg/m</a:t>
            </a:r>
            <a:r>
              <a:rPr kumimoji="0" lang="cs-CZ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(1. týden), 250 mg/m</a:t>
            </a:r>
            <a:r>
              <a:rPr kumimoji="0" lang="cs-CZ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(2. týden), od 3. týdne 500 mg/m</a:t>
            </a:r>
            <a:r>
              <a:rPr kumimoji="0" lang="cs-CZ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;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irinotekan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150 mg/m</a:t>
            </a:r>
            <a:r>
              <a:rPr kumimoji="0" lang="cs-CZ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nebo poslední snížená a tolerovaná dávky před zařazením do studie, Q2W;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avelumab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10 mg/kg QW2.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37.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Clinicaltrials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https://clinicaltrials.gov/ct2/show/NCT03608046.</a:t>
            </a:r>
          </a:p>
        </p:txBody>
      </p:sp>
      <p:sp>
        <p:nvSpPr>
          <p:cNvPr id="7" name="object 7"/>
          <p:cNvSpPr/>
          <p:nvPr/>
        </p:nvSpPr>
        <p:spPr>
          <a:xfrm>
            <a:off x="1172717" y="1669542"/>
            <a:ext cx="1529080" cy="733425"/>
          </a:xfrm>
          <a:custGeom>
            <a:avLst/>
            <a:gdLst/>
            <a:ahLst/>
            <a:cxnLst/>
            <a:rect l="l" t="t" r="r" b="b"/>
            <a:pathLst>
              <a:path w="1529080" h="733425">
                <a:moveTo>
                  <a:pt x="1406398" y="0"/>
                </a:moveTo>
                <a:lnTo>
                  <a:pt x="122173" y="0"/>
                </a:lnTo>
                <a:lnTo>
                  <a:pt x="74618" y="9606"/>
                </a:lnTo>
                <a:lnTo>
                  <a:pt x="35783" y="35798"/>
                </a:lnTo>
                <a:lnTo>
                  <a:pt x="9601" y="74634"/>
                </a:lnTo>
                <a:lnTo>
                  <a:pt x="0" y="122174"/>
                </a:lnTo>
                <a:lnTo>
                  <a:pt x="0" y="610870"/>
                </a:lnTo>
                <a:lnTo>
                  <a:pt x="9601" y="658409"/>
                </a:lnTo>
                <a:lnTo>
                  <a:pt x="35783" y="697245"/>
                </a:lnTo>
                <a:lnTo>
                  <a:pt x="74618" y="723437"/>
                </a:lnTo>
                <a:lnTo>
                  <a:pt x="122173" y="733044"/>
                </a:lnTo>
                <a:lnTo>
                  <a:pt x="1406398" y="733044"/>
                </a:lnTo>
                <a:lnTo>
                  <a:pt x="1453937" y="723437"/>
                </a:lnTo>
                <a:lnTo>
                  <a:pt x="1492773" y="697245"/>
                </a:lnTo>
                <a:lnTo>
                  <a:pt x="1518965" y="658409"/>
                </a:lnTo>
                <a:lnTo>
                  <a:pt x="1528571" y="610870"/>
                </a:lnTo>
                <a:lnTo>
                  <a:pt x="1528571" y="122174"/>
                </a:lnTo>
                <a:lnTo>
                  <a:pt x="1518965" y="74634"/>
                </a:lnTo>
                <a:lnTo>
                  <a:pt x="1492773" y="35798"/>
                </a:lnTo>
                <a:lnTo>
                  <a:pt x="1453937" y="9606"/>
                </a:lnTo>
                <a:lnTo>
                  <a:pt x="1406398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2717" y="1669542"/>
            <a:ext cx="1529080" cy="733425"/>
          </a:xfrm>
          <a:custGeom>
            <a:avLst/>
            <a:gdLst/>
            <a:ahLst/>
            <a:cxnLst/>
            <a:rect l="l" t="t" r="r" b="b"/>
            <a:pathLst>
              <a:path w="1529080" h="733425">
                <a:moveTo>
                  <a:pt x="0" y="122174"/>
                </a:moveTo>
                <a:lnTo>
                  <a:pt x="9601" y="74634"/>
                </a:lnTo>
                <a:lnTo>
                  <a:pt x="35783" y="35798"/>
                </a:lnTo>
                <a:lnTo>
                  <a:pt x="74618" y="9606"/>
                </a:lnTo>
                <a:lnTo>
                  <a:pt x="122173" y="0"/>
                </a:lnTo>
                <a:lnTo>
                  <a:pt x="1406398" y="0"/>
                </a:lnTo>
                <a:lnTo>
                  <a:pt x="1453937" y="9606"/>
                </a:lnTo>
                <a:lnTo>
                  <a:pt x="1492773" y="35798"/>
                </a:lnTo>
                <a:lnTo>
                  <a:pt x="1518965" y="74634"/>
                </a:lnTo>
                <a:lnTo>
                  <a:pt x="1528571" y="122174"/>
                </a:lnTo>
                <a:lnTo>
                  <a:pt x="1528571" y="610870"/>
                </a:lnTo>
                <a:lnTo>
                  <a:pt x="1518965" y="658409"/>
                </a:lnTo>
                <a:lnTo>
                  <a:pt x="1492773" y="697245"/>
                </a:lnTo>
                <a:lnTo>
                  <a:pt x="1453937" y="723437"/>
                </a:lnTo>
                <a:lnTo>
                  <a:pt x="1406398" y="733044"/>
                </a:lnTo>
                <a:lnTo>
                  <a:pt x="122173" y="733044"/>
                </a:lnTo>
                <a:lnTo>
                  <a:pt x="74618" y="723437"/>
                </a:lnTo>
                <a:lnTo>
                  <a:pt x="35783" y="697245"/>
                </a:lnTo>
                <a:lnTo>
                  <a:pt x="9601" y="658409"/>
                </a:lnTo>
                <a:lnTo>
                  <a:pt x="0" y="610870"/>
                </a:lnTo>
                <a:lnTo>
                  <a:pt x="0" y="122174"/>
                </a:lnTo>
                <a:close/>
              </a:path>
            </a:pathLst>
          </a:custGeom>
          <a:ln w="25908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7272" y="1854200"/>
            <a:ext cx="1271270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Kohorta A</a:t>
            </a: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mCRC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RAS 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wt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44746" y="1998726"/>
            <a:ext cx="864869" cy="76200"/>
          </a:xfrm>
          <a:custGeom>
            <a:avLst/>
            <a:gdLst/>
            <a:ahLst/>
            <a:cxnLst/>
            <a:rect l="l" t="t" r="r" b="b"/>
            <a:pathLst>
              <a:path w="864870" h="76200">
                <a:moveTo>
                  <a:pt x="788542" y="0"/>
                </a:moveTo>
                <a:lnTo>
                  <a:pt x="788542" y="76200"/>
                </a:lnTo>
                <a:lnTo>
                  <a:pt x="844930" y="48006"/>
                </a:lnTo>
                <a:lnTo>
                  <a:pt x="801242" y="48006"/>
                </a:lnTo>
                <a:lnTo>
                  <a:pt x="801242" y="28194"/>
                </a:lnTo>
                <a:lnTo>
                  <a:pt x="844931" y="28194"/>
                </a:lnTo>
                <a:lnTo>
                  <a:pt x="788542" y="0"/>
                </a:lnTo>
                <a:close/>
              </a:path>
              <a:path w="864870" h="76200">
                <a:moveTo>
                  <a:pt x="788542" y="28194"/>
                </a:moveTo>
                <a:lnTo>
                  <a:pt x="0" y="28194"/>
                </a:lnTo>
                <a:lnTo>
                  <a:pt x="0" y="48006"/>
                </a:lnTo>
                <a:lnTo>
                  <a:pt x="788542" y="48006"/>
                </a:lnTo>
                <a:lnTo>
                  <a:pt x="788542" y="28194"/>
                </a:lnTo>
                <a:close/>
              </a:path>
              <a:path w="864870" h="76200">
                <a:moveTo>
                  <a:pt x="844931" y="28194"/>
                </a:moveTo>
                <a:lnTo>
                  <a:pt x="801242" y="28194"/>
                </a:lnTo>
                <a:lnTo>
                  <a:pt x="801242" y="48006"/>
                </a:lnTo>
                <a:lnTo>
                  <a:pt x="844930" y="48006"/>
                </a:lnTo>
                <a:lnTo>
                  <a:pt x="864742" y="38100"/>
                </a:lnTo>
                <a:lnTo>
                  <a:pt x="844931" y="28194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0713" y="2928366"/>
            <a:ext cx="1541145" cy="795655"/>
          </a:xfrm>
          <a:custGeom>
            <a:avLst/>
            <a:gdLst/>
            <a:ahLst/>
            <a:cxnLst/>
            <a:rect l="l" t="t" r="r" b="b"/>
            <a:pathLst>
              <a:path w="1541145" h="795654">
                <a:moveTo>
                  <a:pt x="1408176" y="0"/>
                </a:moveTo>
                <a:lnTo>
                  <a:pt x="132588" y="0"/>
                </a:lnTo>
                <a:lnTo>
                  <a:pt x="90679" y="6754"/>
                </a:lnTo>
                <a:lnTo>
                  <a:pt x="54282" y="25566"/>
                </a:lnTo>
                <a:lnTo>
                  <a:pt x="25581" y="54260"/>
                </a:lnTo>
                <a:lnTo>
                  <a:pt x="6759" y="90659"/>
                </a:lnTo>
                <a:lnTo>
                  <a:pt x="0" y="132587"/>
                </a:lnTo>
                <a:lnTo>
                  <a:pt x="0" y="662939"/>
                </a:lnTo>
                <a:lnTo>
                  <a:pt x="6759" y="704868"/>
                </a:lnTo>
                <a:lnTo>
                  <a:pt x="25581" y="741267"/>
                </a:lnTo>
                <a:lnTo>
                  <a:pt x="54282" y="769961"/>
                </a:lnTo>
                <a:lnTo>
                  <a:pt x="90679" y="788773"/>
                </a:lnTo>
                <a:lnTo>
                  <a:pt x="132588" y="795528"/>
                </a:lnTo>
                <a:lnTo>
                  <a:pt x="1408176" y="795528"/>
                </a:lnTo>
                <a:lnTo>
                  <a:pt x="1450104" y="788773"/>
                </a:lnTo>
                <a:lnTo>
                  <a:pt x="1486503" y="769961"/>
                </a:lnTo>
                <a:lnTo>
                  <a:pt x="1515197" y="741267"/>
                </a:lnTo>
                <a:lnTo>
                  <a:pt x="1534009" y="704868"/>
                </a:lnTo>
                <a:lnTo>
                  <a:pt x="1540764" y="662939"/>
                </a:lnTo>
                <a:lnTo>
                  <a:pt x="1540764" y="132587"/>
                </a:lnTo>
                <a:lnTo>
                  <a:pt x="1534009" y="90659"/>
                </a:lnTo>
                <a:lnTo>
                  <a:pt x="1515197" y="54260"/>
                </a:lnTo>
                <a:lnTo>
                  <a:pt x="1486503" y="25566"/>
                </a:lnTo>
                <a:lnTo>
                  <a:pt x="1450104" y="6754"/>
                </a:lnTo>
                <a:lnTo>
                  <a:pt x="1408176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40713" y="2928366"/>
            <a:ext cx="1541145" cy="795655"/>
          </a:xfrm>
          <a:custGeom>
            <a:avLst/>
            <a:gdLst/>
            <a:ahLst/>
            <a:cxnLst/>
            <a:rect l="l" t="t" r="r" b="b"/>
            <a:pathLst>
              <a:path w="1541145" h="795654">
                <a:moveTo>
                  <a:pt x="0" y="132587"/>
                </a:moveTo>
                <a:lnTo>
                  <a:pt x="6759" y="90659"/>
                </a:lnTo>
                <a:lnTo>
                  <a:pt x="25581" y="54260"/>
                </a:lnTo>
                <a:lnTo>
                  <a:pt x="54282" y="25566"/>
                </a:lnTo>
                <a:lnTo>
                  <a:pt x="90679" y="6754"/>
                </a:lnTo>
                <a:lnTo>
                  <a:pt x="132588" y="0"/>
                </a:lnTo>
                <a:lnTo>
                  <a:pt x="1408176" y="0"/>
                </a:lnTo>
                <a:lnTo>
                  <a:pt x="1450104" y="6754"/>
                </a:lnTo>
                <a:lnTo>
                  <a:pt x="1486503" y="25566"/>
                </a:lnTo>
                <a:lnTo>
                  <a:pt x="1515197" y="54260"/>
                </a:lnTo>
                <a:lnTo>
                  <a:pt x="1534009" y="90659"/>
                </a:lnTo>
                <a:lnTo>
                  <a:pt x="1540764" y="132587"/>
                </a:lnTo>
                <a:lnTo>
                  <a:pt x="1540764" y="662939"/>
                </a:lnTo>
                <a:lnTo>
                  <a:pt x="1534009" y="704868"/>
                </a:lnTo>
                <a:lnTo>
                  <a:pt x="1515197" y="741267"/>
                </a:lnTo>
                <a:lnTo>
                  <a:pt x="1486503" y="769961"/>
                </a:lnTo>
                <a:lnTo>
                  <a:pt x="1450104" y="788773"/>
                </a:lnTo>
                <a:lnTo>
                  <a:pt x="1408176" y="795528"/>
                </a:lnTo>
                <a:lnTo>
                  <a:pt x="132588" y="795528"/>
                </a:lnTo>
                <a:lnTo>
                  <a:pt x="90679" y="788773"/>
                </a:lnTo>
                <a:lnTo>
                  <a:pt x="54282" y="769961"/>
                </a:lnTo>
                <a:lnTo>
                  <a:pt x="25581" y="741267"/>
                </a:lnTo>
                <a:lnTo>
                  <a:pt x="6759" y="704868"/>
                </a:lnTo>
                <a:lnTo>
                  <a:pt x="0" y="662939"/>
                </a:lnTo>
                <a:lnTo>
                  <a:pt x="0" y="132587"/>
                </a:lnTo>
                <a:close/>
              </a:path>
            </a:pathLst>
          </a:custGeom>
          <a:ln w="25907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57427" y="3144138"/>
            <a:ext cx="128206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Kohorta B</a:t>
            </a: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cs-CZ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mCRC RAS mt</a:t>
            </a:r>
          </a:p>
        </p:txBody>
      </p:sp>
      <p:sp>
        <p:nvSpPr>
          <p:cNvPr id="14" name="object 14"/>
          <p:cNvSpPr/>
          <p:nvPr/>
        </p:nvSpPr>
        <p:spPr>
          <a:xfrm>
            <a:off x="3039617" y="1674114"/>
            <a:ext cx="1554480" cy="798830"/>
          </a:xfrm>
          <a:custGeom>
            <a:avLst/>
            <a:gdLst/>
            <a:ahLst/>
            <a:cxnLst/>
            <a:rect l="l" t="t" r="r" b="b"/>
            <a:pathLst>
              <a:path w="1554479" h="798830">
                <a:moveTo>
                  <a:pt x="1421383" y="0"/>
                </a:moveTo>
                <a:lnTo>
                  <a:pt x="133095" y="0"/>
                </a:lnTo>
                <a:lnTo>
                  <a:pt x="91017" y="6782"/>
                </a:lnTo>
                <a:lnTo>
                  <a:pt x="54479" y="25672"/>
                </a:lnTo>
                <a:lnTo>
                  <a:pt x="25672" y="54479"/>
                </a:lnTo>
                <a:lnTo>
                  <a:pt x="6782" y="91017"/>
                </a:lnTo>
                <a:lnTo>
                  <a:pt x="0" y="133096"/>
                </a:lnTo>
                <a:lnTo>
                  <a:pt x="0" y="665480"/>
                </a:lnTo>
                <a:lnTo>
                  <a:pt x="6782" y="707558"/>
                </a:lnTo>
                <a:lnTo>
                  <a:pt x="25672" y="744096"/>
                </a:lnTo>
                <a:lnTo>
                  <a:pt x="54479" y="772903"/>
                </a:lnTo>
                <a:lnTo>
                  <a:pt x="91017" y="791793"/>
                </a:lnTo>
                <a:lnTo>
                  <a:pt x="133095" y="798576"/>
                </a:lnTo>
                <a:lnTo>
                  <a:pt x="1421383" y="798576"/>
                </a:lnTo>
                <a:lnTo>
                  <a:pt x="1463462" y="791793"/>
                </a:lnTo>
                <a:lnTo>
                  <a:pt x="1500000" y="772903"/>
                </a:lnTo>
                <a:lnTo>
                  <a:pt x="1528807" y="744096"/>
                </a:lnTo>
                <a:lnTo>
                  <a:pt x="1547697" y="707558"/>
                </a:lnTo>
                <a:lnTo>
                  <a:pt x="1554480" y="665480"/>
                </a:lnTo>
                <a:lnTo>
                  <a:pt x="1554480" y="133096"/>
                </a:lnTo>
                <a:lnTo>
                  <a:pt x="1547697" y="91017"/>
                </a:lnTo>
                <a:lnTo>
                  <a:pt x="1528807" y="54479"/>
                </a:lnTo>
                <a:lnTo>
                  <a:pt x="1500000" y="25672"/>
                </a:lnTo>
                <a:lnTo>
                  <a:pt x="1463462" y="6782"/>
                </a:lnTo>
                <a:lnTo>
                  <a:pt x="1421383" y="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39617" y="1674114"/>
            <a:ext cx="1554480" cy="798830"/>
          </a:xfrm>
          <a:custGeom>
            <a:avLst/>
            <a:gdLst/>
            <a:ahLst/>
            <a:cxnLst/>
            <a:rect l="l" t="t" r="r" b="b"/>
            <a:pathLst>
              <a:path w="1554479" h="798830">
                <a:moveTo>
                  <a:pt x="0" y="133096"/>
                </a:moveTo>
                <a:lnTo>
                  <a:pt x="6782" y="91017"/>
                </a:lnTo>
                <a:lnTo>
                  <a:pt x="25672" y="54479"/>
                </a:lnTo>
                <a:lnTo>
                  <a:pt x="54479" y="25672"/>
                </a:lnTo>
                <a:lnTo>
                  <a:pt x="91017" y="6782"/>
                </a:lnTo>
                <a:lnTo>
                  <a:pt x="133095" y="0"/>
                </a:lnTo>
                <a:lnTo>
                  <a:pt x="1421383" y="0"/>
                </a:lnTo>
                <a:lnTo>
                  <a:pt x="1463462" y="6782"/>
                </a:lnTo>
                <a:lnTo>
                  <a:pt x="1500000" y="25672"/>
                </a:lnTo>
                <a:lnTo>
                  <a:pt x="1528807" y="54479"/>
                </a:lnTo>
                <a:lnTo>
                  <a:pt x="1547697" y="91017"/>
                </a:lnTo>
                <a:lnTo>
                  <a:pt x="1554480" y="133096"/>
                </a:lnTo>
                <a:lnTo>
                  <a:pt x="1554480" y="665480"/>
                </a:lnTo>
                <a:lnTo>
                  <a:pt x="1547697" y="707558"/>
                </a:lnTo>
                <a:lnTo>
                  <a:pt x="1528807" y="744096"/>
                </a:lnTo>
                <a:lnTo>
                  <a:pt x="1500000" y="772903"/>
                </a:lnTo>
                <a:lnTo>
                  <a:pt x="1463462" y="791793"/>
                </a:lnTo>
                <a:lnTo>
                  <a:pt x="1421383" y="798576"/>
                </a:lnTo>
                <a:lnTo>
                  <a:pt x="133095" y="798576"/>
                </a:lnTo>
                <a:lnTo>
                  <a:pt x="91017" y="791793"/>
                </a:lnTo>
                <a:lnTo>
                  <a:pt x="54479" y="772903"/>
                </a:lnTo>
                <a:lnTo>
                  <a:pt x="25672" y="744096"/>
                </a:lnTo>
                <a:lnTo>
                  <a:pt x="6782" y="707558"/>
                </a:lnTo>
                <a:lnTo>
                  <a:pt x="0" y="665480"/>
                </a:lnTo>
                <a:lnTo>
                  <a:pt x="0" y="133096"/>
                </a:lnTo>
                <a:close/>
              </a:path>
            </a:pathLst>
          </a:custGeom>
          <a:ln w="25908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00476" y="1724025"/>
            <a:ext cx="1032510" cy="6845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994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+ 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avelumab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+ 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irinotekan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 = 10</a:t>
            </a:r>
          </a:p>
        </p:txBody>
      </p:sp>
      <p:sp>
        <p:nvSpPr>
          <p:cNvPr id="17" name="object 17"/>
          <p:cNvSpPr/>
          <p:nvPr/>
        </p:nvSpPr>
        <p:spPr>
          <a:xfrm>
            <a:off x="2736342" y="1998726"/>
            <a:ext cx="285750" cy="76200"/>
          </a:xfrm>
          <a:custGeom>
            <a:avLst/>
            <a:gdLst/>
            <a:ahLst/>
            <a:cxnLst/>
            <a:rect l="l" t="t" r="r" b="b"/>
            <a:pathLst>
              <a:path w="285750" h="76200">
                <a:moveTo>
                  <a:pt x="209295" y="0"/>
                </a:moveTo>
                <a:lnTo>
                  <a:pt x="209295" y="76200"/>
                </a:lnTo>
                <a:lnTo>
                  <a:pt x="265683" y="48006"/>
                </a:lnTo>
                <a:lnTo>
                  <a:pt x="221995" y="48006"/>
                </a:lnTo>
                <a:lnTo>
                  <a:pt x="221995" y="28194"/>
                </a:lnTo>
                <a:lnTo>
                  <a:pt x="265684" y="28194"/>
                </a:lnTo>
                <a:lnTo>
                  <a:pt x="209295" y="0"/>
                </a:lnTo>
                <a:close/>
              </a:path>
              <a:path w="285750" h="76200">
                <a:moveTo>
                  <a:pt x="209295" y="28194"/>
                </a:moveTo>
                <a:lnTo>
                  <a:pt x="0" y="28194"/>
                </a:lnTo>
                <a:lnTo>
                  <a:pt x="0" y="48006"/>
                </a:lnTo>
                <a:lnTo>
                  <a:pt x="209295" y="48006"/>
                </a:lnTo>
                <a:lnTo>
                  <a:pt x="209295" y="28194"/>
                </a:lnTo>
                <a:close/>
              </a:path>
              <a:path w="285750" h="76200">
                <a:moveTo>
                  <a:pt x="265684" y="28194"/>
                </a:moveTo>
                <a:lnTo>
                  <a:pt x="221995" y="28194"/>
                </a:lnTo>
                <a:lnTo>
                  <a:pt x="221995" y="48006"/>
                </a:lnTo>
                <a:lnTo>
                  <a:pt x="265683" y="48006"/>
                </a:lnTo>
                <a:lnTo>
                  <a:pt x="285495" y="38100"/>
                </a:lnTo>
                <a:lnTo>
                  <a:pt x="265684" y="28194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04338" y="3318509"/>
            <a:ext cx="285750" cy="76200"/>
          </a:xfrm>
          <a:custGeom>
            <a:avLst/>
            <a:gdLst/>
            <a:ahLst/>
            <a:cxnLst/>
            <a:rect l="l" t="t" r="r" b="b"/>
            <a:pathLst>
              <a:path w="285750" h="76200">
                <a:moveTo>
                  <a:pt x="209295" y="0"/>
                </a:moveTo>
                <a:lnTo>
                  <a:pt x="209295" y="76200"/>
                </a:lnTo>
                <a:lnTo>
                  <a:pt x="265684" y="48005"/>
                </a:lnTo>
                <a:lnTo>
                  <a:pt x="221995" y="48005"/>
                </a:lnTo>
                <a:lnTo>
                  <a:pt x="221995" y="28193"/>
                </a:lnTo>
                <a:lnTo>
                  <a:pt x="265683" y="28193"/>
                </a:lnTo>
                <a:lnTo>
                  <a:pt x="209295" y="0"/>
                </a:lnTo>
                <a:close/>
              </a:path>
              <a:path w="285750" h="76200">
                <a:moveTo>
                  <a:pt x="209295" y="28193"/>
                </a:moveTo>
                <a:lnTo>
                  <a:pt x="0" y="28193"/>
                </a:lnTo>
                <a:lnTo>
                  <a:pt x="0" y="48005"/>
                </a:lnTo>
                <a:lnTo>
                  <a:pt x="209295" y="48005"/>
                </a:lnTo>
                <a:lnTo>
                  <a:pt x="209295" y="28193"/>
                </a:lnTo>
                <a:close/>
              </a:path>
              <a:path w="285750" h="76200">
                <a:moveTo>
                  <a:pt x="265683" y="28193"/>
                </a:moveTo>
                <a:lnTo>
                  <a:pt x="221995" y="28193"/>
                </a:lnTo>
                <a:lnTo>
                  <a:pt x="221995" y="48005"/>
                </a:lnTo>
                <a:lnTo>
                  <a:pt x="265684" y="48005"/>
                </a:lnTo>
                <a:lnTo>
                  <a:pt x="285495" y="38100"/>
                </a:lnTo>
                <a:lnTo>
                  <a:pt x="265683" y="28193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08170" y="3318509"/>
            <a:ext cx="864869" cy="76200"/>
          </a:xfrm>
          <a:custGeom>
            <a:avLst/>
            <a:gdLst/>
            <a:ahLst/>
            <a:cxnLst/>
            <a:rect l="l" t="t" r="r" b="b"/>
            <a:pathLst>
              <a:path w="864870" h="76200">
                <a:moveTo>
                  <a:pt x="788542" y="0"/>
                </a:moveTo>
                <a:lnTo>
                  <a:pt x="788542" y="76200"/>
                </a:lnTo>
                <a:lnTo>
                  <a:pt x="844931" y="48005"/>
                </a:lnTo>
                <a:lnTo>
                  <a:pt x="801242" y="48005"/>
                </a:lnTo>
                <a:lnTo>
                  <a:pt x="801242" y="28193"/>
                </a:lnTo>
                <a:lnTo>
                  <a:pt x="844930" y="28193"/>
                </a:lnTo>
                <a:lnTo>
                  <a:pt x="788542" y="0"/>
                </a:lnTo>
                <a:close/>
              </a:path>
              <a:path w="864870" h="76200">
                <a:moveTo>
                  <a:pt x="788542" y="28193"/>
                </a:moveTo>
                <a:lnTo>
                  <a:pt x="0" y="28193"/>
                </a:lnTo>
                <a:lnTo>
                  <a:pt x="0" y="48005"/>
                </a:lnTo>
                <a:lnTo>
                  <a:pt x="788542" y="48005"/>
                </a:lnTo>
                <a:lnTo>
                  <a:pt x="788542" y="28193"/>
                </a:lnTo>
                <a:close/>
              </a:path>
              <a:path w="864870" h="76200">
                <a:moveTo>
                  <a:pt x="844930" y="28193"/>
                </a:moveTo>
                <a:lnTo>
                  <a:pt x="801242" y="28193"/>
                </a:lnTo>
                <a:lnTo>
                  <a:pt x="801242" y="48005"/>
                </a:lnTo>
                <a:lnTo>
                  <a:pt x="844931" y="48005"/>
                </a:lnTo>
                <a:lnTo>
                  <a:pt x="864742" y="38100"/>
                </a:lnTo>
                <a:lnTo>
                  <a:pt x="844930" y="28193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49240" y="3214116"/>
            <a:ext cx="1057910" cy="309880"/>
          </a:xfrm>
          <a:custGeom>
            <a:avLst/>
            <a:gdLst/>
            <a:ahLst/>
            <a:cxnLst/>
            <a:rect l="l" t="t" r="r" b="b"/>
            <a:pathLst>
              <a:path w="1057910" h="309879">
                <a:moveTo>
                  <a:pt x="1006094" y="0"/>
                </a:moveTo>
                <a:lnTo>
                  <a:pt x="51562" y="0"/>
                </a:lnTo>
                <a:lnTo>
                  <a:pt x="31503" y="4056"/>
                </a:lnTo>
                <a:lnTo>
                  <a:pt x="15112" y="15112"/>
                </a:lnTo>
                <a:lnTo>
                  <a:pt x="4056" y="31503"/>
                </a:lnTo>
                <a:lnTo>
                  <a:pt x="0" y="51562"/>
                </a:lnTo>
                <a:lnTo>
                  <a:pt x="0" y="257810"/>
                </a:lnTo>
                <a:lnTo>
                  <a:pt x="4056" y="277868"/>
                </a:lnTo>
                <a:lnTo>
                  <a:pt x="15112" y="294259"/>
                </a:lnTo>
                <a:lnTo>
                  <a:pt x="31503" y="305315"/>
                </a:lnTo>
                <a:lnTo>
                  <a:pt x="51562" y="309372"/>
                </a:lnTo>
                <a:lnTo>
                  <a:pt x="1006094" y="309372"/>
                </a:lnTo>
                <a:lnTo>
                  <a:pt x="1026152" y="305315"/>
                </a:lnTo>
                <a:lnTo>
                  <a:pt x="1042543" y="294259"/>
                </a:lnTo>
                <a:lnTo>
                  <a:pt x="1053599" y="277868"/>
                </a:lnTo>
                <a:lnTo>
                  <a:pt x="1057656" y="257810"/>
                </a:lnTo>
                <a:lnTo>
                  <a:pt x="1057656" y="51562"/>
                </a:lnTo>
                <a:lnTo>
                  <a:pt x="1053599" y="31503"/>
                </a:lnTo>
                <a:lnTo>
                  <a:pt x="1042543" y="15112"/>
                </a:lnTo>
                <a:lnTo>
                  <a:pt x="1026152" y="4056"/>
                </a:lnTo>
                <a:lnTo>
                  <a:pt x="1006094" y="0"/>
                </a:lnTo>
                <a:close/>
              </a:path>
            </a:pathLst>
          </a:custGeom>
          <a:solidFill>
            <a:srgbClr val="FFBC7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87161" y="3271520"/>
            <a:ext cx="78295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Odpověď</a:t>
            </a:r>
          </a:p>
        </p:txBody>
      </p:sp>
      <p:sp>
        <p:nvSpPr>
          <p:cNvPr id="22" name="object 22"/>
          <p:cNvSpPr/>
          <p:nvPr/>
        </p:nvSpPr>
        <p:spPr>
          <a:xfrm>
            <a:off x="2989326" y="2955798"/>
            <a:ext cx="1554480" cy="789940"/>
          </a:xfrm>
          <a:custGeom>
            <a:avLst/>
            <a:gdLst/>
            <a:ahLst/>
            <a:cxnLst/>
            <a:rect l="l" t="t" r="r" b="b"/>
            <a:pathLst>
              <a:path w="1554479" h="789939">
                <a:moveTo>
                  <a:pt x="1422908" y="0"/>
                </a:moveTo>
                <a:lnTo>
                  <a:pt x="131572" y="0"/>
                </a:lnTo>
                <a:lnTo>
                  <a:pt x="89993" y="6709"/>
                </a:lnTo>
                <a:lnTo>
                  <a:pt x="53876" y="25391"/>
                </a:lnTo>
                <a:lnTo>
                  <a:pt x="25391" y="53876"/>
                </a:lnTo>
                <a:lnTo>
                  <a:pt x="6709" y="89993"/>
                </a:lnTo>
                <a:lnTo>
                  <a:pt x="0" y="131572"/>
                </a:lnTo>
                <a:lnTo>
                  <a:pt x="0" y="657859"/>
                </a:lnTo>
                <a:lnTo>
                  <a:pt x="6709" y="699438"/>
                </a:lnTo>
                <a:lnTo>
                  <a:pt x="25391" y="735555"/>
                </a:lnTo>
                <a:lnTo>
                  <a:pt x="53876" y="764040"/>
                </a:lnTo>
                <a:lnTo>
                  <a:pt x="89993" y="782722"/>
                </a:lnTo>
                <a:lnTo>
                  <a:pt x="131572" y="789432"/>
                </a:lnTo>
                <a:lnTo>
                  <a:pt x="1422908" y="789432"/>
                </a:lnTo>
                <a:lnTo>
                  <a:pt x="1464486" y="782722"/>
                </a:lnTo>
                <a:lnTo>
                  <a:pt x="1500603" y="764040"/>
                </a:lnTo>
                <a:lnTo>
                  <a:pt x="1529088" y="735555"/>
                </a:lnTo>
                <a:lnTo>
                  <a:pt x="1547770" y="699438"/>
                </a:lnTo>
                <a:lnTo>
                  <a:pt x="1554479" y="657859"/>
                </a:lnTo>
                <a:lnTo>
                  <a:pt x="1554479" y="131572"/>
                </a:lnTo>
                <a:lnTo>
                  <a:pt x="1547770" y="89993"/>
                </a:lnTo>
                <a:lnTo>
                  <a:pt x="1529088" y="53876"/>
                </a:lnTo>
                <a:lnTo>
                  <a:pt x="1500603" y="25391"/>
                </a:lnTo>
                <a:lnTo>
                  <a:pt x="1464486" y="6709"/>
                </a:lnTo>
                <a:lnTo>
                  <a:pt x="1422908" y="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89326" y="2955798"/>
            <a:ext cx="1554480" cy="789940"/>
          </a:xfrm>
          <a:custGeom>
            <a:avLst/>
            <a:gdLst/>
            <a:ahLst/>
            <a:cxnLst/>
            <a:rect l="l" t="t" r="r" b="b"/>
            <a:pathLst>
              <a:path w="1554479" h="789939">
                <a:moveTo>
                  <a:pt x="0" y="131572"/>
                </a:moveTo>
                <a:lnTo>
                  <a:pt x="6709" y="89993"/>
                </a:lnTo>
                <a:lnTo>
                  <a:pt x="25391" y="53876"/>
                </a:lnTo>
                <a:lnTo>
                  <a:pt x="53876" y="25391"/>
                </a:lnTo>
                <a:lnTo>
                  <a:pt x="89993" y="6709"/>
                </a:lnTo>
                <a:lnTo>
                  <a:pt x="131572" y="0"/>
                </a:lnTo>
                <a:lnTo>
                  <a:pt x="1422908" y="0"/>
                </a:lnTo>
                <a:lnTo>
                  <a:pt x="1464486" y="6709"/>
                </a:lnTo>
                <a:lnTo>
                  <a:pt x="1500603" y="25391"/>
                </a:lnTo>
                <a:lnTo>
                  <a:pt x="1529088" y="53876"/>
                </a:lnTo>
                <a:lnTo>
                  <a:pt x="1547770" y="89993"/>
                </a:lnTo>
                <a:lnTo>
                  <a:pt x="1554479" y="131572"/>
                </a:lnTo>
                <a:lnTo>
                  <a:pt x="1554479" y="657859"/>
                </a:lnTo>
                <a:lnTo>
                  <a:pt x="1547770" y="699438"/>
                </a:lnTo>
                <a:lnTo>
                  <a:pt x="1529088" y="735555"/>
                </a:lnTo>
                <a:lnTo>
                  <a:pt x="1500603" y="764040"/>
                </a:lnTo>
                <a:lnTo>
                  <a:pt x="1464486" y="782722"/>
                </a:lnTo>
                <a:lnTo>
                  <a:pt x="1422908" y="789432"/>
                </a:lnTo>
                <a:lnTo>
                  <a:pt x="131572" y="789432"/>
                </a:lnTo>
                <a:lnTo>
                  <a:pt x="89993" y="782722"/>
                </a:lnTo>
                <a:lnTo>
                  <a:pt x="53876" y="764040"/>
                </a:lnTo>
                <a:lnTo>
                  <a:pt x="25391" y="735555"/>
                </a:lnTo>
                <a:lnTo>
                  <a:pt x="6709" y="699438"/>
                </a:lnTo>
                <a:lnTo>
                  <a:pt x="0" y="657859"/>
                </a:lnTo>
                <a:lnTo>
                  <a:pt x="0" y="131572"/>
                </a:lnTo>
                <a:close/>
              </a:path>
            </a:pathLst>
          </a:custGeom>
          <a:ln w="25907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50183" y="3000882"/>
            <a:ext cx="1032510" cy="6845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994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 + avelumab + irinotekan n = 13</a:t>
            </a:r>
          </a:p>
        </p:txBody>
      </p:sp>
      <p:sp>
        <p:nvSpPr>
          <p:cNvPr id="25" name="object 25"/>
          <p:cNvSpPr/>
          <p:nvPr/>
        </p:nvSpPr>
        <p:spPr>
          <a:xfrm>
            <a:off x="5855970" y="2960370"/>
            <a:ext cx="76200" cy="1799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55970" y="3524250"/>
            <a:ext cx="76200" cy="179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57571" y="2790571"/>
            <a:ext cx="683894" cy="1897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≥ 2</a:t>
            </a:r>
            <a:r>
              <a:rPr kumimoji="0" lang="cs-CZ" sz="11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pt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56503" y="3675126"/>
            <a:ext cx="58407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&lt; 2</a:t>
            </a:r>
            <a:r>
              <a:rPr kumimoji="0" lang="cs-CZ" sz="11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pt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14109" y="3736085"/>
            <a:ext cx="360045" cy="76200"/>
          </a:xfrm>
          <a:custGeom>
            <a:avLst/>
            <a:gdLst/>
            <a:ahLst/>
            <a:cxnLst/>
            <a:rect l="l" t="t" r="r" b="b"/>
            <a:pathLst>
              <a:path w="360045" h="76200">
                <a:moveTo>
                  <a:pt x="283844" y="0"/>
                </a:moveTo>
                <a:lnTo>
                  <a:pt x="283844" y="76200"/>
                </a:lnTo>
                <a:lnTo>
                  <a:pt x="340232" y="48006"/>
                </a:lnTo>
                <a:lnTo>
                  <a:pt x="296544" y="48006"/>
                </a:lnTo>
                <a:lnTo>
                  <a:pt x="296544" y="28193"/>
                </a:lnTo>
                <a:lnTo>
                  <a:pt x="340232" y="28193"/>
                </a:lnTo>
                <a:lnTo>
                  <a:pt x="283844" y="0"/>
                </a:lnTo>
                <a:close/>
              </a:path>
              <a:path w="360045" h="76200">
                <a:moveTo>
                  <a:pt x="283844" y="28193"/>
                </a:moveTo>
                <a:lnTo>
                  <a:pt x="0" y="28193"/>
                </a:lnTo>
                <a:lnTo>
                  <a:pt x="0" y="48006"/>
                </a:lnTo>
                <a:lnTo>
                  <a:pt x="283844" y="48006"/>
                </a:lnTo>
                <a:lnTo>
                  <a:pt x="283844" y="28193"/>
                </a:lnTo>
                <a:close/>
              </a:path>
              <a:path w="360045" h="76200">
                <a:moveTo>
                  <a:pt x="340232" y="28193"/>
                </a:moveTo>
                <a:lnTo>
                  <a:pt x="296544" y="28193"/>
                </a:lnTo>
                <a:lnTo>
                  <a:pt x="296544" y="48006"/>
                </a:lnTo>
                <a:lnTo>
                  <a:pt x="340232" y="48006"/>
                </a:lnTo>
                <a:lnTo>
                  <a:pt x="360044" y="38100"/>
                </a:lnTo>
                <a:lnTo>
                  <a:pt x="340232" y="28193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58025" y="3675126"/>
            <a:ext cx="241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NE</a:t>
            </a:r>
          </a:p>
        </p:txBody>
      </p:sp>
      <p:sp>
        <p:nvSpPr>
          <p:cNvPr id="31" name="object 31"/>
          <p:cNvSpPr/>
          <p:nvPr/>
        </p:nvSpPr>
        <p:spPr>
          <a:xfrm>
            <a:off x="6189726" y="2823210"/>
            <a:ext cx="360045" cy="76200"/>
          </a:xfrm>
          <a:custGeom>
            <a:avLst/>
            <a:gdLst/>
            <a:ahLst/>
            <a:cxnLst/>
            <a:rect l="l" t="t" r="r" b="b"/>
            <a:pathLst>
              <a:path w="360045" h="76200">
                <a:moveTo>
                  <a:pt x="283845" y="0"/>
                </a:moveTo>
                <a:lnTo>
                  <a:pt x="283845" y="76200"/>
                </a:lnTo>
                <a:lnTo>
                  <a:pt x="340233" y="48005"/>
                </a:lnTo>
                <a:lnTo>
                  <a:pt x="296545" y="48005"/>
                </a:lnTo>
                <a:lnTo>
                  <a:pt x="296545" y="28193"/>
                </a:lnTo>
                <a:lnTo>
                  <a:pt x="340232" y="28193"/>
                </a:lnTo>
                <a:lnTo>
                  <a:pt x="283845" y="0"/>
                </a:lnTo>
                <a:close/>
              </a:path>
              <a:path w="360045" h="76200">
                <a:moveTo>
                  <a:pt x="283845" y="28193"/>
                </a:moveTo>
                <a:lnTo>
                  <a:pt x="0" y="28193"/>
                </a:lnTo>
                <a:lnTo>
                  <a:pt x="0" y="48005"/>
                </a:lnTo>
                <a:lnTo>
                  <a:pt x="283845" y="48005"/>
                </a:lnTo>
                <a:lnTo>
                  <a:pt x="283845" y="28193"/>
                </a:lnTo>
                <a:close/>
              </a:path>
              <a:path w="360045" h="76200">
                <a:moveTo>
                  <a:pt x="340232" y="28193"/>
                </a:moveTo>
                <a:lnTo>
                  <a:pt x="296545" y="28193"/>
                </a:lnTo>
                <a:lnTo>
                  <a:pt x="296545" y="48005"/>
                </a:lnTo>
                <a:lnTo>
                  <a:pt x="340233" y="48005"/>
                </a:lnTo>
                <a:lnTo>
                  <a:pt x="360045" y="38100"/>
                </a:lnTo>
                <a:lnTo>
                  <a:pt x="340232" y="28193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26656" y="2787523"/>
            <a:ext cx="958850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543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 = 27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hodnotitelní pt (13 + 15)</a:t>
            </a:r>
          </a:p>
        </p:txBody>
      </p:sp>
      <p:sp>
        <p:nvSpPr>
          <p:cNvPr id="33" name="object 33"/>
          <p:cNvSpPr/>
          <p:nvPr/>
        </p:nvSpPr>
        <p:spPr>
          <a:xfrm>
            <a:off x="8100059" y="2778886"/>
            <a:ext cx="289560" cy="133350"/>
          </a:xfrm>
          <a:custGeom>
            <a:avLst/>
            <a:gdLst/>
            <a:ahLst/>
            <a:cxnLst/>
            <a:rect l="l" t="t" r="r" b="b"/>
            <a:pathLst>
              <a:path w="289559" h="133350">
                <a:moveTo>
                  <a:pt x="215303" y="26061"/>
                </a:moveTo>
                <a:lnTo>
                  <a:pt x="0" y="114808"/>
                </a:lnTo>
                <a:lnTo>
                  <a:pt x="7620" y="133096"/>
                </a:lnTo>
                <a:lnTo>
                  <a:pt x="222856" y="44447"/>
                </a:lnTo>
                <a:lnTo>
                  <a:pt x="215303" y="26061"/>
                </a:lnTo>
                <a:close/>
              </a:path>
              <a:path w="289559" h="133350">
                <a:moveTo>
                  <a:pt x="276499" y="21209"/>
                </a:moveTo>
                <a:lnTo>
                  <a:pt x="227075" y="21209"/>
                </a:lnTo>
                <a:lnTo>
                  <a:pt x="234569" y="39624"/>
                </a:lnTo>
                <a:lnTo>
                  <a:pt x="222856" y="44447"/>
                </a:lnTo>
                <a:lnTo>
                  <a:pt x="233553" y="70485"/>
                </a:lnTo>
                <a:lnTo>
                  <a:pt x="276499" y="21209"/>
                </a:lnTo>
                <a:close/>
              </a:path>
              <a:path w="289559" h="133350">
                <a:moveTo>
                  <a:pt x="227075" y="21209"/>
                </a:moveTo>
                <a:lnTo>
                  <a:pt x="215303" y="26061"/>
                </a:lnTo>
                <a:lnTo>
                  <a:pt x="222856" y="44447"/>
                </a:lnTo>
                <a:lnTo>
                  <a:pt x="234569" y="39624"/>
                </a:lnTo>
                <a:lnTo>
                  <a:pt x="227075" y="21209"/>
                </a:lnTo>
                <a:close/>
              </a:path>
              <a:path w="289559" h="133350">
                <a:moveTo>
                  <a:pt x="204597" y="0"/>
                </a:moveTo>
                <a:lnTo>
                  <a:pt x="215303" y="26061"/>
                </a:lnTo>
                <a:lnTo>
                  <a:pt x="227075" y="21209"/>
                </a:lnTo>
                <a:lnTo>
                  <a:pt x="276499" y="21209"/>
                </a:lnTo>
                <a:lnTo>
                  <a:pt x="289560" y="6223"/>
                </a:lnTo>
                <a:lnTo>
                  <a:pt x="204597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101710" y="3061970"/>
            <a:ext cx="288290" cy="93980"/>
          </a:xfrm>
          <a:custGeom>
            <a:avLst/>
            <a:gdLst/>
            <a:ahLst/>
            <a:cxnLst/>
            <a:rect l="l" t="t" r="r" b="b"/>
            <a:pathLst>
              <a:path w="288290" h="93980">
                <a:moveTo>
                  <a:pt x="211315" y="65836"/>
                </a:moveTo>
                <a:lnTo>
                  <a:pt x="205232" y="93471"/>
                </a:lnTo>
                <a:lnTo>
                  <a:pt x="287909" y="72643"/>
                </a:lnTo>
                <a:lnTo>
                  <a:pt x="282881" y="68579"/>
                </a:lnTo>
                <a:lnTo>
                  <a:pt x="223774" y="68579"/>
                </a:lnTo>
                <a:lnTo>
                  <a:pt x="211315" y="65836"/>
                </a:lnTo>
                <a:close/>
              </a:path>
              <a:path w="288290" h="93980">
                <a:moveTo>
                  <a:pt x="215562" y="46543"/>
                </a:moveTo>
                <a:lnTo>
                  <a:pt x="211315" y="65836"/>
                </a:lnTo>
                <a:lnTo>
                  <a:pt x="223774" y="68579"/>
                </a:lnTo>
                <a:lnTo>
                  <a:pt x="227965" y="49275"/>
                </a:lnTo>
                <a:lnTo>
                  <a:pt x="215562" y="46543"/>
                </a:lnTo>
                <a:close/>
              </a:path>
              <a:path w="288290" h="93980">
                <a:moveTo>
                  <a:pt x="221615" y="19050"/>
                </a:moveTo>
                <a:lnTo>
                  <a:pt x="215562" y="46543"/>
                </a:lnTo>
                <a:lnTo>
                  <a:pt x="227965" y="49275"/>
                </a:lnTo>
                <a:lnTo>
                  <a:pt x="223774" y="68579"/>
                </a:lnTo>
                <a:lnTo>
                  <a:pt x="282881" y="68579"/>
                </a:lnTo>
                <a:lnTo>
                  <a:pt x="221615" y="19050"/>
                </a:lnTo>
                <a:close/>
              </a:path>
              <a:path w="288290" h="93980">
                <a:moveTo>
                  <a:pt x="4318" y="0"/>
                </a:moveTo>
                <a:lnTo>
                  <a:pt x="0" y="19303"/>
                </a:lnTo>
                <a:lnTo>
                  <a:pt x="211315" y="65836"/>
                </a:lnTo>
                <a:lnTo>
                  <a:pt x="215562" y="46543"/>
                </a:lnTo>
                <a:lnTo>
                  <a:pt x="4318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23478" y="2645156"/>
            <a:ext cx="49403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≥ 5 pt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533256" y="3092576"/>
            <a:ext cx="49403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&lt; 5 pt</a:t>
            </a:r>
          </a:p>
        </p:txBody>
      </p:sp>
      <p:sp>
        <p:nvSpPr>
          <p:cNvPr id="37" name="object 37"/>
          <p:cNvSpPr/>
          <p:nvPr/>
        </p:nvSpPr>
        <p:spPr>
          <a:xfrm>
            <a:off x="9112757" y="2705861"/>
            <a:ext cx="360045" cy="76200"/>
          </a:xfrm>
          <a:custGeom>
            <a:avLst/>
            <a:gdLst/>
            <a:ahLst/>
            <a:cxnLst/>
            <a:rect l="l" t="t" r="r" b="b"/>
            <a:pathLst>
              <a:path w="360045" h="76200">
                <a:moveTo>
                  <a:pt x="283845" y="0"/>
                </a:moveTo>
                <a:lnTo>
                  <a:pt x="283845" y="76200"/>
                </a:lnTo>
                <a:lnTo>
                  <a:pt x="340233" y="48005"/>
                </a:lnTo>
                <a:lnTo>
                  <a:pt x="296545" y="48005"/>
                </a:lnTo>
                <a:lnTo>
                  <a:pt x="296545" y="28193"/>
                </a:lnTo>
                <a:lnTo>
                  <a:pt x="340232" y="28193"/>
                </a:lnTo>
                <a:lnTo>
                  <a:pt x="283845" y="0"/>
                </a:lnTo>
                <a:close/>
              </a:path>
              <a:path w="360045" h="76200">
                <a:moveTo>
                  <a:pt x="283845" y="28193"/>
                </a:moveTo>
                <a:lnTo>
                  <a:pt x="0" y="28193"/>
                </a:lnTo>
                <a:lnTo>
                  <a:pt x="0" y="48005"/>
                </a:lnTo>
                <a:lnTo>
                  <a:pt x="283845" y="48005"/>
                </a:lnTo>
                <a:lnTo>
                  <a:pt x="283845" y="28193"/>
                </a:lnTo>
                <a:close/>
              </a:path>
              <a:path w="360045" h="76200">
                <a:moveTo>
                  <a:pt x="340232" y="28193"/>
                </a:moveTo>
                <a:lnTo>
                  <a:pt x="296545" y="28193"/>
                </a:lnTo>
                <a:lnTo>
                  <a:pt x="296545" y="48005"/>
                </a:lnTo>
                <a:lnTo>
                  <a:pt x="340233" y="48005"/>
                </a:lnTo>
                <a:lnTo>
                  <a:pt x="360045" y="38100"/>
                </a:lnTo>
                <a:lnTo>
                  <a:pt x="340232" y="28193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534903" y="2665601"/>
            <a:ext cx="1085469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ANO</a:t>
            </a:r>
          </a:p>
        </p:txBody>
      </p:sp>
      <p:sp>
        <p:nvSpPr>
          <p:cNvPr id="39" name="object 39"/>
          <p:cNvSpPr/>
          <p:nvPr/>
        </p:nvSpPr>
        <p:spPr>
          <a:xfrm>
            <a:off x="9102090" y="3184398"/>
            <a:ext cx="360045" cy="76200"/>
          </a:xfrm>
          <a:custGeom>
            <a:avLst/>
            <a:gdLst/>
            <a:ahLst/>
            <a:cxnLst/>
            <a:rect l="l" t="t" r="r" b="b"/>
            <a:pathLst>
              <a:path w="360045" h="76200">
                <a:moveTo>
                  <a:pt x="283844" y="0"/>
                </a:moveTo>
                <a:lnTo>
                  <a:pt x="283844" y="76200"/>
                </a:lnTo>
                <a:lnTo>
                  <a:pt x="340232" y="48005"/>
                </a:lnTo>
                <a:lnTo>
                  <a:pt x="296544" y="48005"/>
                </a:lnTo>
                <a:lnTo>
                  <a:pt x="296544" y="28193"/>
                </a:lnTo>
                <a:lnTo>
                  <a:pt x="340232" y="28193"/>
                </a:lnTo>
                <a:lnTo>
                  <a:pt x="283844" y="0"/>
                </a:lnTo>
                <a:close/>
              </a:path>
              <a:path w="360045" h="76200">
                <a:moveTo>
                  <a:pt x="283844" y="28193"/>
                </a:moveTo>
                <a:lnTo>
                  <a:pt x="0" y="28193"/>
                </a:lnTo>
                <a:lnTo>
                  <a:pt x="0" y="48005"/>
                </a:lnTo>
                <a:lnTo>
                  <a:pt x="283844" y="48005"/>
                </a:lnTo>
                <a:lnTo>
                  <a:pt x="283844" y="28193"/>
                </a:lnTo>
                <a:close/>
              </a:path>
              <a:path w="360045" h="76200">
                <a:moveTo>
                  <a:pt x="340232" y="28193"/>
                </a:moveTo>
                <a:lnTo>
                  <a:pt x="296544" y="28193"/>
                </a:lnTo>
                <a:lnTo>
                  <a:pt x="296544" y="48005"/>
                </a:lnTo>
                <a:lnTo>
                  <a:pt x="340232" y="48005"/>
                </a:lnTo>
                <a:lnTo>
                  <a:pt x="360044" y="38100"/>
                </a:lnTo>
                <a:lnTo>
                  <a:pt x="340232" y="28193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557129" y="3087116"/>
            <a:ext cx="2413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NE</a:t>
            </a:r>
          </a:p>
        </p:txBody>
      </p:sp>
      <p:sp>
        <p:nvSpPr>
          <p:cNvPr id="41" name="object 41"/>
          <p:cNvSpPr/>
          <p:nvPr/>
        </p:nvSpPr>
        <p:spPr>
          <a:xfrm>
            <a:off x="5364479" y="1909572"/>
            <a:ext cx="1057910" cy="309880"/>
          </a:xfrm>
          <a:custGeom>
            <a:avLst/>
            <a:gdLst/>
            <a:ahLst/>
            <a:cxnLst/>
            <a:rect l="l" t="t" r="r" b="b"/>
            <a:pathLst>
              <a:path w="1057910" h="309880">
                <a:moveTo>
                  <a:pt x="1006094" y="0"/>
                </a:moveTo>
                <a:lnTo>
                  <a:pt x="51562" y="0"/>
                </a:lnTo>
                <a:lnTo>
                  <a:pt x="31503" y="4056"/>
                </a:lnTo>
                <a:lnTo>
                  <a:pt x="15112" y="15112"/>
                </a:lnTo>
                <a:lnTo>
                  <a:pt x="4056" y="31503"/>
                </a:lnTo>
                <a:lnTo>
                  <a:pt x="0" y="51562"/>
                </a:lnTo>
                <a:lnTo>
                  <a:pt x="0" y="257810"/>
                </a:lnTo>
                <a:lnTo>
                  <a:pt x="4056" y="277868"/>
                </a:lnTo>
                <a:lnTo>
                  <a:pt x="15113" y="294259"/>
                </a:lnTo>
                <a:lnTo>
                  <a:pt x="31503" y="305315"/>
                </a:lnTo>
                <a:lnTo>
                  <a:pt x="51562" y="309372"/>
                </a:lnTo>
                <a:lnTo>
                  <a:pt x="1006094" y="309372"/>
                </a:lnTo>
                <a:lnTo>
                  <a:pt x="1026152" y="305315"/>
                </a:lnTo>
                <a:lnTo>
                  <a:pt x="1042542" y="294259"/>
                </a:lnTo>
                <a:lnTo>
                  <a:pt x="1053599" y="277868"/>
                </a:lnTo>
                <a:lnTo>
                  <a:pt x="1057656" y="257810"/>
                </a:lnTo>
                <a:lnTo>
                  <a:pt x="1057656" y="51562"/>
                </a:lnTo>
                <a:lnTo>
                  <a:pt x="1053599" y="31503"/>
                </a:lnTo>
                <a:lnTo>
                  <a:pt x="1042543" y="15112"/>
                </a:lnTo>
                <a:lnTo>
                  <a:pt x="1026152" y="4056"/>
                </a:lnTo>
                <a:lnTo>
                  <a:pt x="1006094" y="0"/>
                </a:lnTo>
                <a:close/>
              </a:path>
            </a:pathLst>
          </a:custGeom>
          <a:solidFill>
            <a:srgbClr val="FFBC7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02655" y="1966976"/>
            <a:ext cx="78295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Odpověď</a:t>
            </a:r>
          </a:p>
        </p:txBody>
      </p:sp>
      <p:sp>
        <p:nvSpPr>
          <p:cNvPr id="43" name="object 43"/>
          <p:cNvSpPr/>
          <p:nvPr/>
        </p:nvSpPr>
        <p:spPr>
          <a:xfrm>
            <a:off x="5871209" y="1707642"/>
            <a:ext cx="76200" cy="179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871209" y="2219705"/>
            <a:ext cx="76200" cy="179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57571" y="1524381"/>
            <a:ext cx="693038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≥ 2</a:t>
            </a:r>
            <a:r>
              <a:rPr kumimoji="0" lang="cs-CZ" sz="11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pt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412509" y="2396490"/>
            <a:ext cx="743307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&lt; 2</a:t>
            </a:r>
            <a:r>
              <a:rPr kumimoji="0" lang="cs-CZ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1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pt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189726" y="2477261"/>
            <a:ext cx="360045" cy="76200"/>
          </a:xfrm>
          <a:custGeom>
            <a:avLst/>
            <a:gdLst/>
            <a:ahLst/>
            <a:cxnLst/>
            <a:rect l="l" t="t" r="r" b="b"/>
            <a:pathLst>
              <a:path w="360045" h="76200">
                <a:moveTo>
                  <a:pt x="283845" y="0"/>
                </a:moveTo>
                <a:lnTo>
                  <a:pt x="283845" y="76200"/>
                </a:lnTo>
                <a:lnTo>
                  <a:pt x="340233" y="48005"/>
                </a:lnTo>
                <a:lnTo>
                  <a:pt x="296545" y="48005"/>
                </a:lnTo>
                <a:lnTo>
                  <a:pt x="296545" y="28193"/>
                </a:lnTo>
                <a:lnTo>
                  <a:pt x="340232" y="28193"/>
                </a:lnTo>
                <a:lnTo>
                  <a:pt x="283845" y="0"/>
                </a:lnTo>
                <a:close/>
              </a:path>
              <a:path w="360045" h="76200">
                <a:moveTo>
                  <a:pt x="283845" y="28193"/>
                </a:moveTo>
                <a:lnTo>
                  <a:pt x="0" y="28193"/>
                </a:lnTo>
                <a:lnTo>
                  <a:pt x="0" y="48005"/>
                </a:lnTo>
                <a:lnTo>
                  <a:pt x="283845" y="48005"/>
                </a:lnTo>
                <a:lnTo>
                  <a:pt x="283845" y="28193"/>
                </a:lnTo>
                <a:close/>
              </a:path>
              <a:path w="360045" h="76200">
                <a:moveTo>
                  <a:pt x="340232" y="28193"/>
                </a:moveTo>
                <a:lnTo>
                  <a:pt x="296545" y="28193"/>
                </a:lnTo>
                <a:lnTo>
                  <a:pt x="296545" y="48005"/>
                </a:lnTo>
                <a:lnTo>
                  <a:pt x="340233" y="48005"/>
                </a:lnTo>
                <a:lnTo>
                  <a:pt x="360045" y="38100"/>
                </a:lnTo>
                <a:lnTo>
                  <a:pt x="340232" y="28193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47738" y="2396489"/>
            <a:ext cx="2413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NE</a:t>
            </a:r>
          </a:p>
        </p:txBody>
      </p:sp>
      <p:sp>
        <p:nvSpPr>
          <p:cNvPr id="49" name="object 49"/>
          <p:cNvSpPr/>
          <p:nvPr/>
        </p:nvSpPr>
        <p:spPr>
          <a:xfrm>
            <a:off x="6159246" y="1608582"/>
            <a:ext cx="360045" cy="76200"/>
          </a:xfrm>
          <a:custGeom>
            <a:avLst/>
            <a:gdLst/>
            <a:ahLst/>
            <a:cxnLst/>
            <a:rect l="l" t="t" r="r" b="b"/>
            <a:pathLst>
              <a:path w="360045" h="76200">
                <a:moveTo>
                  <a:pt x="283844" y="0"/>
                </a:moveTo>
                <a:lnTo>
                  <a:pt x="283844" y="76200"/>
                </a:lnTo>
                <a:lnTo>
                  <a:pt x="340233" y="48005"/>
                </a:lnTo>
                <a:lnTo>
                  <a:pt x="296544" y="48005"/>
                </a:lnTo>
                <a:lnTo>
                  <a:pt x="296544" y="28193"/>
                </a:lnTo>
                <a:lnTo>
                  <a:pt x="340232" y="28193"/>
                </a:lnTo>
                <a:lnTo>
                  <a:pt x="283844" y="0"/>
                </a:lnTo>
                <a:close/>
              </a:path>
              <a:path w="360045" h="76200">
                <a:moveTo>
                  <a:pt x="283844" y="28193"/>
                </a:moveTo>
                <a:lnTo>
                  <a:pt x="0" y="28193"/>
                </a:lnTo>
                <a:lnTo>
                  <a:pt x="0" y="48005"/>
                </a:lnTo>
                <a:lnTo>
                  <a:pt x="283844" y="48005"/>
                </a:lnTo>
                <a:lnTo>
                  <a:pt x="283844" y="28193"/>
                </a:lnTo>
                <a:close/>
              </a:path>
              <a:path w="360045" h="76200">
                <a:moveTo>
                  <a:pt x="340232" y="28193"/>
                </a:moveTo>
                <a:lnTo>
                  <a:pt x="296544" y="28193"/>
                </a:lnTo>
                <a:lnTo>
                  <a:pt x="296544" y="48005"/>
                </a:lnTo>
                <a:lnTo>
                  <a:pt x="340233" y="48005"/>
                </a:lnTo>
                <a:lnTo>
                  <a:pt x="360045" y="38100"/>
                </a:lnTo>
                <a:lnTo>
                  <a:pt x="340232" y="28193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038847" y="1560068"/>
            <a:ext cx="958850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543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 = 28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hodnotitelní pt (10 + 18)</a:t>
            </a:r>
          </a:p>
        </p:txBody>
      </p:sp>
      <p:sp>
        <p:nvSpPr>
          <p:cNvPr id="51" name="object 51"/>
          <p:cNvSpPr/>
          <p:nvPr/>
        </p:nvSpPr>
        <p:spPr>
          <a:xfrm>
            <a:off x="8113521" y="1573275"/>
            <a:ext cx="322580" cy="112395"/>
          </a:xfrm>
          <a:custGeom>
            <a:avLst/>
            <a:gdLst/>
            <a:ahLst/>
            <a:cxnLst/>
            <a:rect l="l" t="t" r="r" b="b"/>
            <a:pathLst>
              <a:path w="322579" h="112394">
                <a:moveTo>
                  <a:pt x="246457" y="27157"/>
                </a:moveTo>
                <a:lnTo>
                  <a:pt x="0" y="93218"/>
                </a:lnTo>
                <a:lnTo>
                  <a:pt x="5079" y="112395"/>
                </a:lnTo>
                <a:lnTo>
                  <a:pt x="251627" y="46342"/>
                </a:lnTo>
                <a:lnTo>
                  <a:pt x="246457" y="27157"/>
                </a:lnTo>
                <a:close/>
              </a:path>
              <a:path w="322579" h="112394">
                <a:moveTo>
                  <a:pt x="314858" y="23875"/>
                </a:moveTo>
                <a:lnTo>
                  <a:pt x="258699" y="23875"/>
                </a:lnTo>
                <a:lnTo>
                  <a:pt x="263905" y="43052"/>
                </a:lnTo>
                <a:lnTo>
                  <a:pt x="251627" y="46342"/>
                </a:lnTo>
                <a:lnTo>
                  <a:pt x="258952" y="73533"/>
                </a:lnTo>
                <a:lnTo>
                  <a:pt x="314858" y="23875"/>
                </a:lnTo>
                <a:close/>
              </a:path>
              <a:path w="322579" h="112394">
                <a:moveTo>
                  <a:pt x="258699" y="23875"/>
                </a:moveTo>
                <a:lnTo>
                  <a:pt x="246457" y="27157"/>
                </a:lnTo>
                <a:lnTo>
                  <a:pt x="251627" y="46342"/>
                </a:lnTo>
                <a:lnTo>
                  <a:pt x="263905" y="43052"/>
                </a:lnTo>
                <a:lnTo>
                  <a:pt x="258699" y="23875"/>
                </a:lnTo>
                <a:close/>
              </a:path>
              <a:path w="322579" h="112394">
                <a:moveTo>
                  <a:pt x="239141" y="0"/>
                </a:moveTo>
                <a:lnTo>
                  <a:pt x="246457" y="27157"/>
                </a:lnTo>
                <a:lnTo>
                  <a:pt x="258699" y="23875"/>
                </a:lnTo>
                <a:lnTo>
                  <a:pt x="314858" y="23875"/>
                </a:lnTo>
                <a:lnTo>
                  <a:pt x="322579" y="17018"/>
                </a:lnTo>
                <a:lnTo>
                  <a:pt x="239141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114410" y="1835023"/>
            <a:ext cx="321945" cy="90170"/>
          </a:xfrm>
          <a:custGeom>
            <a:avLst/>
            <a:gdLst/>
            <a:ahLst/>
            <a:cxnLst/>
            <a:rect l="l" t="t" r="r" b="b"/>
            <a:pathLst>
              <a:path w="321945" h="90169">
                <a:moveTo>
                  <a:pt x="244996" y="62102"/>
                </a:moveTo>
                <a:lnTo>
                  <a:pt x="240157" y="89915"/>
                </a:lnTo>
                <a:lnTo>
                  <a:pt x="321691" y="65404"/>
                </a:lnTo>
                <a:lnTo>
                  <a:pt x="320146" y="64262"/>
                </a:lnTo>
                <a:lnTo>
                  <a:pt x="257429" y="64262"/>
                </a:lnTo>
                <a:lnTo>
                  <a:pt x="244996" y="62102"/>
                </a:lnTo>
                <a:close/>
              </a:path>
              <a:path w="321945" h="90169">
                <a:moveTo>
                  <a:pt x="248399" y="42541"/>
                </a:moveTo>
                <a:lnTo>
                  <a:pt x="244996" y="62102"/>
                </a:lnTo>
                <a:lnTo>
                  <a:pt x="257429" y="64262"/>
                </a:lnTo>
                <a:lnTo>
                  <a:pt x="260858" y="44703"/>
                </a:lnTo>
                <a:lnTo>
                  <a:pt x="248399" y="42541"/>
                </a:lnTo>
                <a:close/>
              </a:path>
              <a:path w="321945" h="90169">
                <a:moveTo>
                  <a:pt x="253238" y="14731"/>
                </a:moveTo>
                <a:lnTo>
                  <a:pt x="248399" y="42541"/>
                </a:lnTo>
                <a:lnTo>
                  <a:pt x="260858" y="44703"/>
                </a:lnTo>
                <a:lnTo>
                  <a:pt x="257429" y="64262"/>
                </a:lnTo>
                <a:lnTo>
                  <a:pt x="320146" y="64262"/>
                </a:lnTo>
                <a:lnTo>
                  <a:pt x="253238" y="14731"/>
                </a:lnTo>
                <a:close/>
              </a:path>
              <a:path w="321945" h="90169">
                <a:moveTo>
                  <a:pt x="3302" y="0"/>
                </a:moveTo>
                <a:lnTo>
                  <a:pt x="0" y="19557"/>
                </a:lnTo>
                <a:lnTo>
                  <a:pt x="244996" y="62102"/>
                </a:lnTo>
                <a:lnTo>
                  <a:pt x="248399" y="42541"/>
                </a:lnTo>
                <a:lnTo>
                  <a:pt x="3302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532621" y="1493265"/>
            <a:ext cx="50609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≥ 7 pt</a:t>
            </a:r>
          </a:p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&lt; 7 pt</a:t>
            </a:r>
          </a:p>
        </p:txBody>
      </p:sp>
      <p:sp>
        <p:nvSpPr>
          <p:cNvPr id="54" name="object 54"/>
          <p:cNvSpPr/>
          <p:nvPr/>
        </p:nvSpPr>
        <p:spPr>
          <a:xfrm>
            <a:off x="9099042" y="1565910"/>
            <a:ext cx="360045" cy="76200"/>
          </a:xfrm>
          <a:custGeom>
            <a:avLst/>
            <a:gdLst/>
            <a:ahLst/>
            <a:cxnLst/>
            <a:rect l="l" t="t" r="r" b="b"/>
            <a:pathLst>
              <a:path w="360045" h="76200">
                <a:moveTo>
                  <a:pt x="283844" y="0"/>
                </a:moveTo>
                <a:lnTo>
                  <a:pt x="283844" y="76200"/>
                </a:lnTo>
                <a:lnTo>
                  <a:pt x="340232" y="48005"/>
                </a:lnTo>
                <a:lnTo>
                  <a:pt x="296544" y="48005"/>
                </a:lnTo>
                <a:lnTo>
                  <a:pt x="296544" y="28193"/>
                </a:lnTo>
                <a:lnTo>
                  <a:pt x="340232" y="28193"/>
                </a:lnTo>
                <a:lnTo>
                  <a:pt x="283844" y="0"/>
                </a:lnTo>
                <a:close/>
              </a:path>
              <a:path w="360045" h="76200">
                <a:moveTo>
                  <a:pt x="283844" y="28193"/>
                </a:moveTo>
                <a:lnTo>
                  <a:pt x="0" y="28193"/>
                </a:lnTo>
                <a:lnTo>
                  <a:pt x="0" y="48005"/>
                </a:lnTo>
                <a:lnTo>
                  <a:pt x="283844" y="48005"/>
                </a:lnTo>
                <a:lnTo>
                  <a:pt x="283844" y="28193"/>
                </a:lnTo>
                <a:close/>
              </a:path>
              <a:path w="360045" h="76200">
                <a:moveTo>
                  <a:pt x="340232" y="28193"/>
                </a:moveTo>
                <a:lnTo>
                  <a:pt x="296544" y="28193"/>
                </a:lnTo>
                <a:lnTo>
                  <a:pt x="296544" y="48005"/>
                </a:lnTo>
                <a:lnTo>
                  <a:pt x="340232" y="48005"/>
                </a:lnTo>
                <a:lnTo>
                  <a:pt x="360044" y="38100"/>
                </a:lnTo>
                <a:lnTo>
                  <a:pt x="340232" y="28193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571226" y="1458849"/>
            <a:ext cx="79235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ANO</a:t>
            </a:r>
          </a:p>
        </p:txBody>
      </p:sp>
      <p:sp>
        <p:nvSpPr>
          <p:cNvPr id="56" name="object 56"/>
          <p:cNvSpPr/>
          <p:nvPr/>
        </p:nvSpPr>
        <p:spPr>
          <a:xfrm>
            <a:off x="9108185" y="1875282"/>
            <a:ext cx="360045" cy="76200"/>
          </a:xfrm>
          <a:custGeom>
            <a:avLst/>
            <a:gdLst/>
            <a:ahLst/>
            <a:cxnLst/>
            <a:rect l="l" t="t" r="r" b="b"/>
            <a:pathLst>
              <a:path w="360045" h="76200">
                <a:moveTo>
                  <a:pt x="283845" y="0"/>
                </a:moveTo>
                <a:lnTo>
                  <a:pt x="283845" y="76200"/>
                </a:lnTo>
                <a:lnTo>
                  <a:pt x="340233" y="48005"/>
                </a:lnTo>
                <a:lnTo>
                  <a:pt x="296545" y="48005"/>
                </a:lnTo>
                <a:lnTo>
                  <a:pt x="296545" y="28193"/>
                </a:lnTo>
                <a:lnTo>
                  <a:pt x="340232" y="28193"/>
                </a:lnTo>
                <a:lnTo>
                  <a:pt x="283845" y="0"/>
                </a:lnTo>
                <a:close/>
              </a:path>
              <a:path w="360045" h="76200">
                <a:moveTo>
                  <a:pt x="283845" y="28193"/>
                </a:moveTo>
                <a:lnTo>
                  <a:pt x="0" y="28193"/>
                </a:lnTo>
                <a:lnTo>
                  <a:pt x="0" y="48005"/>
                </a:lnTo>
                <a:lnTo>
                  <a:pt x="283845" y="48005"/>
                </a:lnTo>
                <a:lnTo>
                  <a:pt x="283845" y="28193"/>
                </a:lnTo>
                <a:close/>
              </a:path>
              <a:path w="360045" h="76200">
                <a:moveTo>
                  <a:pt x="340232" y="28193"/>
                </a:moveTo>
                <a:lnTo>
                  <a:pt x="296545" y="28193"/>
                </a:lnTo>
                <a:lnTo>
                  <a:pt x="296545" y="48005"/>
                </a:lnTo>
                <a:lnTo>
                  <a:pt x="340233" y="48005"/>
                </a:lnTo>
                <a:lnTo>
                  <a:pt x="360045" y="38100"/>
                </a:lnTo>
                <a:lnTo>
                  <a:pt x="340232" y="28193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636377" y="1775587"/>
            <a:ext cx="2413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NE</a:t>
            </a:r>
          </a:p>
        </p:txBody>
      </p:sp>
      <p:sp>
        <p:nvSpPr>
          <p:cNvPr id="58" name="object 58"/>
          <p:cNvSpPr/>
          <p:nvPr/>
        </p:nvSpPr>
        <p:spPr>
          <a:xfrm>
            <a:off x="1241297" y="2620517"/>
            <a:ext cx="10225405" cy="0"/>
          </a:xfrm>
          <a:custGeom>
            <a:avLst/>
            <a:gdLst/>
            <a:ahLst/>
            <a:cxnLst/>
            <a:rect l="l" t="t" r="r" b="b"/>
            <a:pathLst>
              <a:path w="10225405">
                <a:moveTo>
                  <a:pt x="0" y="0"/>
                </a:moveTo>
                <a:lnTo>
                  <a:pt x="10225151" y="0"/>
                </a:lnTo>
              </a:path>
            </a:pathLst>
          </a:custGeom>
          <a:ln w="19812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816090" y="1453133"/>
            <a:ext cx="0" cy="2517775"/>
          </a:xfrm>
          <a:custGeom>
            <a:avLst/>
            <a:gdLst/>
            <a:ahLst/>
            <a:cxnLst/>
            <a:rect l="l" t="t" r="r" b="b"/>
            <a:pathLst>
              <a:path h="2517775">
                <a:moveTo>
                  <a:pt x="0" y="2517521"/>
                </a:moveTo>
                <a:lnTo>
                  <a:pt x="0" y="0"/>
                </a:lnTo>
              </a:path>
            </a:pathLst>
          </a:custGeom>
          <a:ln w="19812">
            <a:solidFill>
              <a:srgbClr val="503191"/>
            </a:solidFill>
            <a:prstDash val="sysDot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287395" y="1239774"/>
            <a:ext cx="813117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5325" algn="l"/>
                <a:tab pos="7177088" algn="l"/>
              </a:tabLst>
              <a:defRPr/>
            </a:pP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1. fáze	2. fáze	Další vývoj</a:t>
            </a:r>
          </a:p>
        </p:txBody>
      </p:sp>
      <p:sp>
        <p:nvSpPr>
          <p:cNvPr id="61" name="object 61"/>
          <p:cNvSpPr/>
          <p:nvPr/>
        </p:nvSpPr>
        <p:spPr>
          <a:xfrm>
            <a:off x="9902190" y="1489710"/>
            <a:ext cx="11430" cy="2463165"/>
          </a:xfrm>
          <a:custGeom>
            <a:avLst/>
            <a:gdLst/>
            <a:ahLst/>
            <a:cxnLst/>
            <a:rect l="l" t="t" r="r" b="b"/>
            <a:pathLst>
              <a:path w="11429" h="2463165">
                <a:moveTo>
                  <a:pt x="10921" y="2462657"/>
                </a:moveTo>
                <a:lnTo>
                  <a:pt x="0" y="0"/>
                </a:lnTo>
              </a:path>
            </a:pathLst>
          </a:custGeom>
          <a:ln w="19812">
            <a:solidFill>
              <a:srgbClr val="503191"/>
            </a:solidFill>
            <a:prstDash val="sysDot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45ECB5B-DD23-4CF1-8647-4677CE847CE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55049" y="6494298"/>
            <a:ext cx="2804160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0764" y="357376"/>
            <a:ext cx="11428375" cy="626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ts val="2520"/>
              </a:lnSpc>
              <a:spcBef>
                <a:spcPts val="95"/>
              </a:spcBef>
            </a:pPr>
            <a:r>
              <a:rPr lang="cs-CZ" sz="2000" dirty="0" err="1">
                <a:solidFill>
                  <a:schemeClr val="tx1"/>
                </a:solidFill>
              </a:rPr>
              <a:t>Imunostimulace</a:t>
            </a:r>
            <a:r>
              <a:rPr lang="cs-CZ" sz="2000" dirty="0">
                <a:solidFill>
                  <a:schemeClr val="tx1"/>
                </a:solidFill>
              </a:rPr>
              <a:t> zprostředkovaná </a:t>
            </a:r>
            <a:r>
              <a:rPr lang="cs-CZ" sz="2000" dirty="0" err="1">
                <a:solidFill>
                  <a:schemeClr val="tx1"/>
                </a:solidFill>
              </a:rPr>
              <a:t>cetuximabem</a:t>
            </a:r>
            <a:r>
              <a:rPr lang="cs-CZ" sz="2000" dirty="0">
                <a:solidFill>
                  <a:schemeClr val="tx1"/>
                </a:solidFill>
              </a:rPr>
              <a:t> může připravit nádorové mikroprostředí pro inhibici kontrolních bodů</a:t>
            </a:r>
            <a:r>
              <a:rPr lang="cs-CZ" sz="2000" baseline="3000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2246" y="6465702"/>
            <a:ext cx="33083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CD8, diferenciační skupina 8; DC, dendritická buňka;</a:t>
            </a:r>
          </a:p>
          <a:p>
            <a:pPr marL="12700" rtl="0">
              <a:lnSpc>
                <a:spcPct val="100000"/>
              </a:lnSpc>
              <a:spcBef>
                <a:spcPts val="5"/>
              </a:spcBef>
            </a:pPr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25. </a:t>
            </a:r>
            <a:r>
              <a:rPr lang="cs-CZ" sz="800" dirty="0" err="1">
                <a:latin typeface="Verdana" panose="020B0604030504040204" pitchFamily="34" charset="0"/>
                <a:ea typeface="Verdana" panose="020B0604030504040204" pitchFamily="34" charset="0"/>
              </a:rPr>
              <a:t>Ferris</a:t>
            </a:r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 RL, et al. </a:t>
            </a:r>
            <a:r>
              <a:rPr lang="cs-CZ" sz="800" dirty="0" err="1">
                <a:latin typeface="Verdana" panose="020B0604030504040204" pitchFamily="34" charset="0"/>
                <a:ea typeface="Verdana" panose="020B0604030504040204" pitchFamily="34" charset="0"/>
              </a:rPr>
              <a:t>Cancer</a:t>
            </a:r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800" dirty="0" err="1">
                <a:latin typeface="Verdana" panose="020B0604030504040204" pitchFamily="34" charset="0"/>
                <a:ea typeface="Verdana" panose="020B0604030504040204" pitchFamily="34" charset="0"/>
              </a:rPr>
              <a:t>Treatment</a:t>
            </a:r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800" dirty="0" err="1">
                <a:latin typeface="Verdana" panose="020B0604030504040204" pitchFamily="34" charset="0"/>
                <a:ea typeface="Verdana" panose="020B0604030504040204" pitchFamily="34" charset="0"/>
              </a:rPr>
              <a:t>Reviews</a:t>
            </a:r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 2018;63:48–60.</a:t>
            </a:r>
          </a:p>
        </p:txBody>
      </p:sp>
      <p:sp>
        <p:nvSpPr>
          <p:cNvPr id="6" name="object 6"/>
          <p:cNvSpPr/>
          <p:nvPr/>
        </p:nvSpPr>
        <p:spPr>
          <a:xfrm>
            <a:off x="4144164" y="3182610"/>
            <a:ext cx="416559" cy="367665"/>
          </a:xfrm>
          <a:custGeom>
            <a:avLst/>
            <a:gdLst/>
            <a:ahLst/>
            <a:cxnLst/>
            <a:rect l="l" t="t" r="r" b="b"/>
            <a:pathLst>
              <a:path w="416560" h="367664">
                <a:moveTo>
                  <a:pt x="275119" y="0"/>
                </a:moveTo>
                <a:lnTo>
                  <a:pt x="256004" y="11312"/>
                </a:lnTo>
                <a:lnTo>
                  <a:pt x="245354" y="26800"/>
                </a:lnTo>
                <a:lnTo>
                  <a:pt x="233668" y="41110"/>
                </a:lnTo>
                <a:lnTo>
                  <a:pt x="222482" y="56014"/>
                </a:lnTo>
                <a:lnTo>
                  <a:pt x="213332" y="73288"/>
                </a:lnTo>
                <a:lnTo>
                  <a:pt x="210530" y="91559"/>
                </a:lnTo>
                <a:lnTo>
                  <a:pt x="212538" y="108483"/>
                </a:lnTo>
                <a:lnTo>
                  <a:pt x="218690" y="124384"/>
                </a:lnTo>
                <a:lnTo>
                  <a:pt x="228318" y="139582"/>
                </a:lnTo>
                <a:lnTo>
                  <a:pt x="9497" y="317001"/>
                </a:lnTo>
                <a:lnTo>
                  <a:pt x="0" y="337290"/>
                </a:lnTo>
                <a:lnTo>
                  <a:pt x="7909" y="356721"/>
                </a:lnTo>
                <a:lnTo>
                  <a:pt x="26106" y="367151"/>
                </a:lnTo>
                <a:lnTo>
                  <a:pt x="47470" y="360435"/>
                </a:lnTo>
                <a:lnTo>
                  <a:pt x="266291" y="183016"/>
                </a:lnTo>
                <a:lnTo>
                  <a:pt x="396004" y="183016"/>
                </a:lnTo>
                <a:lnTo>
                  <a:pt x="402562" y="178952"/>
                </a:lnTo>
                <a:lnTo>
                  <a:pt x="416234" y="160075"/>
                </a:lnTo>
                <a:lnTo>
                  <a:pt x="414993" y="150860"/>
                </a:lnTo>
                <a:lnTo>
                  <a:pt x="329848" y="150860"/>
                </a:lnTo>
                <a:lnTo>
                  <a:pt x="313154" y="147583"/>
                </a:lnTo>
                <a:lnTo>
                  <a:pt x="284007" y="120616"/>
                </a:lnTo>
                <a:lnTo>
                  <a:pt x="270744" y="92332"/>
                </a:lnTo>
                <a:lnTo>
                  <a:pt x="277911" y="75622"/>
                </a:lnTo>
                <a:lnTo>
                  <a:pt x="290984" y="59936"/>
                </a:lnTo>
                <a:lnTo>
                  <a:pt x="303248" y="43951"/>
                </a:lnTo>
                <a:lnTo>
                  <a:pt x="308064" y="22046"/>
                </a:lnTo>
                <a:lnTo>
                  <a:pt x="295580" y="5486"/>
                </a:lnTo>
                <a:lnTo>
                  <a:pt x="275119" y="0"/>
                </a:lnTo>
                <a:close/>
              </a:path>
              <a:path w="416560" h="367664">
                <a:moveTo>
                  <a:pt x="396004" y="183016"/>
                </a:moveTo>
                <a:lnTo>
                  <a:pt x="266291" y="183016"/>
                </a:lnTo>
                <a:lnTo>
                  <a:pt x="273556" y="188952"/>
                </a:lnTo>
                <a:lnTo>
                  <a:pt x="280975" y="194494"/>
                </a:lnTo>
                <a:lnTo>
                  <a:pt x="288704" y="199251"/>
                </a:lnTo>
                <a:lnTo>
                  <a:pt x="296898" y="202828"/>
                </a:lnTo>
                <a:lnTo>
                  <a:pt x="325284" y="208742"/>
                </a:lnTo>
                <a:lnTo>
                  <a:pt x="352730" y="204702"/>
                </a:lnTo>
                <a:lnTo>
                  <a:pt x="378676" y="193756"/>
                </a:lnTo>
                <a:lnTo>
                  <a:pt x="396004" y="183016"/>
                </a:lnTo>
                <a:close/>
              </a:path>
              <a:path w="416560" h="367664">
                <a:moveTo>
                  <a:pt x="398954" y="124321"/>
                </a:moveTo>
                <a:lnTo>
                  <a:pt x="378051" y="126374"/>
                </a:lnTo>
                <a:lnTo>
                  <a:pt x="363856" y="136314"/>
                </a:lnTo>
                <a:lnTo>
                  <a:pt x="347269" y="145790"/>
                </a:lnTo>
                <a:lnTo>
                  <a:pt x="329848" y="150860"/>
                </a:lnTo>
                <a:lnTo>
                  <a:pt x="414993" y="150860"/>
                </a:lnTo>
                <a:lnTo>
                  <a:pt x="413357" y="138709"/>
                </a:lnTo>
                <a:lnTo>
                  <a:pt x="398954" y="124321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97440" y="2577004"/>
            <a:ext cx="212725" cy="441325"/>
          </a:xfrm>
          <a:custGeom>
            <a:avLst/>
            <a:gdLst/>
            <a:ahLst/>
            <a:cxnLst/>
            <a:rect l="l" t="t" r="r" b="b"/>
            <a:pathLst>
              <a:path w="212725" h="441325">
                <a:moveTo>
                  <a:pt x="149733" y="153495"/>
                </a:moveTo>
                <a:lnTo>
                  <a:pt x="93231" y="153495"/>
                </a:lnTo>
                <a:lnTo>
                  <a:pt x="101159" y="207496"/>
                </a:lnTo>
                <a:lnTo>
                  <a:pt x="109288" y="261077"/>
                </a:lnTo>
                <a:lnTo>
                  <a:pt x="117454" y="314365"/>
                </a:lnTo>
                <a:lnTo>
                  <a:pt x="125491" y="367489"/>
                </a:lnTo>
                <a:lnTo>
                  <a:pt x="133236" y="420576"/>
                </a:lnTo>
                <a:lnTo>
                  <a:pt x="145472" y="438310"/>
                </a:lnTo>
                <a:lnTo>
                  <a:pt x="165590" y="441197"/>
                </a:lnTo>
                <a:lnTo>
                  <a:pt x="183278" y="431202"/>
                </a:lnTo>
                <a:lnTo>
                  <a:pt x="188227" y="410289"/>
                </a:lnTo>
                <a:lnTo>
                  <a:pt x="180482" y="357202"/>
                </a:lnTo>
                <a:lnTo>
                  <a:pt x="172445" y="304078"/>
                </a:lnTo>
                <a:lnTo>
                  <a:pt x="164279" y="250790"/>
                </a:lnTo>
                <a:lnTo>
                  <a:pt x="156150" y="197209"/>
                </a:lnTo>
                <a:lnTo>
                  <a:pt x="149733" y="153495"/>
                </a:lnTo>
                <a:close/>
              </a:path>
              <a:path w="212725" h="441325">
                <a:moveTo>
                  <a:pt x="34643" y="30452"/>
                </a:moveTo>
                <a:lnTo>
                  <a:pt x="14666" y="32750"/>
                </a:lnTo>
                <a:lnTo>
                  <a:pt x="0" y="47001"/>
                </a:lnTo>
                <a:lnTo>
                  <a:pt x="13" y="68278"/>
                </a:lnTo>
                <a:lnTo>
                  <a:pt x="7671" y="84641"/>
                </a:lnTo>
                <a:lnTo>
                  <a:pt x="13841" y="101266"/>
                </a:lnTo>
                <a:lnTo>
                  <a:pt x="44493" y="144905"/>
                </a:lnTo>
                <a:lnTo>
                  <a:pt x="75858" y="154060"/>
                </a:lnTo>
                <a:lnTo>
                  <a:pt x="93231" y="153495"/>
                </a:lnTo>
                <a:lnTo>
                  <a:pt x="149733" y="153495"/>
                </a:lnTo>
                <a:lnTo>
                  <a:pt x="148222" y="143208"/>
                </a:lnTo>
                <a:lnTo>
                  <a:pt x="156753" y="140086"/>
                </a:lnTo>
                <a:lnTo>
                  <a:pt x="165034" y="136620"/>
                </a:lnTo>
                <a:lnTo>
                  <a:pt x="172815" y="132510"/>
                </a:lnTo>
                <a:lnTo>
                  <a:pt x="179845" y="127460"/>
                </a:lnTo>
                <a:lnTo>
                  <a:pt x="198725" y="106858"/>
                </a:lnTo>
                <a:lnTo>
                  <a:pt x="201480" y="100155"/>
                </a:lnTo>
                <a:lnTo>
                  <a:pt x="93358" y="100155"/>
                </a:lnTo>
                <a:lnTo>
                  <a:pt x="74812" y="95472"/>
                </a:lnTo>
                <a:lnTo>
                  <a:pt x="64434" y="81454"/>
                </a:lnTo>
                <a:lnTo>
                  <a:pt x="57818" y="63007"/>
                </a:lnTo>
                <a:lnTo>
                  <a:pt x="50559" y="45037"/>
                </a:lnTo>
                <a:lnTo>
                  <a:pt x="34643" y="30452"/>
                </a:lnTo>
                <a:close/>
              </a:path>
              <a:path w="212725" h="441325">
                <a:moveTo>
                  <a:pt x="183814" y="0"/>
                </a:moveTo>
                <a:lnTo>
                  <a:pt x="164756" y="4899"/>
                </a:lnTo>
                <a:lnTo>
                  <a:pt x="156223" y="23193"/>
                </a:lnTo>
                <a:lnTo>
                  <a:pt x="157444" y="39731"/>
                </a:lnTo>
                <a:lnTo>
                  <a:pt x="157128" y="58054"/>
                </a:lnTo>
                <a:lnTo>
                  <a:pt x="130756" y="92350"/>
                </a:lnTo>
                <a:lnTo>
                  <a:pt x="93358" y="100155"/>
                </a:lnTo>
                <a:lnTo>
                  <a:pt x="201480" y="100155"/>
                </a:lnTo>
                <a:lnTo>
                  <a:pt x="208865" y="82184"/>
                </a:lnTo>
                <a:lnTo>
                  <a:pt x="212528" y="55415"/>
                </a:lnTo>
                <a:lnTo>
                  <a:pt x="211976" y="28527"/>
                </a:lnTo>
                <a:lnTo>
                  <a:pt x="203015" y="8030"/>
                </a:lnTo>
                <a:lnTo>
                  <a:pt x="18381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3098" y="1309995"/>
            <a:ext cx="792265" cy="133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74167" y="5153405"/>
            <a:ext cx="382270" cy="280035"/>
          </a:xfrm>
          <a:custGeom>
            <a:avLst/>
            <a:gdLst/>
            <a:ahLst/>
            <a:cxnLst/>
            <a:rect l="l" t="t" r="r" b="b"/>
            <a:pathLst>
              <a:path w="382270" h="280035">
                <a:moveTo>
                  <a:pt x="62325" y="0"/>
                </a:moveTo>
                <a:lnTo>
                  <a:pt x="42624" y="3976"/>
                </a:lnTo>
                <a:lnTo>
                  <a:pt x="29686" y="25241"/>
                </a:lnTo>
                <a:lnTo>
                  <a:pt x="27320" y="50934"/>
                </a:lnTo>
                <a:lnTo>
                  <a:pt x="39338" y="68199"/>
                </a:lnTo>
                <a:lnTo>
                  <a:pt x="53218" y="72461"/>
                </a:lnTo>
                <a:lnTo>
                  <a:pt x="67992" y="79343"/>
                </a:lnTo>
                <a:lnTo>
                  <a:pt x="80218" y="90844"/>
                </a:lnTo>
                <a:lnTo>
                  <a:pt x="86455" y="108979"/>
                </a:lnTo>
                <a:lnTo>
                  <a:pt x="87012" y="124594"/>
                </a:lnTo>
                <a:lnTo>
                  <a:pt x="85582" y="141890"/>
                </a:lnTo>
                <a:lnTo>
                  <a:pt x="70963" y="195818"/>
                </a:lnTo>
                <a:lnTo>
                  <a:pt x="38899" y="205676"/>
                </a:lnTo>
                <a:lnTo>
                  <a:pt x="21939" y="208534"/>
                </a:lnTo>
                <a:lnTo>
                  <a:pt x="4790" y="223260"/>
                </a:lnTo>
                <a:lnTo>
                  <a:pt x="0" y="249094"/>
                </a:lnTo>
                <a:lnTo>
                  <a:pt x="6687" y="272524"/>
                </a:lnTo>
                <a:lnTo>
                  <a:pt x="23971" y="280035"/>
                </a:lnTo>
                <a:lnTo>
                  <a:pt x="39800" y="276262"/>
                </a:lnTo>
                <a:lnTo>
                  <a:pt x="55356" y="274431"/>
                </a:lnTo>
                <a:lnTo>
                  <a:pt x="101012" y="251499"/>
                </a:lnTo>
                <a:lnTo>
                  <a:pt x="118935" y="215415"/>
                </a:lnTo>
                <a:lnTo>
                  <a:pt x="124301" y="193421"/>
                </a:lnTo>
                <a:lnTo>
                  <a:pt x="381050" y="193421"/>
                </a:lnTo>
                <a:lnTo>
                  <a:pt x="379823" y="179117"/>
                </a:lnTo>
                <a:lnTo>
                  <a:pt x="364458" y="165481"/>
                </a:lnTo>
                <a:lnTo>
                  <a:pt x="134207" y="120777"/>
                </a:lnTo>
                <a:lnTo>
                  <a:pt x="134457" y="108979"/>
                </a:lnTo>
                <a:lnTo>
                  <a:pt x="121529" y="44487"/>
                </a:lnTo>
                <a:lnTo>
                  <a:pt x="84361" y="8860"/>
                </a:lnTo>
                <a:lnTo>
                  <a:pt x="62325" y="0"/>
                </a:lnTo>
                <a:close/>
              </a:path>
              <a:path w="382270" h="280035">
                <a:moveTo>
                  <a:pt x="381050" y="193421"/>
                </a:moveTo>
                <a:lnTo>
                  <a:pt x="124301" y="193421"/>
                </a:lnTo>
                <a:lnTo>
                  <a:pt x="354552" y="238125"/>
                </a:lnTo>
                <a:lnTo>
                  <a:pt x="372977" y="229060"/>
                </a:lnTo>
                <a:lnTo>
                  <a:pt x="382031" y="204851"/>
                </a:lnTo>
                <a:lnTo>
                  <a:pt x="381050" y="193421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6850" y="1627758"/>
            <a:ext cx="4565904" cy="4024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35273" y="2269997"/>
            <a:ext cx="8293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cs-CZ" sz="1050" b="1">
                <a:latin typeface="Verdana"/>
                <a:cs typeface="Verdana"/>
              </a:rPr>
              <a:t>Cetuximab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0651" y="2981071"/>
            <a:ext cx="96139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cs-CZ"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↑ Perforin</a:t>
            </a:r>
          </a:p>
          <a:p>
            <a:pPr marL="12700" rtl="0">
              <a:lnSpc>
                <a:spcPct val="100000"/>
              </a:lnSpc>
            </a:pPr>
            <a:r>
              <a:rPr lang="cs-CZ"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↑ Granzym B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72664" y="3511041"/>
            <a:ext cx="9480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cs-CZ" sz="1400">
                <a:latin typeface="Verdana" panose="020B0604030504040204" pitchFamily="34" charset="0"/>
                <a:ea typeface="Verdana" panose="020B0604030504040204" pitchFamily="34" charset="0"/>
              </a:rPr>
              <a:t>Nádorová buňka</a:t>
            </a:r>
          </a:p>
        </p:txBody>
      </p:sp>
      <p:sp>
        <p:nvSpPr>
          <p:cNvPr id="14" name="object 14"/>
          <p:cNvSpPr/>
          <p:nvPr/>
        </p:nvSpPr>
        <p:spPr>
          <a:xfrm>
            <a:off x="1312925" y="1509522"/>
            <a:ext cx="1169670" cy="640080"/>
          </a:xfrm>
          <a:custGeom>
            <a:avLst/>
            <a:gdLst/>
            <a:ahLst/>
            <a:cxnLst/>
            <a:rect l="l" t="t" r="r" b="b"/>
            <a:pathLst>
              <a:path w="1169670" h="640080">
                <a:moveTo>
                  <a:pt x="7620" y="544449"/>
                </a:moveTo>
                <a:lnTo>
                  <a:pt x="0" y="639952"/>
                </a:lnTo>
                <a:lnTo>
                  <a:pt x="81026" y="588772"/>
                </a:lnTo>
                <a:lnTo>
                  <a:pt x="77660" y="586739"/>
                </a:lnTo>
                <a:lnTo>
                  <a:pt x="48895" y="586739"/>
                </a:lnTo>
                <a:lnTo>
                  <a:pt x="25018" y="570991"/>
                </a:lnTo>
                <a:lnTo>
                  <a:pt x="32618" y="559543"/>
                </a:lnTo>
                <a:lnTo>
                  <a:pt x="7620" y="544449"/>
                </a:lnTo>
                <a:close/>
              </a:path>
              <a:path w="1169670" h="640080">
                <a:moveTo>
                  <a:pt x="32618" y="559543"/>
                </a:moveTo>
                <a:lnTo>
                  <a:pt x="25018" y="570991"/>
                </a:lnTo>
                <a:lnTo>
                  <a:pt x="48895" y="586739"/>
                </a:lnTo>
                <a:lnTo>
                  <a:pt x="57125" y="574340"/>
                </a:lnTo>
                <a:lnTo>
                  <a:pt x="32618" y="559543"/>
                </a:lnTo>
                <a:close/>
              </a:path>
              <a:path w="1169670" h="640080">
                <a:moveTo>
                  <a:pt x="57125" y="574340"/>
                </a:moveTo>
                <a:lnTo>
                  <a:pt x="48895" y="586739"/>
                </a:lnTo>
                <a:lnTo>
                  <a:pt x="77660" y="586739"/>
                </a:lnTo>
                <a:lnTo>
                  <a:pt x="57125" y="574340"/>
                </a:lnTo>
                <a:close/>
              </a:path>
              <a:path w="1169670" h="640080">
                <a:moveTo>
                  <a:pt x="1123823" y="0"/>
                </a:moveTo>
                <a:lnTo>
                  <a:pt x="1078103" y="1015"/>
                </a:lnTo>
                <a:lnTo>
                  <a:pt x="1032382" y="3682"/>
                </a:lnTo>
                <a:lnTo>
                  <a:pt x="987044" y="7747"/>
                </a:lnTo>
                <a:lnTo>
                  <a:pt x="941705" y="13335"/>
                </a:lnTo>
                <a:lnTo>
                  <a:pt x="896874" y="20319"/>
                </a:lnTo>
                <a:lnTo>
                  <a:pt x="852424" y="28701"/>
                </a:lnTo>
                <a:lnTo>
                  <a:pt x="808355" y="38607"/>
                </a:lnTo>
                <a:lnTo>
                  <a:pt x="764667" y="49783"/>
                </a:lnTo>
                <a:lnTo>
                  <a:pt x="721487" y="62356"/>
                </a:lnTo>
                <a:lnTo>
                  <a:pt x="678815" y="76200"/>
                </a:lnTo>
                <a:lnTo>
                  <a:pt x="636778" y="91566"/>
                </a:lnTo>
                <a:lnTo>
                  <a:pt x="595376" y="107950"/>
                </a:lnTo>
                <a:lnTo>
                  <a:pt x="554482" y="125729"/>
                </a:lnTo>
                <a:lnTo>
                  <a:pt x="514476" y="144779"/>
                </a:lnTo>
                <a:lnTo>
                  <a:pt x="475234" y="164973"/>
                </a:lnTo>
                <a:lnTo>
                  <a:pt x="436753" y="186308"/>
                </a:lnTo>
                <a:lnTo>
                  <a:pt x="399034" y="208787"/>
                </a:lnTo>
                <a:lnTo>
                  <a:pt x="362331" y="232537"/>
                </a:lnTo>
                <a:lnTo>
                  <a:pt x="326517" y="257301"/>
                </a:lnTo>
                <a:lnTo>
                  <a:pt x="291719" y="283210"/>
                </a:lnTo>
                <a:lnTo>
                  <a:pt x="257937" y="310133"/>
                </a:lnTo>
                <a:lnTo>
                  <a:pt x="225298" y="338074"/>
                </a:lnTo>
                <a:lnTo>
                  <a:pt x="193675" y="367156"/>
                </a:lnTo>
                <a:lnTo>
                  <a:pt x="163322" y="397255"/>
                </a:lnTo>
                <a:lnTo>
                  <a:pt x="134239" y="428116"/>
                </a:lnTo>
                <a:lnTo>
                  <a:pt x="106299" y="460120"/>
                </a:lnTo>
                <a:lnTo>
                  <a:pt x="79629" y="492887"/>
                </a:lnTo>
                <a:lnTo>
                  <a:pt x="54356" y="526795"/>
                </a:lnTo>
                <a:lnTo>
                  <a:pt x="32618" y="559543"/>
                </a:lnTo>
                <a:lnTo>
                  <a:pt x="57125" y="574340"/>
                </a:lnTo>
                <a:lnTo>
                  <a:pt x="77978" y="542925"/>
                </a:lnTo>
                <a:lnTo>
                  <a:pt x="102362" y="510286"/>
                </a:lnTo>
                <a:lnTo>
                  <a:pt x="128087" y="478663"/>
                </a:lnTo>
                <a:lnTo>
                  <a:pt x="155241" y="447548"/>
                </a:lnTo>
                <a:lnTo>
                  <a:pt x="183896" y="416940"/>
                </a:lnTo>
                <a:lnTo>
                  <a:pt x="184026" y="416940"/>
                </a:lnTo>
                <a:lnTo>
                  <a:pt x="213614" y="387603"/>
                </a:lnTo>
                <a:lnTo>
                  <a:pt x="244475" y="359282"/>
                </a:lnTo>
                <a:lnTo>
                  <a:pt x="276352" y="331977"/>
                </a:lnTo>
                <a:lnTo>
                  <a:pt x="309053" y="305942"/>
                </a:lnTo>
                <a:lnTo>
                  <a:pt x="343065" y="280669"/>
                </a:lnTo>
                <a:lnTo>
                  <a:pt x="377967" y="256412"/>
                </a:lnTo>
                <a:lnTo>
                  <a:pt x="414400" y="233044"/>
                </a:lnTo>
                <a:lnTo>
                  <a:pt x="451231" y="210947"/>
                </a:lnTo>
                <a:lnTo>
                  <a:pt x="488493" y="190245"/>
                </a:lnTo>
                <a:lnTo>
                  <a:pt x="527056" y="170433"/>
                </a:lnTo>
                <a:lnTo>
                  <a:pt x="526923" y="170433"/>
                </a:lnTo>
                <a:lnTo>
                  <a:pt x="566279" y="151764"/>
                </a:lnTo>
                <a:lnTo>
                  <a:pt x="606551" y="134238"/>
                </a:lnTo>
                <a:lnTo>
                  <a:pt x="606805" y="134238"/>
                </a:lnTo>
                <a:lnTo>
                  <a:pt x="647065" y="118110"/>
                </a:lnTo>
                <a:lnTo>
                  <a:pt x="647378" y="118110"/>
                </a:lnTo>
                <a:lnTo>
                  <a:pt x="687992" y="103250"/>
                </a:lnTo>
                <a:lnTo>
                  <a:pt x="730123" y="89535"/>
                </a:lnTo>
                <a:lnTo>
                  <a:pt x="771978" y="77342"/>
                </a:lnTo>
                <a:lnTo>
                  <a:pt x="814715" y="66420"/>
                </a:lnTo>
                <a:lnTo>
                  <a:pt x="815213" y="66293"/>
                </a:lnTo>
                <a:lnTo>
                  <a:pt x="858519" y="56641"/>
                </a:lnTo>
                <a:lnTo>
                  <a:pt x="858677" y="56641"/>
                </a:lnTo>
                <a:lnTo>
                  <a:pt x="901954" y="48387"/>
                </a:lnTo>
                <a:lnTo>
                  <a:pt x="902378" y="48387"/>
                </a:lnTo>
                <a:lnTo>
                  <a:pt x="945896" y="41528"/>
                </a:lnTo>
                <a:lnTo>
                  <a:pt x="946530" y="41528"/>
                </a:lnTo>
                <a:lnTo>
                  <a:pt x="990219" y="36067"/>
                </a:lnTo>
                <a:lnTo>
                  <a:pt x="991115" y="36067"/>
                </a:lnTo>
                <a:lnTo>
                  <a:pt x="1034669" y="32130"/>
                </a:lnTo>
                <a:lnTo>
                  <a:pt x="1034288" y="32130"/>
                </a:lnTo>
                <a:lnTo>
                  <a:pt x="1079373" y="29590"/>
                </a:lnTo>
                <a:lnTo>
                  <a:pt x="1078992" y="29590"/>
                </a:lnTo>
                <a:lnTo>
                  <a:pt x="1124161" y="28578"/>
                </a:lnTo>
                <a:lnTo>
                  <a:pt x="1123823" y="28575"/>
                </a:lnTo>
                <a:lnTo>
                  <a:pt x="1169168" y="28575"/>
                </a:lnTo>
                <a:lnTo>
                  <a:pt x="1169543" y="635"/>
                </a:lnTo>
                <a:lnTo>
                  <a:pt x="1123823" y="0"/>
                </a:lnTo>
                <a:close/>
              </a:path>
              <a:path w="1169670" h="640080">
                <a:moveTo>
                  <a:pt x="78069" y="542925"/>
                </a:moveTo>
                <a:lnTo>
                  <a:pt x="77597" y="543560"/>
                </a:lnTo>
                <a:lnTo>
                  <a:pt x="78069" y="542925"/>
                </a:lnTo>
                <a:close/>
              </a:path>
              <a:path w="1169670" h="640080">
                <a:moveTo>
                  <a:pt x="102417" y="510286"/>
                </a:moveTo>
                <a:lnTo>
                  <a:pt x="102108" y="510666"/>
                </a:lnTo>
                <a:lnTo>
                  <a:pt x="102417" y="510286"/>
                </a:lnTo>
                <a:close/>
              </a:path>
              <a:path w="1169670" h="640080">
                <a:moveTo>
                  <a:pt x="128397" y="478281"/>
                </a:moveTo>
                <a:lnTo>
                  <a:pt x="128015" y="478663"/>
                </a:lnTo>
                <a:lnTo>
                  <a:pt x="128397" y="478281"/>
                </a:lnTo>
                <a:close/>
              </a:path>
              <a:path w="1169670" h="640080">
                <a:moveTo>
                  <a:pt x="155575" y="447166"/>
                </a:moveTo>
                <a:lnTo>
                  <a:pt x="155194" y="447548"/>
                </a:lnTo>
                <a:lnTo>
                  <a:pt x="155575" y="447166"/>
                </a:lnTo>
                <a:close/>
              </a:path>
              <a:path w="1169670" h="640080">
                <a:moveTo>
                  <a:pt x="184026" y="416940"/>
                </a:moveTo>
                <a:lnTo>
                  <a:pt x="183896" y="416940"/>
                </a:lnTo>
                <a:lnTo>
                  <a:pt x="183642" y="417322"/>
                </a:lnTo>
                <a:lnTo>
                  <a:pt x="184026" y="416940"/>
                </a:lnTo>
                <a:close/>
              </a:path>
              <a:path w="1169670" h="640080">
                <a:moveTo>
                  <a:pt x="213647" y="387603"/>
                </a:moveTo>
                <a:lnTo>
                  <a:pt x="213233" y="387985"/>
                </a:lnTo>
                <a:lnTo>
                  <a:pt x="213647" y="387603"/>
                </a:lnTo>
                <a:close/>
              </a:path>
              <a:path w="1169670" h="640080">
                <a:moveTo>
                  <a:pt x="244537" y="359282"/>
                </a:moveTo>
                <a:lnTo>
                  <a:pt x="244094" y="359663"/>
                </a:lnTo>
                <a:lnTo>
                  <a:pt x="244537" y="359282"/>
                </a:lnTo>
                <a:close/>
              </a:path>
              <a:path w="1169670" h="640080">
                <a:moveTo>
                  <a:pt x="276448" y="331977"/>
                </a:moveTo>
                <a:lnTo>
                  <a:pt x="275971" y="332358"/>
                </a:lnTo>
                <a:lnTo>
                  <a:pt x="276448" y="331977"/>
                </a:lnTo>
                <a:close/>
              </a:path>
              <a:path w="1169670" h="640080">
                <a:moveTo>
                  <a:pt x="309372" y="305688"/>
                </a:moveTo>
                <a:lnTo>
                  <a:pt x="308991" y="305942"/>
                </a:lnTo>
                <a:lnTo>
                  <a:pt x="309372" y="305688"/>
                </a:lnTo>
                <a:close/>
              </a:path>
              <a:path w="1169670" h="640080">
                <a:moveTo>
                  <a:pt x="343407" y="280415"/>
                </a:moveTo>
                <a:lnTo>
                  <a:pt x="343026" y="280669"/>
                </a:lnTo>
                <a:lnTo>
                  <a:pt x="343407" y="280415"/>
                </a:lnTo>
                <a:close/>
              </a:path>
              <a:path w="1169670" h="640080">
                <a:moveTo>
                  <a:pt x="414442" y="233044"/>
                </a:moveTo>
                <a:lnTo>
                  <a:pt x="414019" y="233299"/>
                </a:lnTo>
                <a:lnTo>
                  <a:pt x="414442" y="233044"/>
                </a:lnTo>
                <a:close/>
              </a:path>
              <a:path w="1169670" h="640080">
                <a:moveTo>
                  <a:pt x="451306" y="210947"/>
                </a:moveTo>
                <a:lnTo>
                  <a:pt x="450850" y="211200"/>
                </a:lnTo>
                <a:lnTo>
                  <a:pt x="451306" y="210947"/>
                </a:lnTo>
                <a:close/>
              </a:path>
              <a:path w="1169670" h="640080">
                <a:moveTo>
                  <a:pt x="488950" y="189991"/>
                </a:moveTo>
                <a:lnTo>
                  <a:pt x="488442" y="190245"/>
                </a:lnTo>
                <a:lnTo>
                  <a:pt x="488950" y="189991"/>
                </a:lnTo>
                <a:close/>
              </a:path>
              <a:path w="1169670" h="640080">
                <a:moveTo>
                  <a:pt x="527304" y="170306"/>
                </a:moveTo>
                <a:lnTo>
                  <a:pt x="526923" y="170433"/>
                </a:lnTo>
                <a:lnTo>
                  <a:pt x="527056" y="170433"/>
                </a:lnTo>
                <a:lnTo>
                  <a:pt x="527304" y="170306"/>
                </a:lnTo>
                <a:close/>
              </a:path>
              <a:path w="1169670" h="640080">
                <a:moveTo>
                  <a:pt x="566547" y="151637"/>
                </a:moveTo>
                <a:lnTo>
                  <a:pt x="566166" y="151764"/>
                </a:lnTo>
                <a:lnTo>
                  <a:pt x="566547" y="151637"/>
                </a:lnTo>
                <a:close/>
              </a:path>
              <a:path w="1169670" h="640080">
                <a:moveTo>
                  <a:pt x="606805" y="134238"/>
                </a:moveTo>
                <a:lnTo>
                  <a:pt x="606551" y="134238"/>
                </a:lnTo>
                <a:lnTo>
                  <a:pt x="606171" y="134492"/>
                </a:lnTo>
                <a:lnTo>
                  <a:pt x="606805" y="134238"/>
                </a:lnTo>
                <a:close/>
              </a:path>
              <a:path w="1169670" h="640080">
                <a:moveTo>
                  <a:pt x="647378" y="118110"/>
                </a:moveTo>
                <a:lnTo>
                  <a:pt x="647065" y="118110"/>
                </a:lnTo>
                <a:lnTo>
                  <a:pt x="646684" y="118363"/>
                </a:lnTo>
                <a:lnTo>
                  <a:pt x="647378" y="118110"/>
                </a:lnTo>
                <a:close/>
              </a:path>
              <a:path w="1169670" h="640080">
                <a:moveTo>
                  <a:pt x="730177" y="89535"/>
                </a:moveTo>
                <a:lnTo>
                  <a:pt x="729742" y="89662"/>
                </a:lnTo>
                <a:lnTo>
                  <a:pt x="730177" y="89535"/>
                </a:lnTo>
                <a:close/>
              </a:path>
              <a:path w="1169670" h="640080">
                <a:moveTo>
                  <a:pt x="772413" y="77215"/>
                </a:moveTo>
                <a:lnTo>
                  <a:pt x="771906" y="77342"/>
                </a:lnTo>
                <a:lnTo>
                  <a:pt x="772413" y="77215"/>
                </a:lnTo>
                <a:close/>
              </a:path>
              <a:path w="1169670" h="640080">
                <a:moveTo>
                  <a:pt x="815274" y="66293"/>
                </a:moveTo>
                <a:lnTo>
                  <a:pt x="814786" y="66402"/>
                </a:lnTo>
                <a:lnTo>
                  <a:pt x="815274" y="66293"/>
                </a:lnTo>
                <a:close/>
              </a:path>
              <a:path w="1169670" h="640080">
                <a:moveTo>
                  <a:pt x="858677" y="56641"/>
                </a:moveTo>
                <a:lnTo>
                  <a:pt x="858519" y="56641"/>
                </a:lnTo>
                <a:lnTo>
                  <a:pt x="858012" y="56768"/>
                </a:lnTo>
                <a:lnTo>
                  <a:pt x="858677" y="56641"/>
                </a:lnTo>
                <a:close/>
              </a:path>
              <a:path w="1169670" h="640080">
                <a:moveTo>
                  <a:pt x="902378" y="48387"/>
                </a:moveTo>
                <a:lnTo>
                  <a:pt x="901954" y="48387"/>
                </a:lnTo>
                <a:lnTo>
                  <a:pt x="901573" y="48513"/>
                </a:lnTo>
                <a:lnTo>
                  <a:pt x="902378" y="48387"/>
                </a:lnTo>
                <a:close/>
              </a:path>
              <a:path w="1169670" h="640080">
                <a:moveTo>
                  <a:pt x="946530" y="41528"/>
                </a:moveTo>
                <a:lnTo>
                  <a:pt x="945896" y="41528"/>
                </a:lnTo>
                <a:lnTo>
                  <a:pt x="945515" y="41655"/>
                </a:lnTo>
                <a:lnTo>
                  <a:pt x="946530" y="41528"/>
                </a:lnTo>
                <a:close/>
              </a:path>
              <a:path w="1169670" h="640080">
                <a:moveTo>
                  <a:pt x="991115" y="36067"/>
                </a:moveTo>
                <a:lnTo>
                  <a:pt x="990219" y="36067"/>
                </a:lnTo>
                <a:lnTo>
                  <a:pt x="989711" y="36194"/>
                </a:lnTo>
                <a:lnTo>
                  <a:pt x="991115" y="36067"/>
                </a:lnTo>
                <a:close/>
              </a:path>
              <a:path w="1169670" h="640080">
                <a:moveTo>
                  <a:pt x="1169168" y="28575"/>
                </a:moveTo>
                <a:lnTo>
                  <a:pt x="1124161" y="28578"/>
                </a:lnTo>
                <a:lnTo>
                  <a:pt x="1169162" y="29082"/>
                </a:lnTo>
                <a:lnTo>
                  <a:pt x="1169168" y="28575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37637" y="2547812"/>
            <a:ext cx="381635" cy="375285"/>
          </a:xfrm>
          <a:custGeom>
            <a:avLst/>
            <a:gdLst/>
            <a:ahLst/>
            <a:cxnLst/>
            <a:rect l="l" t="t" r="r" b="b"/>
            <a:pathLst>
              <a:path w="381635" h="375285">
                <a:moveTo>
                  <a:pt x="229879" y="0"/>
                </a:moveTo>
                <a:lnTo>
                  <a:pt x="212671" y="12634"/>
                </a:lnTo>
                <a:lnTo>
                  <a:pt x="204039" y="28410"/>
                </a:lnTo>
                <a:lnTo>
                  <a:pt x="194288" y="43209"/>
                </a:lnTo>
                <a:lnTo>
                  <a:pt x="185060" y="58533"/>
                </a:lnTo>
                <a:lnTo>
                  <a:pt x="178000" y="75880"/>
                </a:lnTo>
                <a:lnTo>
                  <a:pt x="177131" y="93712"/>
                </a:lnTo>
                <a:lnTo>
                  <a:pt x="180762" y="109757"/>
                </a:lnTo>
                <a:lnTo>
                  <a:pt x="188251" y="124422"/>
                </a:lnTo>
                <a:lnTo>
                  <a:pt x="198955" y="138110"/>
                </a:lnTo>
                <a:lnTo>
                  <a:pt x="159969" y="176520"/>
                </a:lnTo>
                <a:lnTo>
                  <a:pt x="45328" y="290530"/>
                </a:lnTo>
                <a:lnTo>
                  <a:pt x="7058" y="328102"/>
                </a:lnTo>
                <a:lnTo>
                  <a:pt x="0" y="348436"/>
                </a:lnTo>
                <a:lnTo>
                  <a:pt x="9550" y="366377"/>
                </a:lnTo>
                <a:lnTo>
                  <a:pt x="28078" y="374769"/>
                </a:lnTo>
                <a:lnTo>
                  <a:pt x="47952" y="366456"/>
                </a:lnTo>
                <a:lnTo>
                  <a:pt x="86209" y="328823"/>
                </a:lnTo>
                <a:lnTo>
                  <a:pt x="201004" y="214625"/>
                </a:lnTo>
                <a:lnTo>
                  <a:pt x="239849" y="176464"/>
                </a:lnTo>
                <a:lnTo>
                  <a:pt x="348729" y="176464"/>
                </a:lnTo>
                <a:lnTo>
                  <a:pt x="370024" y="160208"/>
                </a:lnTo>
                <a:lnTo>
                  <a:pt x="381273" y="140809"/>
                </a:lnTo>
                <a:lnTo>
                  <a:pt x="381028" y="139791"/>
                </a:lnTo>
                <a:lnTo>
                  <a:pt x="297566" y="139791"/>
                </a:lnTo>
                <a:lnTo>
                  <a:pt x="281251" y="138110"/>
                </a:lnTo>
                <a:lnTo>
                  <a:pt x="250533" y="114911"/>
                </a:lnTo>
                <a:lnTo>
                  <a:pt x="234987" y="89011"/>
                </a:lnTo>
                <a:lnTo>
                  <a:pt x="240198" y="72340"/>
                </a:lnTo>
                <a:lnTo>
                  <a:pt x="251172" y="56074"/>
                </a:lnTo>
                <a:lnTo>
                  <a:pt x="261312" y="39558"/>
                </a:lnTo>
                <a:lnTo>
                  <a:pt x="263677" y="18117"/>
                </a:lnTo>
                <a:lnTo>
                  <a:pt x="250041" y="3379"/>
                </a:lnTo>
                <a:lnTo>
                  <a:pt x="229879" y="0"/>
                </a:lnTo>
                <a:close/>
              </a:path>
              <a:path w="381635" h="375285">
                <a:moveTo>
                  <a:pt x="348729" y="176464"/>
                </a:moveTo>
                <a:lnTo>
                  <a:pt x="239849" y="176464"/>
                </a:lnTo>
                <a:lnTo>
                  <a:pt x="247394" y="181449"/>
                </a:lnTo>
                <a:lnTo>
                  <a:pt x="255057" y="186053"/>
                </a:lnTo>
                <a:lnTo>
                  <a:pt x="262959" y="189894"/>
                </a:lnTo>
                <a:lnTo>
                  <a:pt x="271218" y="192593"/>
                </a:lnTo>
                <a:lnTo>
                  <a:pt x="299015" y="195712"/>
                </a:lnTo>
                <a:lnTo>
                  <a:pt x="324907" y="189355"/>
                </a:lnTo>
                <a:lnTo>
                  <a:pt x="348656" y="176520"/>
                </a:lnTo>
                <a:close/>
              </a:path>
              <a:path w="381635" h="375285">
                <a:moveTo>
                  <a:pt x="361148" y="108059"/>
                </a:moveTo>
                <a:lnTo>
                  <a:pt x="341322" y="111948"/>
                </a:lnTo>
                <a:lnTo>
                  <a:pt x="328721" y="122769"/>
                </a:lnTo>
                <a:lnTo>
                  <a:pt x="313763" y="133363"/>
                </a:lnTo>
                <a:lnTo>
                  <a:pt x="297566" y="139791"/>
                </a:lnTo>
                <a:lnTo>
                  <a:pt x="381028" y="139791"/>
                </a:lnTo>
                <a:lnTo>
                  <a:pt x="376390" y="120552"/>
                </a:lnTo>
                <a:lnTo>
                  <a:pt x="361148" y="10805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99333" y="1441450"/>
            <a:ext cx="850900" cy="260985"/>
          </a:xfrm>
          <a:custGeom>
            <a:avLst/>
            <a:gdLst/>
            <a:ahLst/>
            <a:cxnLst/>
            <a:rect l="l" t="t" r="r" b="b"/>
            <a:pathLst>
              <a:path w="850900" h="260985">
                <a:moveTo>
                  <a:pt x="789149" y="198839"/>
                </a:moveTo>
                <a:lnTo>
                  <a:pt x="766063" y="215137"/>
                </a:lnTo>
                <a:lnTo>
                  <a:pt x="850518" y="260476"/>
                </a:lnTo>
                <a:lnTo>
                  <a:pt x="842872" y="210438"/>
                </a:lnTo>
                <a:lnTo>
                  <a:pt x="797687" y="210438"/>
                </a:lnTo>
                <a:lnTo>
                  <a:pt x="790224" y="199923"/>
                </a:lnTo>
                <a:lnTo>
                  <a:pt x="789149" y="198839"/>
                </a:lnTo>
                <a:close/>
              </a:path>
              <a:path w="850900" h="260985">
                <a:moveTo>
                  <a:pt x="790224" y="199923"/>
                </a:moveTo>
                <a:lnTo>
                  <a:pt x="797687" y="210438"/>
                </a:lnTo>
                <a:lnTo>
                  <a:pt x="811631" y="200533"/>
                </a:lnTo>
                <a:lnTo>
                  <a:pt x="790828" y="200533"/>
                </a:lnTo>
                <a:lnTo>
                  <a:pt x="790224" y="199923"/>
                </a:lnTo>
                <a:close/>
              </a:path>
              <a:path w="850900" h="260985">
                <a:moveTo>
                  <a:pt x="836040" y="165735"/>
                </a:moveTo>
                <a:lnTo>
                  <a:pt x="812694" y="182217"/>
                </a:lnTo>
                <a:lnTo>
                  <a:pt x="820927" y="193928"/>
                </a:lnTo>
                <a:lnTo>
                  <a:pt x="797687" y="210438"/>
                </a:lnTo>
                <a:lnTo>
                  <a:pt x="842872" y="210438"/>
                </a:lnTo>
                <a:lnTo>
                  <a:pt x="836040" y="165735"/>
                </a:lnTo>
                <a:close/>
              </a:path>
              <a:path w="850900" h="260985">
                <a:moveTo>
                  <a:pt x="789357" y="198693"/>
                </a:moveTo>
                <a:lnTo>
                  <a:pt x="790224" y="199923"/>
                </a:lnTo>
                <a:lnTo>
                  <a:pt x="790828" y="200533"/>
                </a:lnTo>
                <a:lnTo>
                  <a:pt x="789357" y="198693"/>
                </a:lnTo>
                <a:close/>
              </a:path>
              <a:path w="850900" h="260985">
                <a:moveTo>
                  <a:pt x="812694" y="182217"/>
                </a:moveTo>
                <a:lnTo>
                  <a:pt x="789449" y="198627"/>
                </a:lnTo>
                <a:lnTo>
                  <a:pt x="789474" y="198839"/>
                </a:lnTo>
                <a:lnTo>
                  <a:pt x="790828" y="200533"/>
                </a:lnTo>
                <a:lnTo>
                  <a:pt x="811631" y="200533"/>
                </a:lnTo>
                <a:lnTo>
                  <a:pt x="820927" y="193928"/>
                </a:lnTo>
                <a:lnTo>
                  <a:pt x="812694" y="182217"/>
                </a:lnTo>
                <a:close/>
              </a:path>
              <a:path w="850900" h="260985">
                <a:moveTo>
                  <a:pt x="789353" y="198696"/>
                </a:moveTo>
                <a:lnTo>
                  <a:pt x="789149" y="198839"/>
                </a:lnTo>
                <a:lnTo>
                  <a:pt x="790224" y="199923"/>
                </a:lnTo>
                <a:lnTo>
                  <a:pt x="789353" y="198696"/>
                </a:lnTo>
                <a:close/>
              </a:path>
              <a:path w="850900" h="260985">
                <a:moveTo>
                  <a:pt x="775080" y="184658"/>
                </a:moveTo>
                <a:lnTo>
                  <a:pt x="789149" y="198839"/>
                </a:lnTo>
                <a:lnTo>
                  <a:pt x="789353" y="198696"/>
                </a:lnTo>
                <a:lnTo>
                  <a:pt x="808517" y="185165"/>
                </a:lnTo>
                <a:lnTo>
                  <a:pt x="775715" y="185165"/>
                </a:lnTo>
                <a:lnTo>
                  <a:pt x="775080" y="184658"/>
                </a:lnTo>
                <a:close/>
              </a:path>
              <a:path w="850900" h="260985">
                <a:moveTo>
                  <a:pt x="789449" y="198627"/>
                </a:moveTo>
                <a:lnTo>
                  <a:pt x="789304" y="198627"/>
                </a:lnTo>
                <a:lnTo>
                  <a:pt x="789449" y="198627"/>
                </a:lnTo>
                <a:close/>
              </a:path>
              <a:path w="850900" h="260985">
                <a:moveTo>
                  <a:pt x="800861" y="170052"/>
                </a:moveTo>
                <a:lnTo>
                  <a:pt x="758697" y="170052"/>
                </a:lnTo>
                <a:lnTo>
                  <a:pt x="759332" y="170561"/>
                </a:lnTo>
                <a:lnTo>
                  <a:pt x="775715" y="185165"/>
                </a:lnTo>
                <a:lnTo>
                  <a:pt x="808517" y="185165"/>
                </a:lnTo>
                <a:lnTo>
                  <a:pt x="812694" y="182217"/>
                </a:lnTo>
                <a:lnTo>
                  <a:pt x="811911" y="181101"/>
                </a:lnTo>
                <a:lnTo>
                  <a:pt x="800861" y="170052"/>
                </a:lnTo>
                <a:close/>
              </a:path>
              <a:path w="850900" h="260985">
                <a:moveTo>
                  <a:pt x="758717" y="170070"/>
                </a:moveTo>
                <a:lnTo>
                  <a:pt x="759270" y="170561"/>
                </a:lnTo>
                <a:lnTo>
                  <a:pt x="758717" y="170070"/>
                </a:lnTo>
                <a:close/>
              </a:path>
              <a:path w="850900" h="260985">
                <a:moveTo>
                  <a:pt x="785974" y="156083"/>
                </a:moveTo>
                <a:lnTo>
                  <a:pt x="741171" y="156083"/>
                </a:lnTo>
                <a:lnTo>
                  <a:pt x="758717" y="170070"/>
                </a:lnTo>
                <a:lnTo>
                  <a:pt x="800861" y="170052"/>
                </a:lnTo>
                <a:lnTo>
                  <a:pt x="795019" y="164211"/>
                </a:lnTo>
                <a:lnTo>
                  <a:pt x="785974" y="156083"/>
                </a:lnTo>
                <a:close/>
              </a:path>
              <a:path w="850900" h="260985">
                <a:moveTo>
                  <a:pt x="770277" y="142748"/>
                </a:moveTo>
                <a:lnTo>
                  <a:pt x="722376" y="142748"/>
                </a:lnTo>
                <a:lnTo>
                  <a:pt x="741806" y="156590"/>
                </a:lnTo>
                <a:lnTo>
                  <a:pt x="741171" y="156083"/>
                </a:lnTo>
                <a:lnTo>
                  <a:pt x="785974" y="156083"/>
                </a:lnTo>
                <a:lnTo>
                  <a:pt x="777493" y="148462"/>
                </a:lnTo>
                <a:lnTo>
                  <a:pt x="770277" y="142748"/>
                </a:lnTo>
                <a:close/>
              </a:path>
              <a:path w="850900" h="260985">
                <a:moveTo>
                  <a:pt x="753942" y="130175"/>
                </a:moveTo>
                <a:lnTo>
                  <a:pt x="702309" y="130175"/>
                </a:lnTo>
                <a:lnTo>
                  <a:pt x="702944" y="130555"/>
                </a:lnTo>
                <a:lnTo>
                  <a:pt x="722883" y="143255"/>
                </a:lnTo>
                <a:lnTo>
                  <a:pt x="722376" y="142748"/>
                </a:lnTo>
                <a:lnTo>
                  <a:pt x="770277" y="142748"/>
                </a:lnTo>
                <a:lnTo>
                  <a:pt x="758570" y="133476"/>
                </a:lnTo>
                <a:lnTo>
                  <a:pt x="753942" y="130175"/>
                </a:lnTo>
                <a:close/>
              </a:path>
              <a:path w="850900" h="260985">
                <a:moveTo>
                  <a:pt x="702596" y="130357"/>
                </a:moveTo>
                <a:lnTo>
                  <a:pt x="702909" y="130555"/>
                </a:lnTo>
                <a:lnTo>
                  <a:pt x="702596" y="130357"/>
                </a:lnTo>
                <a:close/>
              </a:path>
              <a:path w="850900" h="260985">
                <a:moveTo>
                  <a:pt x="659129" y="106934"/>
                </a:moveTo>
                <a:lnTo>
                  <a:pt x="681863" y="118490"/>
                </a:lnTo>
                <a:lnTo>
                  <a:pt x="702596" y="130357"/>
                </a:lnTo>
                <a:lnTo>
                  <a:pt x="702309" y="130175"/>
                </a:lnTo>
                <a:lnTo>
                  <a:pt x="753942" y="130175"/>
                </a:lnTo>
                <a:lnTo>
                  <a:pt x="738631" y="119252"/>
                </a:lnTo>
                <a:lnTo>
                  <a:pt x="719623" y="107187"/>
                </a:lnTo>
                <a:lnTo>
                  <a:pt x="659764" y="107187"/>
                </a:lnTo>
                <a:lnTo>
                  <a:pt x="659129" y="106934"/>
                </a:lnTo>
                <a:close/>
              </a:path>
              <a:path w="850900" h="260985">
                <a:moveTo>
                  <a:pt x="681354" y="118237"/>
                </a:moveTo>
                <a:lnTo>
                  <a:pt x="681800" y="118490"/>
                </a:lnTo>
                <a:lnTo>
                  <a:pt x="681354" y="118237"/>
                </a:lnTo>
                <a:close/>
              </a:path>
              <a:path w="850900" h="260985">
                <a:moveTo>
                  <a:pt x="700585" y="96265"/>
                </a:moveTo>
                <a:lnTo>
                  <a:pt x="635888" y="96265"/>
                </a:lnTo>
                <a:lnTo>
                  <a:pt x="659764" y="107187"/>
                </a:lnTo>
                <a:lnTo>
                  <a:pt x="719623" y="107187"/>
                </a:lnTo>
                <a:lnTo>
                  <a:pt x="717422" y="105790"/>
                </a:lnTo>
                <a:lnTo>
                  <a:pt x="700585" y="96265"/>
                </a:lnTo>
                <a:close/>
              </a:path>
              <a:path w="850900" h="260985">
                <a:moveTo>
                  <a:pt x="611631" y="86487"/>
                </a:moveTo>
                <a:lnTo>
                  <a:pt x="636396" y="96520"/>
                </a:lnTo>
                <a:lnTo>
                  <a:pt x="635888" y="96265"/>
                </a:lnTo>
                <a:lnTo>
                  <a:pt x="700585" y="96265"/>
                </a:lnTo>
                <a:lnTo>
                  <a:pt x="695197" y="93217"/>
                </a:lnTo>
                <a:lnTo>
                  <a:pt x="682271" y="86613"/>
                </a:lnTo>
                <a:lnTo>
                  <a:pt x="612139" y="86613"/>
                </a:lnTo>
                <a:lnTo>
                  <a:pt x="611631" y="86487"/>
                </a:lnTo>
                <a:close/>
              </a:path>
              <a:path w="850900" h="260985">
                <a:moveTo>
                  <a:pt x="586358" y="77342"/>
                </a:moveTo>
                <a:lnTo>
                  <a:pt x="612139" y="86613"/>
                </a:lnTo>
                <a:lnTo>
                  <a:pt x="682271" y="86613"/>
                </a:lnTo>
                <a:lnTo>
                  <a:pt x="671829" y="81279"/>
                </a:lnTo>
                <a:lnTo>
                  <a:pt x="663421" y="77470"/>
                </a:lnTo>
                <a:lnTo>
                  <a:pt x="586866" y="77470"/>
                </a:lnTo>
                <a:lnTo>
                  <a:pt x="586358" y="77342"/>
                </a:lnTo>
                <a:close/>
              </a:path>
              <a:path w="850900" h="260985">
                <a:moveTo>
                  <a:pt x="625871" y="61340"/>
                </a:moveTo>
                <a:lnTo>
                  <a:pt x="533145" y="61340"/>
                </a:lnTo>
                <a:lnTo>
                  <a:pt x="560704" y="69087"/>
                </a:lnTo>
                <a:lnTo>
                  <a:pt x="586866" y="77470"/>
                </a:lnTo>
                <a:lnTo>
                  <a:pt x="663421" y="77470"/>
                </a:lnTo>
                <a:lnTo>
                  <a:pt x="647445" y="70230"/>
                </a:lnTo>
                <a:lnTo>
                  <a:pt x="625871" y="61340"/>
                </a:lnTo>
                <a:close/>
              </a:path>
              <a:path w="850900" h="260985">
                <a:moveTo>
                  <a:pt x="560196" y="68961"/>
                </a:moveTo>
                <a:lnTo>
                  <a:pt x="560595" y="69087"/>
                </a:lnTo>
                <a:lnTo>
                  <a:pt x="560196" y="68961"/>
                </a:lnTo>
                <a:close/>
              </a:path>
              <a:path w="850900" h="260985">
                <a:moveTo>
                  <a:pt x="606896" y="54355"/>
                </a:moveTo>
                <a:lnTo>
                  <a:pt x="505078" y="54355"/>
                </a:lnTo>
                <a:lnTo>
                  <a:pt x="533526" y="61467"/>
                </a:lnTo>
                <a:lnTo>
                  <a:pt x="533145" y="61340"/>
                </a:lnTo>
                <a:lnTo>
                  <a:pt x="625871" y="61340"/>
                </a:lnTo>
                <a:lnTo>
                  <a:pt x="622172" y="59816"/>
                </a:lnTo>
                <a:lnTo>
                  <a:pt x="606896" y="54355"/>
                </a:lnTo>
                <a:close/>
              </a:path>
              <a:path w="850900" h="260985">
                <a:moveTo>
                  <a:pt x="573038" y="43052"/>
                </a:moveTo>
                <a:lnTo>
                  <a:pt x="446531" y="43052"/>
                </a:lnTo>
                <a:lnTo>
                  <a:pt x="476630" y="48387"/>
                </a:lnTo>
                <a:lnTo>
                  <a:pt x="476250" y="48387"/>
                </a:lnTo>
                <a:lnTo>
                  <a:pt x="505587" y="54483"/>
                </a:lnTo>
                <a:lnTo>
                  <a:pt x="505078" y="54355"/>
                </a:lnTo>
                <a:lnTo>
                  <a:pt x="606896" y="54355"/>
                </a:lnTo>
                <a:lnTo>
                  <a:pt x="595883" y="50419"/>
                </a:lnTo>
                <a:lnTo>
                  <a:pt x="573038" y="43052"/>
                </a:lnTo>
                <a:close/>
              </a:path>
              <a:path w="850900" h="260985">
                <a:moveTo>
                  <a:pt x="253872" y="0"/>
                </a:moveTo>
                <a:lnTo>
                  <a:pt x="183387" y="2032"/>
                </a:lnTo>
                <a:lnTo>
                  <a:pt x="111125" y="7620"/>
                </a:lnTo>
                <a:lnTo>
                  <a:pt x="37211" y="16890"/>
                </a:lnTo>
                <a:lnTo>
                  <a:pt x="0" y="22860"/>
                </a:lnTo>
                <a:lnTo>
                  <a:pt x="4444" y="51180"/>
                </a:lnTo>
                <a:lnTo>
                  <a:pt x="41655" y="45085"/>
                </a:lnTo>
                <a:lnTo>
                  <a:pt x="42297" y="45085"/>
                </a:lnTo>
                <a:lnTo>
                  <a:pt x="78104" y="40004"/>
                </a:lnTo>
                <a:lnTo>
                  <a:pt x="78828" y="40004"/>
                </a:lnTo>
                <a:lnTo>
                  <a:pt x="114172" y="35940"/>
                </a:lnTo>
                <a:lnTo>
                  <a:pt x="115179" y="35940"/>
                </a:lnTo>
                <a:lnTo>
                  <a:pt x="149859" y="32765"/>
                </a:lnTo>
                <a:lnTo>
                  <a:pt x="149478" y="32765"/>
                </a:lnTo>
                <a:lnTo>
                  <a:pt x="185038" y="30479"/>
                </a:lnTo>
                <a:lnTo>
                  <a:pt x="184784" y="30479"/>
                </a:lnTo>
                <a:lnTo>
                  <a:pt x="219963" y="28955"/>
                </a:lnTo>
                <a:lnTo>
                  <a:pt x="219455" y="28955"/>
                </a:lnTo>
                <a:lnTo>
                  <a:pt x="253973" y="28576"/>
                </a:lnTo>
                <a:lnTo>
                  <a:pt x="519439" y="28575"/>
                </a:lnTo>
                <a:lnTo>
                  <a:pt x="511682" y="26670"/>
                </a:lnTo>
                <a:lnTo>
                  <a:pt x="451357" y="14859"/>
                </a:lnTo>
                <a:lnTo>
                  <a:pt x="388112" y="6476"/>
                </a:lnTo>
                <a:lnTo>
                  <a:pt x="322199" y="1524"/>
                </a:lnTo>
                <a:lnTo>
                  <a:pt x="288289" y="253"/>
                </a:lnTo>
                <a:lnTo>
                  <a:pt x="253872" y="0"/>
                </a:lnTo>
                <a:close/>
              </a:path>
              <a:path w="850900" h="260985">
                <a:moveTo>
                  <a:pt x="42297" y="45085"/>
                </a:moveTo>
                <a:lnTo>
                  <a:pt x="41655" y="45085"/>
                </a:lnTo>
                <a:lnTo>
                  <a:pt x="41401" y="45212"/>
                </a:lnTo>
                <a:lnTo>
                  <a:pt x="42297" y="45085"/>
                </a:lnTo>
                <a:close/>
              </a:path>
              <a:path w="850900" h="260985">
                <a:moveTo>
                  <a:pt x="519439" y="28575"/>
                </a:moveTo>
                <a:lnTo>
                  <a:pt x="253973" y="28576"/>
                </a:lnTo>
                <a:lnTo>
                  <a:pt x="287908" y="28828"/>
                </a:lnTo>
                <a:lnTo>
                  <a:pt x="287400" y="28828"/>
                </a:lnTo>
                <a:lnTo>
                  <a:pt x="320928" y="30099"/>
                </a:lnTo>
                <a:lnTo>
                  <a:pt x="320675" y="30099"/>
                </a:lnTo>
                <a:lnTo>
                  <a:pt x="353567" y="32003"/>
                </a:lnTo>
                <a:lnTo>
                  <a:pt x="353187" y="32003"/>
                </a:lnTo>
                <a:lnTo>
                  <a:pt x="385317" y="34925"/>
                </a:lnTo>
                <a:lnTo>
                  <a:pt x="384937" y="34925"/>
                </a:lnTo>
                <a:lnTo>
                  <a:pt x="416559" y="38608"/>
                </a:lnTo>
                <a:lnTo>
                  <a:pt x="416178" y="38608"/>
                </a:lnTo>
                <a:lnTo>
                  <a:pt x="446913" y="43179"/>
                </a:lnTo>
                <a:lnTo>
                  <a:pt x="446531" y="43052"/>
                </a:lnTo>
                <a:lnTo>
                  <a:pt x="573038" y="43052"/>
                </a:lnTo>
                <a:lnTo>
                  <a:pt x="568705" y="41655"/>
                </a:lnTo>
                <a:lnTo>
                  <a:pt x="540638" y="33782"/>
                </a:lnTo>
                <a:lnTo>
                  <a:pt x="519439" y="28575"/>
                </a:lnTo>
                <a:close/>
              </a:path>
              <a:path w="850900" h="260985">
                <a:moveTo>
                  <a:pt x="78828" y="40004"/>
                </a:moveTo>
                <a:lnTo>
                  <a:pt x="78104" y="40004"/>
                </a:lnTo>
                <a:lnTo>
                  <a:pt x="77724" y="40132"/>
                </a:lnTo>
                <a:lnTo>
                  <a:pt x="78828" y="40004"/>
                </a:lnTo>
                <a:close/>
              </a:path>
              <a:path w="850900" h="260985">
                <a:moveTo>
                  <a:pt x="115179" y="35940"/>
                </a:moveTo>
                <a:lnTo>
                  <a:pt x="114172" y="35940"/>
                </a:lnTo>
                <a:lnTo>
                  <a:pt x="113791" y="36067"/>
                </a:lnTo>
                <a:lnTo>
                  <a:pt x="115179" y="3594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7288" y="2343796"/>
            <a:ext cx="345440" cy="290830"/>
          </a:xfrm>
          <a:custGeom>
            <a:avLst/>
            <a:gdLst/>
            <a:ahLst/>
            <a:cxnLst/>
            <a:rect l="l" t="t" r="r" b="b"/>
            <a:pathLst>
              <a:path w="345440" h="290830">
                <a:moveTo>
                  <a:pt x="289604" y="201664"/>
                </a:moveTo>
                <a:lnTo>
                  <a:pt x="173741" y="201664"/>
                </a:lnTo>
                <a:lnTo>
                  <a:pt x="187992" y="211518"/>
                </a:lnTo>
                <a:lnTo>
                  <a:pt x="217992" y="232017"/>
                </a:lnTo>
                <a:lnTo>
                  <a:pt x="252753" y="256420"/>
                </a:lnTo>
                <a:lnTo>
                  <a:pt x="281284" y="277991"/>
                </a:lnTo>
                <a:lnTo>
                  <a:pt x="282491" y="279007"/>
                </a:lnTo>
                <a:lnTo>
                  <a:pt x="288828" y="281166"/>
                </a:lnTo>
                <a:lnTo>
                  <a:pt x="292460" y="284087"/>
                </a:lnTo>
                <a:lnTo>
                  <a:pt x="297286" y="288151"/>
                </a:lnTo>
                <a:lnTo>
                  <a:pt x="316132" y="290204"/>
                </a:lnTo>
                <a:lnTo>
                  <a:pt x="334748" y="275911"/>
                </a:lnTo>
                <a:lnTo>
                  <a:pt x="345207" y="254879"/>
                </a:lnTo>
                <a:lnTo>
                  <a:pt x="339577" y="236716"/>
                </a:lnTo>
                <a:lnTo>
                  <a:pt x="334751" y="232779"/>
                </a:lnTo>
                <a:lnTo>
                  <a:pt x="328401" y="230620"/>
                </a:lnTo>
                <a:lnTo>
                  <a:pt x="323575" y="226683"/>
                </a:lnTo>
                <a:lnTo>
                  <a:pt x="322356" y="225667"/>
                </a:lnTo>
                <a:lnTo>
                  <a:pt x="300600" y="209200"/>
                </a:lnTo>
                <a:lnTo>
                  <a:pt x="289604" y="201664"/>
                </a:lnTo>
                <a:close/>
              </a:path>
              <a:path w="345440" h="290830">
                <a:moveTo>
                  <a:pt x="180390" y="0"/>
                </a:moveTo>
                <a:lnTo>
                  <a:pt x="161265" y="4464"/>
                </a:lnTo>
                <a:lnTo>
                  <a:pt x="143837" y="20693"/>
                </a:lnTo>
                <a:lnTo>
                  <a:pt x="138079" y="43041"/>
                </a:lnTo>
                <a:lnTo>
                  <a:pt x="141244" y="68810"/>
                </a:lnTo>
                <a:lnTo>
                  <a:pt x="143220" y="96508"/>
                </a:lnTo>
                <a:lnTo>
                  <a:pt x="145648" y="124586"/>
                </a:lnTo>
                <a:lnTo>
                  <a:pt x="150170" y="151499"/>
                </a:lnTo>
                <a:lnTo>
                  <a:pt x="120237" y="160184"/>
                </a:lnTo>
                <a:lnTo>
                  <a:pt x="59008" y="181127"/>
                </a:lnTo>
                <a:lnTo>
                  <a:pt x="8416" y="210145"/>
                </a:lnTo>
                <a:lnTo>
                  <a:pt x="0" y="232779"/>
                </a:lnTo>
                <a:lnTo>
                  <a:pt x="4263" y="248999"/>
                </a:lnTo>
                <a:lnTo>
                  <a:pt x="22687" y="249543"/>
                </a:lnTo>
                <a:lnTo>
                  <a:pt x="50500" y="238446"/>
                </a:lnTo>
                <a:lnTo>
                  <a:pt x="78199" y="228397"/>
                </a:lnTo>
                <a:lnTo>
                  <a:pt x="105783" y="219396"/>
                </a:lnTo>
                <a:lnTo>
                  <a:pt x="133253" y="211443"/>
                </a:lnTo>
                <a:lnTo>
                  <a:pt x="143442" y="208307"/>
                </a:lnTo>
                <a:lnTo>
                  <a:pt x="155645" y="204839"/>
                </a:lnTo>
                <a:lnTo>
                  <a:pt x="166774" y="202227"/>
                </a:lnTo>
                <a:lnTo>
                  <a:pt x="173741" y="201664"/>
                </a:lnTo>
                <a:lnTo>
                  <a:pt x="289604" y="201664"/>
                </a:lnTo>
                <a:lnTo>
                  <a:pt x="254476" y="177553"/>
                </a:lnTo>
                <a:lnTo>
                  <a:pt x="232034" y="160516"/>
                </a:lnTo>
                <a:lnTo>
                  <a:pt x="225989" y="155436"/>
                </a:lnTo>
                <a:lnTo>
                  <a:pt x="222369" y="152515"/>
                </a:lnTo>
                <a:lnTo>
                  <a:pt x="206417" y="125438"/>
                </a:lnTo>
                <a:lnTo>
                  <a:pt x="198761" y="88776"/>
                </a:lnTo>
                <a:lnTo>
                  <a:pt x="195128" y="49091"/>
                </a:lnTo>
                <a:lnTo>
                  <a:pt x="191241" y="12942"/>
                </a:lnTo>
                <a:lnTo>
                  <a:pt x="180390" y="0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7976" y="2127250"/>
            <a:ext cx="3568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cs-CZ" sz="1050" spc="-5">
                <a:latin typeface="Verdana"/>
                <a:cs typeface="Verdana"/>
              </a:rPr>
              <a:t>P</a:t>
            </a:r>
            <a:r>
              <a:rPr lang="cs-CZ" sz="1050">
                <a:latin typeface="Verdana"/>
                <a:cs typeface="Verdana"/>
              </a:rPr>
              <a:t>D-1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75838" y="5443829"/>
            <a:ext cx="3562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cs-CZ" sz="1050" spc="-5">
                <a:latin typeface="Verdana"/>
                <a:cs typeface="Verdana"/>
              </a:rPr>
              <a:t>P</a:t>
            </a:r>
            <a:r>
              <a:rPr lang="cs-CZ" sz="1050">
                <a:latin typeface="Verdana"/>
                <a:cs typeface="Verdana"/>
              </a:rPr>
              <a:t>D-1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70598" y="5094365"/>
            <a:ext cx="1045818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cs-CZ" sz="1050" b="1" spc="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C</a:t>
            </a:r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D</a:t>
            </a:r>
            <a:r>
              <a:rPr lang="cs-CZ" sz="1050" b="1" spc="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8+</a:t>
            </a:r>
            <a:endParaRPr sz="1050" dirty="0">
              <a:solidFill>
                <a:schemeClr val="bg1">
                  <a:lumMod val="50000"/>
                </a:schemeClr>
              </a:solidFill>
              <a:latin typeface="Verdana"/>
              <a:cs typeface="Verdana"/>
            </a:endParaRPr>
          </a:p>
          <a:p>
            <a:pPr marL="12700" rtl="0">
              <a:lnSpc>
                <a:spcPct val="100000"/>
              </a:lnSpc>
            </a:pPr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T-lymfocyt</a:t>
            </a:r>
            <a:endParaRPr sz="1050" dirty="0">
              <a:solidFill>
                <a:schemeClr val="bg1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08633" y="2500628"/>
            <a:ext cx="79226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cs-CZ" sz="1050" b="1" dirty="0">
                <a:latin typeface="Verdana"/>
                <a:cs typeface="Verdana"/>
              </a:rPr>
              <a:t>NK</a:t>
            </a:r>
            <a:r>
              <a:rPr lang="cs-CZ" sz="1050" b="1" spc="-65" dirty="0">
                <a:latin typeface="Verdana"/>
                <a:cs typeface="Verdana"/>
              </a:rPr>
              <a:t> </a:t>
            </a:r>
            <a:r>
              <a:rPr lang="cs-CZ" sz="1050" b="1" spc="-5" dirty="0">
                <a:latin typeface="Verdana"/>
                <a:cs typeface="Verdana"/>
              </a:rPr>
              <a:t> buňka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70857" y="3124327"/>
            <a:ext cx="43116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cs-CZ" sz="1050" spc="-5">
                <a:latin typeface="Verdana"/>
                <a:cs typeface="Verdana"/>
              </a:rPr>
              <a:t>P</a:t>
            </a:r>
            <a:r>
              <a:rPr lang="cs-CZ" sz="1050">
                <a:latin typeface="Verdana"/>
                <a:cs typeface="Verdana"/>
              </a:rPr>
              <a:t>D-L1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78373" y="2105659"/>
            <a:ext cx="2336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cs-CZ" sz="1050" b="1" spc="-5">
                <a:latin typeface="Verdana"/>
                <a:cs typeface="Verdana"/>
              </a:rPr>
              <a:t>DC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79240" y="5629173"/>
            <a:ext cx="377190" cy="160655"/>
          </a:xfrm>
          <a:custGeom>
            <a:avLst/>
            <a:gdLst/>
            <a:ahLst/>
            <a:cxnLst/>
            <a:rect l="l" t="t" r="r" b="b"/>
            <a:pathLst>
              <a:path w="377189" h="160654">
                <a:moveTo>
                  <a:pt x="13716" y="15887"/>
                </a:moveTo>
                <a:lnTo>
                  <a:pt x="23749" y="53860"/>
                </a:lnTo>
                <a:lnTo>
                  <a:pt x="59689" y="89407"/>
                </a:lnTo>
                <a:lnTo>
                  <a:pt x="95885" y="120713"/>
                </a:lnTo>
                <a:lnTo>
                  <a:pt x="132714" y="144868"/>
                </a:lnTo>
                <a:lnTo>
                  <a:pt x="170687" y="158889"/>
                </a:lnTo>
                <a:lnTo>
                  <a:pt x="196342" y="160604"/>
                </a:lnTo>
                <a:lnTo>
                  <a:pt x="209042" y="158851"/>
                </a:lnTo>
                <a:lnTo>
                  <a:pt x="221614" y="155473"/>
                </a:lnTo>
                <a:lnTo>
                  <a:pt x="234061" y="150609"/>
                </a:lnTo>
                <a:lnTo>
                  <a:pt x="246125" y="144449"/>
                </a:lnTo>
                <a:lnTo>
                  <a:pt x="250590" y="141719"/>
                </a:lnTo>
                <a:lnTo>
                  <a:pt x="193929" y="141719"/>
                </a:lnTo>
                <a:lnTo>
                  <a:pt x="183642" y="141541"/>
                </a:lnTo>
                <a:lnTo>
                  <a:pt x="141097" y="127749"/>
                </a:lnTo>
                <a:lnTo>
                  <a:pt x="107314" y="105422"/>
                </a:lnTo>
                <a:lnTo>
                  <a:pt x="72644" y="75387"/>
                </a:lnTo>
                <a:lnTo>
                  <a:pt x="37337" y="40449"/>
                </a:lnTo>
                <a:lnTo>
                  <a:pt x="13716" y="15887"/>
                </a:lnTo>
                <a:close/>
              </a:path>
              <a:path w="377189" h="160654">
                <a:moveTo>
                  <a:pt x="320648" y="52263"/>
                </a:moveTo>
                <a:lnTo>
                  <a:pt x="291211" y="84226"/>
                </a:lnTo>
                <a:lnTo>
                  <a:pt x="257937" y="113753"/>
                </a:lnTo>
                <a:lnTo>
                  <a:pt x="225425" y="133629"/>
                </a:lnTo>
                <a:lnTo>
                  <a:pt x="193929" y="141719"/>
                </a:lnTo>
                <a:lnTo>
                  <a:pt x="250590" y="141719"/>
                </a:lnTo>
                <a:lnTo>
                  <a:pt x="281686" y="119037"/>
                </a:lnTo>
                <a:lnTo>
                  <a:pt x="316357" y="85686"/>
                </a:lnTo>
                <a:lnTo>
                  <a:pt x="335298" y="64485"/>
                </a:lnTo>
                <a:lnTo>
                  <a:pt x="320648" y="52263"/>
                </a:lnTo>
                <a:close/>
              </a:path>
              <a:path w="377189" h="160654">
                <a:moveTo>
                  <a:pt x="366902" y="42532"/>
                </a:moveTo>
                <a:lnTo>
                  <a:pt x="329057" y="42532"/>
                </a:lnTo>
                <a:lnTo>
                  <a:pt x="343535" y="54952"/>
                </a:lnTo>
                <a:lnTo>
                  <a:pt x="335298" y="64485"/>
                </a:lnTo>
                <a:lnTo>
                  <a:pt x="357378" y="82905"/>
                </a:lnTo>
                <a:lnTo>
                  <a:pt x="366902" y="42532"/>
                </a:lnTo>
                <a:close/>
              </a:path>
              <a:path w="377189" h="160654">
                <a:moveTo>
                  <a:pt x="329057" y="42532"/>
                </a:moveTo>
                <a:lnTo>
                  <a:pt x="320648" y="52263"/>
                </a:lnTo>
                <a:lnTo>
                  <a:pt x="335298" y="64485"/>
                </a:lnTo>
                <a:lnTo>
                  <a:pt x="343535" y="54952"/>
                </a:lnTo>
                <a:lnTo>
                  <a:pt x="329057" y="42532"/>
                </a:lnTo>
                <a:close/>
              </a:path>
              <a:path w="377189" h="160654">
                <a:moveTo>
                  <a:pt x="376936" y="0"/>
                </a:moveTo>
                <a:lnTo>
                  <a:pt x="298831" y="34061"/>
                </a:lnTo>
                <a:lnTo>
                  <a:pt x="320648" y="52263"/>
                </a:lnTo>
                <a:lnTo>
                  <a:pt x="329057" y="42532"/>
                </a:lnTo>
                <a:lnTo>
                  <a:pt x="366902" y="42532"/>
                </a:lnTo>
                <a:lnTo>
                  <a:pt x="37693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59123" y="5565647"/>
            <a:ext cx="190500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6859" y="2628900"/>
            <a:ext cx="299720" cy="280035"/>
          </a:xfrm>
          <a:custGeom>
            <a:avLst/>
            <a:gdLst/>
            <a:ahLst/>
            <a:cxnLst/>
            <a:rect l="l" t="t" r="r" b="b"/>
            <a:pathLst>
              <a:path w="299719" h="280035">
                <a:moveTo>
                  <a:pt x="297468" y="230886"/>
                </a:moveTo>
                <a:lnTo>
                  <a:pt x="235381" y="230886"/>
                </a:lnTo>
                <a:lnTo>
                  <a:pt x="237578" y="249809"/>
                </a:lnTo>
                <a:lnTo>
                  <a:pt x="225181" y="251252"/>
                </a:lnTo>
                <a:lnTo>
                  <a:pt x="229209" y="279908"/>
                </a:lnTo>
                <a:lnTo>
                  <a:pt x="299364" y="231521"/>
                </a:lnTo>
                <a:lnTo>
                  <a:pt x="297468" y="230886"/>
                </a:lnTo>
                <a:close/>
              </a:path>
              <a:path w="299719" h="280035">
                <a:moveTo>
                  <a:pt x="19037" y="0"/>
                </a:moveTo>
                <a:lnTo>
                  <a:pt x="0" y="635"/>
                </a:lnTo>
                <a:lnTo>
                  <a:pt x="1054" y="34925"/>
                </a:lnTo>
                <a:lnTo>
                  <a:pt x="2692" y="68961"/>
                </a:lnTo>
                <a:lnTo>
                  <a:pt x="7442" y="117475"/>
                </a:lnTo>
                <a:lnTo>
                  <a:pt x="16560" y="162051"/>
                </a:lnTo>
                <a:lnTo>
                  <a:pt x="32486" y="200278"/>
                </a:lnTo>
                <a:lnTo>
                  <a:pt x="57772" y="229870"/>
                </a:lnTo>
                <a:lnTo>
                  <a:pt x="92392" y="247650"/>
                </a:lnTo>
                <a:lnTo>
                  <a:pt x="133832" y="255270"/>
                </a:lnTo>
                <a:lnTo>
                  <a:pt x="148907" y="256159"/>
                </a:lnTo>
                <a:lnTo>
                  <a:pt x="164452" y="256159"/>
                </a:lnTo>
                <a:lnTo>
                  <a:pt x="180530" y="255650"/>
                </a:lnTo>
                <a:lnTo>
                  <a:pt x="197218" y="254508"/>
                </a:lnTo>
                <a:lnTo>
                  <a:pt x="225181" y="251252"/>
                </a:lnTo>
                <a:lnTo>
                  <a:pt x="223211" y="237236"/>
                </a:lnTo>
                <a:lnTo>
                  <a:pt x="163766" y="237236"/>
                </a:lnTo>
                <a:lnTo>
                  <a:pt x="149021" y="237109"/>
                </a:lnTo>
                <a:lnTo>
                  <a:pt x="108902" y="232382"/>
                </a:lnTo>
                <a:lnTo>
                  <a:pt x="68516" y="214122"/>
                </a:lnTo>
                <a:lnTo>
                  <a:pt x="43218" y="179704"/>
                </a:lnTo>
                <a:lnTo>
                  <a:pt x="31432" y="143001"/>
                </a:lnTo>
                <a:lnTo>
                  <a:pt x="24396" y="99313"/>
                </a:lnTo>
                <a:lnTo>
                  <a:pt x="20078" y="34036"/>
                </a:lnTo>
                <a:lnTo>
                  <a:pt x="19037" y="0"/>
                </a:lnTo>
                <a:close/>
              </a:path>
              <a:path w="299719" h="280035">
                <a:moveTo>
                  <a:pt x="235381" y="230886"/>
                </a:moveTo>
                <a:lnTo>
                  <a:pt x="222528" y="232382"/>
                </a:lnTo>
                <a:lnTo>
                  <a:pt x="225181" y="251252"/>
                </a:lnTo>
                <a:lnTo>
                  <a:pt x="237578" y="249809"/>
                </a:lnTo>
                <a:lnTo>
                  <a:pt x="235381" y="230886"/>
                </a:lnTo>
                <a:close/>
              </a:path>
              <a:path w="299719" h="280035">
                <a:moveTo>
                  <a:pt x="222528" y="232382"/>
                </a:moveTo>
                <a:lnTo>
                  <a:pt x="195021" y="235585"/>
                </a:lnTo>
                <a:lnTo>
                  <a:pt x="179311" y="236600"/>
                </a:lnTo>
                <a:lnTo>
                  <a:pt x="163766" y="237236"/>
                </a:lnTo>
                <a:lnTo>
                  <a:pt x="223211" y="237236"/>
                </a:lnTo>
                <a:lnTo>
                  <a:pt x="222528" y="232382"/>
                </a:lnTo>
                <a:close/>
              </a:path>
              <a:path w="299719" h="280035">
                <a:moveTo>
                  <a:pt x="218605" y="204470"/>
                </a:moveTo>
                <a:lnTo>
                  <a:pt x="222528" y="232382"/>
                </a:lnTo>
                <a:lnTo>
                  <a:pt x="235381" y="230886"/>
                </a:lnTo>
                <a:lnTo>
                  <a:pt x="297468" y="230886"/>
                </a:lnTo>
                <a:lnTo>
                  <a:pt x="218605" y="20447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5780" y="2776727"/>
            <a:ext cx="192023" cy="19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175302" y="1852856"/>
            <a:ext cx="5958684" cy="1889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845" marR="466090" indent="-271145" rtl="0">
              <a:lnSpc>
                <a:spcPct val="100000"/>
              </a:lnSpc>
              <a:spcBef>
                <a:spcPts val="95"/>
              </a:spcBef>
              <a:buClr>
                <a:srgbClr val="503191"/>
              </a:buClr>
              <a:buFont typeface="Wingdings"/>
              <a:buChar char=""/>
              <a:tabLst>
                <a:tab pos="283845" algn="l"/>
                <a:tab pos="284480" algn="l"/>
              </a:tabLst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Imunitní aktivita zprostředkovaná </a:t>
            </a:r>
            <a:r>
              <a:rPr lang="cs-CZ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cetuximabem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 stimuluje smyčky negativní zpětné vazby</a:t>
            </a:r>
            <a:r>
              <a:rPr lang="cs-CZ" sz="16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25</a:t>
            </a:r>
          </a:p>
          <a:p>
            <a:pPr marL="283845" marR="15875" indent="-271145" rtl="0">
              <a:lnSpc>
                <a:spcPct val="100000"/>
              </a:lnSpc>
              <a:spcBef>
                <a:spcPts val="600"/>
              </a:spcBef>
              <a:buClr>
                <a:srgbClr val="503191"/>
              </a:buClr>
              <a:buFont typeface="Wingdings"/>
              <a:buChar char=""/>
              <a:tabLst>
                <a:tab pos="283845" algn="l"/>
                <a:tab pos="284480" algn="l"/>
              </a:tabLst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Tyto imunosupresivní mechanismy tlumí imunitní aktivitu zprostředkovanou cetuximabem</a:t>
            </a:r>
            <a:r>
              <a:rPr lang="cs-CZ" sz="16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25</a:t>
            </a:r>
          </a:p>
          <a:p>
            <a:pPr marL="283845" marR="5080" indent="-271145" rtl="0">
              <a:lnSpc>
                <a:spcPct val="100000"/>
              </a:lnSpc>
              <a:spcBef>
                <a:spcPts val="600"/>
              </a:spcBef>
              <a:buClr>
                <a:srgbClr val="503191"/>
              </a:buClr>
              <a:buFont typeface="Wingdings"/>
              <a:buChar char=""/>
              <a:tabLst>
                <a:tab pos="283845" algn="l"/>
                <a:tab pos="284480" algn="l"/>
              </a:tabLst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Zvýšená exprese PD-L1 podporuje únik nádorových buněk, což poskytuje důvod k inhibici imunitních kontrolních bodů v mikroprostředí nádoru</a:t>
            </a:r>
            <a:r>
              <a:rPr lang="cs-CZ" sz="16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25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14578" y="5598972"/>
            <a:ext cx="197675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cs-CZ" sz="700">
                <a:latin typeface="Verdana" panose="020B0604030504040204" pitchFamily="34" charset="0"/>
                <a:ea typeface="Verdana" panose="020B0604030504040204" pitchFamily="34" charset="0"/>
              </a:rPr>
              <a:t>Upraveno podle Ferris RL, et al.</a:t>
            </a:r>
            <a:r>
              <a:rPr lang="cs-CZ" sz="700" baseline="30000">
                <a:latin typeface="Verdana" panose="020B0604030504040204" pitchFamily="34" charset="0"/>
                <a:ea typeface="Verdana" panose="020B0604030504040204" pitchFamily="34" charset="0"/>
              </a:rPr>
              <a:t>25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629DC3B-6174-41BC-A8D0-F9C3D1AA31B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35594" y="6473876"/>
            <a:ext cx="2804160" cy="153888"/>
          </a:xfrm>
        </p:spPr>
        <p:txBody>
          <a:bodyPr/>
          <a:lstStyle/>
          <a:p>
            <a:pPr rtl="0"/>
            <a:fld id="{B6F15528-21DE-4FAA-801E-634DDDAF4B2B}" type="slidenum">
              <a:rPr lang="cs-CZ" sz="1000" smtClean="0"/>
              <a:t>2</a:t>
            </a:fld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51232"/>
            <a:ext cx="11010265" cy="626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20"/>
              </a:lnSpc>
              <a:spcBef>
                <a:spcPts val="95"/>
              </a:spcBef>
            </a:pPr>
            <a:r>
              <a:rPr lang="cs-CZ" sz="2000" spc="-10" dirty="0">
                <a:solidFill>
                  <a:schemeClr val="tx1"/>
                </a:solidFill>
              </a:rPr>
              <a:t>Studie fáze</a:t>
            </a:r>
            <a:r>
              <a:rPr sz="2000" spc="-10" dirty="0">
                <a:solidFill>
                  <a:schemeClr val="tx1"/>
                </a:solidFill>
              </a:rPr>
              <a:t> </a:t>
            </a:r>
            <a:r>
              <a:rPr sz="2000" spc="-5" dirty="0">
                <a:solidFill>
                  <a:schemeClr val="tx1"/>
                </a:solidFill>
              </a:rPr>
              <a:t>I/II </a:t>
            </a:r>
            <a:r>
              <a:rPr sz="2000" spc="-10" dirty="0">
                <a:solidFill>
                  <a:schemeClr val="tx1"/>
                </a:solidFill>
              </a:rPr>
              <a:t>en</a:t>
            </a:r>
            <a:r>
              <a:rPr lang="cs-CZ" sz="2000" spc="-10" dirty="0">
                <a:solidFill>
                  <a:schemeClr val="tx1"/>
                </a:solidFill>
              </a:rPr>
              <a:t>k</a:t>
            </a:r>
            <a:r>
              <a:rPr sz="2000" spc="-10" dirty="0" err="1">
                <a:solidFill>
                  <a:schemeClr val="tx1"/>
                </a:solidFill>
              </a:rPr>
              <a:t>orafenib</a:t>
            </a:r>
            <a:r>
              <a:rPr sz="2000" spc="-10" dirty="0">
                <a:solidFill>
                  <a:schemeClr val="tx1"/>
                </a:solidFill>
              </a:rPr>
              <a:t>, </a:t>
            </a:r>
            <a:r>
              <a:rPr sz="2000" spc="-5" dirty="0">
                <a:solidFill>
                  <a:schemeClr val="tx1"/>
                </a:solidFill>
              </a:rPr>
              <a:t>cetuximab a </a:t>
            </a:r>
            <a:r>
              <a:rPr sz="2000" spc="-10" dirty="0">
                <a:solidFill>
                  <a:schemeClr val="tx1"/>
                </a:solidFill>
              </a:rPr>
              <a:t>nivolumab* </a:t>
            </a:r>
            <a:r>
              <a:rPr lang="cs-CZ" sz="2000" spc="-10" dirty="0">
                <a:solidFill>
                  <a:schemeClr val="tx1"/>
                </a:solidFill>
              </a:rPr>
              <a:t>u</a:t>
            </a:r>
            <a:r>
              <a:rPr sz="2000" spc="155" dirty="0">
                <a:solidFill>
                  <a:schemeClr val="tx1"/>
                </a:solidFill>
              </a:rPr>
              <a:t> </a:t>
            </a:r>
            <a:r>
              <a:rPr lang="cs-CZ" sz="2000" spc="-10" dirty="0">
                <a:solidFill>
                  <a:schemeClr val="tx1"/>
                </a:solidFill>
              </a:rPr>
              <a:t>pacientů</a:t>
            </a:r>
            <a:endParaRPr sz="2000" spc="-10" dirty="0">
              <a:solidFill>
                <a:schemeClr val="tx1"/>
              </a:solidFill>
            </a:endParaRPr>
          </a:p>
          <a:p>
            <a:pPr marL="12700">
              <a:lnSpc>
                <a:spcPts val="2520"/>
              </a:lnSpc>
            </a:pPr>
            <a:r>
              <a:rPr lang="cs-CZ" sz="2000" spc="-5" dirty="0">
                <a:solidFill>
                  <a:schemeClr val="tx1"/>
                </a:solidFill>
              </a:rPr>
              <a:t>S </a:t>
            </a:r>
            <a:r>
              <a:rPr sz="2000" spc="-10" dirty="0">
                <a:solidFill>
                  <a:schemeClr val="tx1"/>
                </a:solidFill>
              </a:rPr>
              <a:t>MSS BRAF </a:t>
            </a:r>
            <a:r>
              <a:rPr sz="2000" spc="-5" dirty="0">
                <a:solidFill>
                  <a:schemeClr val="tx1"/>
                </a:solidFill>
              </a:rPr>
              <a:t>V600E mt</a:t>
            </a:r>
            <a:r>
              <a:rPr sz="2000" spc="20" dirty="0">
                <a:solidFill>
                  <a:schemeClr val="tx1"/>
                </a:solidFill>
              </a:rPr>
              <a:t> </a:t>
            </a:r>
            <a:r>
              <a:rPr sz="2000" spc="-10" dirty="0">
                <a:solidFill>
                  <a:schemeClr val="tx1"/>
                </a:solidFill>
              </a:rPr>
              <a:t>mCRC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299311"/>
            <a:ext cx="871931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ASCO GI 2022;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Morris 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et al.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Abstract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No.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12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–</a:t>
            </a:r>
            <a:r>
              <a:rPr kumimoji="0" sz="2000" b="0" i="0" u="none" strike="noStrike" kern="1200" cap="none" spc="14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poster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916" y="6292624"/>
            <a:ext cx="10527284" cy="53213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324485" lvl="0" indent="0" algn="l" defTabSz="914400" rtl="0" eaLnBrk="1" fontAlgn="auto" latinLnBrk="0" hangingPunct="1">
              <a:lnSpc>
                <a:spcPct val="105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*Kombinační léčba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enkorafenib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+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cetuximab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+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nivolumab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je v současné době předmětem zkoumání a nebyla schválena pro léčbu žádného pacienta; †Pacienti dostávali Q2W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cetuximab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, zatímco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Erbitux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EU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SmPC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uvádí, že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cetuximab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by měl být podáván QW.CI, interval spolehlivosti; DCR, míra kontroly onemocnění; DLT, toxicita omezující dávku;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, doba trvání odpovědi; stav výkonnosti ECOG PS,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Eastern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Cooperative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Oncology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Group; H0, nulová hypotéza; Ha, alternativní hypotéza; IV, intravenózní; MSS,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mikrosatelitní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stabilní; NA, nedosaženo; ORR, celková míra odezvy; OS, celkové přežití; PFS, přežití bez progrese; PO, orálně; QW, jednou týdně; Q2W, jednou za dva týdny; Q4W, jednou za čtyři týdny.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672" y="1510283"/>
            <a:ext cx="2745105" cy="1750060"/>
          </a:xfrm>
          <a:custGeom>
            <a:avLst/>
            <a:gdLst/>
            <a:ahLst/>
            <a:cxnLst/>
            <a:rect l="l" t="t" r="r" b="b"/>
            <a:pathLst>
              <a:path w="2745105" h="1750060">
                <a:moveTo>
                  <a:pt x="2559558" y="0"/>
                </a:moveTo>
                <a:lnTo>
                  <a:pt x="185140" y="0"/>
                </a:lnTo>
                <a:lnTo>
                  <a:pt x="135923" y="6616"/>
                </a:lnTo>
                <a:lnTo>
                  <a:pt x="91697" y="25287"/>
                </a:lnTo>
                <a:lnTo>
                  <a:pt x="54227" y="54244"/>
                </a:lnTo>
                <a:lnTo>
                  <a:pt x="25277" y="91722"/>
                </a:lnTo>
                <a:lnTo>
                  <a:pt x="6613" y="135951"/>
                </a:lnTo>
                <a:lnTo>
                  <a:pt x="0" y="185165"/>
                </a:lnTo>
                <a:lnTo>
                  <a:pt x="0" y="1564386"/>
                </a:lnTo>
                <a:lnTo>
                  <a:pt x="6613" y="1613600"/>
                </a:lnTo>
                <a:lnTo>
                  <a:pt x="25277" y="1657829"/>
                </a:lnTo>
                <a:lnTo>
                  <a:pt x="54227" y="1695307"/>
                </a:lnTo>
                <a:lnTo>
                  <a:pt x="91697" y="1724264"/>
                </a:lnTo>
                <a:lnTo>
                  <a:pt x="135923" y="1742935"/>
                </a:lnTo>
                <a:lnTo>
                  <a:pt x="185140" y="1749552"/>
                </a:lnTo>
                <a:lnTo>
                  <a:pt x="2559558" y="1749552"/>
                </a:lnTo>
                <a:lnTo>
                  <a:pt x="2608772" y="1742935"/>
                </a:lnTo>
                <a:lnTo>
                  <a:pt x="2653001" y="1724264"/>
                </a:lnTo>
                <a:lnTo>
                  <a:pt x="2690479" y="1695307"/>
                </a:lnTo>
                <a:lnTo>
                  <a:pt x="2719436" y="1657829"/>
                </a:lnTo>
                <a:lnTo>
                  <a:pt x="2738107" y="1613600"/>
                </a:lnTo>
                <a:lnTo>
                  <a:pt x="2744724" y="1564386"/>
                </a:lnTo>
                <a:lnTo>
                  <a:pt x="2744724" y="185165"/>
                </a:lnTo>
                <a:lnTo>
                  <a:pt x="2738107" y="135951"/>
                </a:lnTo>
                <a:lnTo>
                  <a:pt x="2719436" y="91722"/>
                </a:lnTo>
                <a:lnTo>
                  <a:pt x="2690479" y="54244"/>
                </a:lnTo>
                <a:lnTo>
                  <a:pt x="2653001" y="25287"/>
                </a:lnTo>
                <a:lnTo>
                  <a:pt x="2608772" y="6616"/>
                </a:lnTo>
                <a:lnTo>
                  <a:pt x="2559558" y="0"/>
                </a:lnTo>
                <a:close/>
              </a:path>
            </a:pathLst>
          </a:custGeom>
          <a:solidFill>
            <a:srgbClr val="0E69A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666" y="1502409"/>
            <a:ext cx="2362835" cy="17677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2110" marR="251460" lvl="0" indent="13081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Pacienti s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MSS, 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BRAF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V600E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mt</a:t>
            </a:r>
            <a:r>
              <a:rPr kumimoji="0" sz="1100" b="1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mCRC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84785" marR="309245" lvl="0" indent="-172085" algn="l" defTabSz="914400" rtl="0" eaLnBrk="1" fontAlgn="auto" latinLnBrk="0" hangingPunct="1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1–2 </a:t>
            </a:r>
            <a:r>
              <a:rPr kumimoji="0" lang="cs-CZ" sz="11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předchozí linie systémové léčby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ECOG PS:</a:t>
            </a:r>
            <a:r>
              <a:rPr kumimoji="0" sz="11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0–1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84785" marR="5080" lvl="0" indent="-17208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cs-CZ" sz="11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Vyloučená předchozí léčba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:  </a:t>
            </a:r>
            <a:r>
              <a:rPr kumimoji="0" lang="cs-CZ" sz="11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cílená léčba BRAF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,  MEK,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ERK </a:t>
            </a:r>
            <a:r>
              <a:rPr kumimoji="0" lang="cs-CZ" sz="11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nebo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EGFR, </a:t>
            </a:r>
            <a:r>
              <a:rPr kumimoji="0" lang="cs-CZ" sz="11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nebo</a:t>
            </a:r>
            <a:r>
              <a:rPr kumimoji="0" sz="1100" b="0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1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IO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checkpoint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1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inhibitory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28304" y="1775460"/>
            <a:ext cx="1222375" cy="483234"/>
          </a:xfrm>
          <a:custGeom>
            <a:avLst/>
            <a:gdLst/>
            <a:ahLst/>
            <a:cxnLst/>
            <a:rect l="l" t="t" r="r" b="b"/>
            <a:pathLst>
              <a:path w="1222375" h="483235">
                <a:moveTo>
                  <a:pt x="1141729" y="0"/>
                </a:moveTo>
                <a:lnTo>
                  <a:pt x="80518" y="0"/>
                </a:lnTo>
                <a:lnTo>
                  <a:pt x="49184" y="6330"/>
                </a:lnTo>
                <a:lnTo>
                  <a:pt x="23590" y="23590"/>
                </a:lnTo>
                <a:lnTo>
                  <a:pt x="6330" y="49184"/>
                </a:lnTo>
                <a:lnTo>
                  <a:pt x="0" y="80517"/>
                </a:lnTo>
                <a:lnTo>
                  <a:pt x="0" y="402589"/>
                </a:lnTo>
                <a:lnTo>
                  <a:pt x="6330" y="433923"/>
                </a:lnTo>
                <a:lnTo>
                  <a:pt x="23590" y="459517"/>
                </a:lnTo>
                <a:lnTo>
                  <a:pt x="49184" y="476777"/>
                </a:lnTo>
                <a:lnTo>
                  <a:pt x="80518" y="483107"/>
                </a:lnTo>
                <a:lnTo>
                  <a:pt x="1141729" y="483107"/>
                </a:lnTo>
                <a:lnTo>
                  <a:pt x="1173063" y="476777"/>
                </a:lnTo>
                <a:lnTo>
                  <a:pt x="1198657" y="459517"/>
                </a:lnTo>
                <a:lnTo>
                  <a:pt x="1215917" y="433923"/>
                </a:lnTo>
                <a:lnTo>
                  <a:pt x="1222248" y="402589"/>
                </a:lnTo>
                <a:lnTo>
                  <a:pt x="1222248" y="80517"/>
                </a:lnTo>
                <a:lnTo>
                  <a:pt x="1215917" y="49184"/>
                </a:lnTo>
                <a:lnTo>
                  <a:pt x="1198657" y="23590"/>
                </a:lnTo>
                <a:lnTo>
                  <a:pt x="1173063" y="6330"/>
                </a:lnTo>
                <a:lnTo>
                  <a:pt x="1141729" y="0"/>
                </a:lnTo>
                <a:close/>
              </a:path>
            </a:pathLst>
          </a:custGeom>
          <a:solidFill>
            <a:srgbClr val="139B5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26805" y="1835276"/>
            <a:ext cx="826769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≥4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odpovědi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28304" y="2561844"/>
            <a:ext cx="1221105" cy="485140"/>
          </a:xfrm>
          <a:custGeom>
            <a:avLst/>
            <a:gdLst/>
            <a:ahLst/>
            <a:cxnLst/>
            <a:rect l="l" t="t" r="r" b="b"/>
            <a:pathLst>
              <a:path w="1221104" h="485139">
                <a:moveTo>
                  <a:pt x="1139952" y="0"/>
                </a:moveTo>
                <a:lnTo>
                  <a:pt x="80772" y="0"/>
                </a:lnTo>
                <a:lnTo>
                  <a:pt x="49345" y="6351"/>
                </a:lnTo>
                <a:lnTo>
                  <a:pt x="23669" y="23669"/>
                </a:lnTo>
                <a:lnTo>
                  <a:pt x="6351" y="49345"/>
                </a:lnTo>
                <a:lnTo>
                  <a:pt x="0" y="80771"/>
                </a:lnTo>
                <a:lnTo>
                  <a:pt x="0" y="403859"/>
                </a:lnTo>
                <a:lnTo>
                  <a:pt x="6351" y="435286"/>
                </a:lnTo>
                <a:lnTo>
                  <a:pt x="23669" y="460962"/>
                </a:lnTo>
                <a:lnTo>
                  <a:pt x="49345" y="478280"/>
                </a:lnTo>
                <a:lnTo>
                  <a:pt x="80772" y="484631"/>
                </a:lnTo>
                <a:lnTo>
                  <a:pt x="1139952" y="484631"/>
                </a:lnTo>
                <a:lnTo>
                  <a:pt x="1171378" y="478280"/>
                </a:lnTo>
                <a:lnTo>
                  <a:pt x="1197054" y="460962"/>
                </a:lnTo>
                <a:lnTo>
                  <a:pt x="1214372" y="435286"/>
                </a:lnTo>
                <a:lnTo>
                  <a:pt x="1220724" y="403859"/>
                </a:lnTo>
                <a:lnTo>
                  <a:pt x="1220724" y="80771"/>
                </a:lnTo>
                <a:lnTo>
                  <a:pt x="1214372" y="49345"/>
                </a:lnTo>
                <a:lnTo>
                  <a:pt x="1197054" y="23669"/>
                </a:lnTo>
                <a:lnTo>
                  <a:pt x="1171378" y="6351"/>
                </a:lnTo>
                <a:lnTo>
                  <a:pt x="1139952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25916" y="2622931"/>
            <a:ext cx="826769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≤3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odpovědi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45018" y="2365248"/>
            <a:ext cx="382905" cy="497205"/>
          </a:xfrm>
          <a:custGeom>
            <a:avLst/>
            <a:gdLst/>
            <a:ahLst/>
            <a:cxnLst/>
            <a:rect l="l" t="t" r="r" b="b"/>
            <a:pathLst>
              <a:path w="382904" h="497205">
                <a:moveTo>
                  <a:pt x="114300" y="0"/>
                </a:moveTo>
                <a:lnTo>
                  <a:pt x="0" y="0"/>
                </a:lnTo>
                <a:lnTo>
                  <a:pt x="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382904" h="497205">
                <a:moveTo>
                  <a:pt x="172338" y="19050"/>
                </a:moveTo>
                <a:lnTo>
                  <a:pt x="172338" y="94361"/>
                </a:lnTo>
                <a:lnTo>
                  <a:pt x="210438" y="94361"/>
                </a:lnTo>
                <a:lnTo>
                  <a:pt x="210438" y="38100"/>
                </a:lnTo>
                <a:lnTo>
                  <a:pt x="191388" y="38100"/>
                </a:lnTo>
                <a:lnTo>
                  <a:pt x="172338" y="19050"/>
                </a:lnTo>
                <a:close/>
              </a:path>
              <a:path w="382904" h="497205">
                <a:moveTo>
                  <a:pt x="210438" y="0"/>
                </a:moveTo>
                <a:lnTo>
                  <a:pt x="152400" y="0"/>
                </a:lnTo>
                <a:lnTo>
                  <a:pt x="152400" y="38100"/>
                </a:lnTo>
                <a:lnTo>
                  <a:pt x="172338" y="38100"/>
                </a:lnTo>
                <a:lnTo>
                  <a:pt x="172338" y="19050"/>
                </a:lnTo>
                <a:lnTo>
                  <a:pt x="210438" y="19050"/>
                </a:lnTo>
                <a:lnTo>
                  <a:pt x="210438" y="0"/>
                </a:lnTo>
                <a:close/>
              </a:path>
              <a:path w="382904" h="497205">
                <a:moveTo>
                  <a:pt x="210438" y="19050"/>
                </a:moveTo>
                <a:lnTo>
                  <a:pt x="172338" y="19050"/>
                </a:lnTo>
                <a:lnTo>
                  <a:pt x="191388" y="38100"/>
                </a:lnTo>
                <a:lnTo>
                  <a:pt x="210438" y="38100"/>
                </a:lnTo>
                <a:lnTo>
                  <a:pt x="210438" y="19050"/>
                </a:lnTo>
                <a:close/>
              </a:path>
              <a:path w="382904" h="497205">
                <a:moveTo>
                  <a:pt x="210438" y="132461"/>
                </a:moveTo>
                <a:lnTo>
                  <a:pt x="172338" y="132461"/>
                </a:lnTo>
                <a:lnTo>
                  <a:pt x="172338" y="246761"/>
                </a:lnTo>
                <a:lnTo>
                  <a:pt x="210438" y="246761"/>
                </a:lnTo>
                <a:lnTo>
                  <a:pt x="210438" y="132461"/>
                </a:lnTo>
                <a:close/>
              </a:path>
              <a:path w="382904" h="497205">
                <a:moveTo>
                  <a:pt x="210438" y="284861"/>
                </a:moveTo>
                <a:lnTo>
                  <a:pt x="172338" y="284861"/>
                </a:lnTo>
                <a:lnTo>
                  <a:pt x="172338" y="399161"/>
                </a:lnTo>
                <a:lnTo>
                  <a:pt x="210438" y="399161"/>
                </a:lnTo>
                <a:lnTo>
                  <a:pt x="210438" y="284861"/>
                </a:lnTo>
                <a:close/>
              </a:path>
              <a:path w="382904" h="497205">
                <a:moveTo>
                  <a:pt x="208025" y="437261"/>
                </a:moveTo>
                <a:lnTo>
                  <a:pt x="172338" y="437261"/>
                </a:lnTo>
                <a:lnTo>
                  <a:pt x="172338" y="458724"/>
                </a:lnTo>
                <a:lnTo>
                  <a:pt x="303275" y="458724"/>
                </a:lnTo>
                <a:lnTo>
                  <a:pt x="303275" y="439674"/>
                </a:lnTo>
                <a:lnTo>
                  <a:pt x="210438" y="439674"/>
                </a:lnTo>
                <a:lnTo>
                  <a:pt x="208025" y="437261"/>
                </a:lnTo>
                <a:close/>
              </a:path>
              <a:path w="382904" h="497205">
                <a:moveTo>
                  <a:pt x="303275" y="420624"/>
                </a:moveTo>
                <a:lnTo>
                  <a:pt x="191388" y="420624"/>
                </a:lnTo>
                <a:lnTo>
                  <a:pt x="210438" y="439674"/>
                </a:lnTo>
                <a:lnTo>
                  <a:pt x="210438" y="437261"/>
                </a:lnTo>
                <a:lnTo>
                  <a:pt x="303275" y="437261"/>
                </a:lnTo>
                <a:lnTo>
                  <a:pt x="303275" y="420624"/>
                </a:lnTo>
                <a:close/>
              </a:path>
              <a:path w="382904" h="497205">
                <a:moveTo>
                  <a:pt x="303275" y="437261"/>
                </a:moveTo>
                <a:lnTo>
                  <a:pt x="210438" y="437261"/>
                </a:lnTo>
                <a:lnTo>
                  <a:pt x="210438" y="439674"/>
                </a:lnTo>
                <a:lnTo>
                  <a:pt x="303275" y="439674"/>
                </a:lnTo>
                <a:lnTo>
                  <a:pt x="303275" y="437261"/>
                </a:lnTo>
                <a:close/>
              </a:path>
              <a:path w="382904" h="497205">
                <a:moveTo>
                  <a:pt x="306577" y="382524"/>
                </a:moveTo>
                <a:lnTo>
                  <a:pt x="306577" y="496824"/>
                </a:lnTo>
                <a:lnTo>
                  <a:pt x="382777" y="439674"/>
                </a:lnTo>
                <a:lnTo>
                  <a:pt x="306577" y="382524"/>
                </a:lnTo>
                <a:close/>
              </a:path>
            </a:pathLst>
          </a:custGeom>
          <a:solidFill>
            <a:srgbClr val="0E69A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45018" y="1959864"/>
            <a:ext cx="384175" cy="443230"/>
          </a:xfrm>
          <a:custGeom>
            <a:avLst/>
            <a:gdLst/>
            <a:ahLst/>
            <a:cxnLst/>
            <a:rect l="l" t="t" r="r" b="b"/>
            <a:pathLst>
              <a:path w="384175" h="443230">
                <a:moveTo>
                  <a:pt x="172720" y="404749"/>
                </a:moveTo>
                <a:lnTo>
                  <a:pt x="0" y="404749"/>
                </a:lnTo>
                <a:lnTo>
                  <a:pt x="0" y="442849"/>
                </a:lnTo>
                <a:lnTo>
                  <a:pt x="210820" y="442849"/>
                </a:lnTo>
                <a:lnTo>
                  <a:pt x="210820" y="423799"/>
                </a:lnTo>
                <a:lnTo>
                  <a:pt x="172720" y="423799"/>
                </a:lnTo>
                <a:lnTo>
                  <a:pt x="172720" y="404749"/>
                </a:lnTo>
                <a:close/>
              </a:path>
              <a:path w="384175" h="443230">
                <a:moveTo>
                  <a:pt x="307466" y="38100"/>
                </a:moveTo>
                <a:lnTo>
                  <a:pt x="172720" y="38100"/>
                </a:lnTo>
                <a:lnTo>
                  <a:pt x="172720" y="423799"/>
                </a:lnTo>
                <a:lnTo>
                  <a:pt x="191770" y="404749"/>
                </a:lnTo>
                <a:lnTo>
                  <a:pt x="210820" y="404749"/>
                </a:lnTo>
                <a:lnTo>
                  <a:pt x="210820" y="76200"/>
                </a:lnTo>
                <a:lnTo>
                  <a:pt x="191770" y="76200"/>
                </a:lnTo>
                <a:lnTo>
                  <a:pt x="210820" y="57150"/>
                </a:lnTo>
                <a:lnTo>
                  <a:pt x="307466" y="57150"/>
                </a:lnTo>
                <a:lnTo>
                  <a:pt x="307466" y="38100"/>
                </a:lnTo>
                <a:close/>
              </a:path>
              <a:path w="384175" h="443230">
                <a:moveTo>
                  <a:pt x="210820" y="404749"/>
                </a:moveTo>
                <a:lnTo>
                  <a:pt x="191770" y="404749"/>
                </a:lnTo>
                <a:lnTo>
                  <a:pt x="172720" y="423799"/>
                </a:lnTo>
                <a:lnTo>
                  <a:pt x="210820" y="423799"/>
                </a:lnTo>
                <a:lnTo>
                  <a:pt x="210820" y="404749"/>
                </a:lnTo>
                <a:close/>
              </a:path>
              <a:path w="384175" h="443230">
                <a:moveTo>
                  <a:pt x="307466" y="0"/>
                </a:moveTo>
                <a:lnTo>
                  <a:pt x="307466" y="114300"/>
                </a:lnTo>
                <a:lnTo>
                  <a:pt x="358266" y="76200"/>
                </a:lnTo>
                <a:lnTo>
                  <a:pt x="326516" y="76200"/>
                </a:lnTo>
                <a:lnTo>
                  <a:pt x="326516" y="38100"/>
                </a:lnTo>
                <a:lnTo>
                  <a:pt x="358266" y="38100"/>
                </a:lnTo>
                <a:lnTo>
                  <a:pt x="307466" y="0"/>
                </a:lnTo>
                <a:close/>
              </a:path>
              <a:path w="384175" h="443230">
                <a:moveTo>
                  <a:pt x="210820" y="57150"/>
                </a:moveTo>
                <a:lnTo>
                  <a:pt x="191770" y="76200"/>
                </a:lnTo>
                <a:lnTo>
                  <a:pt x="210820" y="76200"/>
                </a:lnTo>
                <a:lnTo>
                  <a:pt x="210820" y="57150"/>
                </a:lnTo>
                <a:close/>
              </a:path>
              <a:path w="384175" h="443230">
                <a:moveTo>
                  <a:pt x="307466" y="57150"/>
                </a:moveTo>
                <a:lnTo>
                  <a:pt x="210820" y="57150"/>
                </a:lnTo>
                <a:lnTo>
                  <a:pt x="210820" y="76200"/>
                </a:lnTo>
                <a:lnTo>
                  <a:pt x="307466" y="76200"/>
                </a:lnTo>
                <a:lnTo>
                  <a:pt x="307466" y="57150"/>
                </a:lnTo>
                <a:close/>
              </a:path>
              <a:path w="384175" h="443230">
                <a:moveTo>
                  <a:pt x="358266" y="38100"/>
                </a:moveTo>
                <a:lnTo>
                  <a:pt x="326516" y="38100"/>
                </a:lnTo>
                <a:lnTo>
                  <a:pt x="326516" y="76200"/>
                </a:lnTo>
                <a:lnTo>
                  <a:pt x="358266" y="76200"/>
                </a:lnTo>
                <a:lnTo>
                  <a:pt x="383666" y="57150"/>
                </a:lnTo>
                <a:lnTo>
                  <a:pt x="358266" y="38100"/>
                </a:lnTo>
                <a:close/>
              </a:path>
            </a:pathLst>
          </a:custGeom>
          <a:solidFill>
            <a:srgbClr val="0E69A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997440" y="1776983"/>
            <a:ext cx="1777364" cy="475615"/>
          </a:xfrm>
          <a:custGeom>
            <a:avLst/>
            <a:gdLst/>
            <a:ahLst/>
            <a:cxnLst/>
            <a:rect l="l" t="t" r="r" b="b"/>
            <a:pathLst>
              <a:path w="1777365" h="475614">
                <a:moveTo>
                  <a:pt x="1697735" y="0"/>
                </a:moveTo>
                <a:lnTo>
                  <a:pt x="79248" y="0"/>
                </a:lnTo>
                <a:lnTo>
                  <a:pt x="48381" y="6221"/>
                </a:lnTo>
                <a:lnTo>
                  <a:pt x="23193" y="23193"/>
                </a:lnTo>
                <a:lnTo>
                  <a:pt x="6221" y="48381"/>
                </a:lnTo>
                <a:lnTo>
                  <a:pt x="0" y="79248"/>
                </a:lnTo>
                <a:lnTo>
                  <a:pt x="0" y="396239"/>
                </a:lnTo>
                <a:lnTo>
                  <a:pt x="6221" y="427106"/>
                </a:lnTo>
                <a:lnTo>
                  <a:pt x="23193" y="452294"/>
                </a:lnTo>
                <a:lnTo>
                  <a:pt x="48381" y="469266"/>
                </a:lnTo>
                <a:lnTo>
                  <a:pt x="79248" y="475488"/>
                </a:lnTo>
                <a:lnTo>
                  <a:pt x="1697735" y="475488"/>
                </a:lnTo>
                <a:lnTo>
                  <a:pt x="1728602" y="469266"/>
                </a:lnTo>
                <a:lnTo>
                  <a:pt x="1753790" y="452294"/>
                </a:lnTo>
                <a:lnTo>
                  <a:pt x="1770762" y="427106"/>
                </a:lnTo>
                <a:lnTo>
                  <a:pt x="1776983" y="396239"/>
                </a:lnTo>
                <a:lnTo>
                  <a:pt x="1776983" y="79248"/>
                </a:lnTo>
                <a:lnTo>
                  <a:pt x="1770762" y="48381"/>
                </a:lnTo>
                <a:lnTo>
                  <a:pt x="1753790" y="23193"/>
                </a:lnTo>
                <a:lnTo>
                  <a:pt x="1728602" y="6221"/>
                </a:lnTo>
                <a:lnTo>
                  <a:pt x="1697735" y="0"/>
                </a:lnTo>
                <a:close/>
              </a:path>
            </a:pathLst>
          </a:custGeom>
          <a:solidFill>
            <a:srgbClr val="139B5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37697" y="1816050"/>
            <a:ext cx="190271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970" marR="5080" lvl="0" indent="-12827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Zařazeno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11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dalších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 </a:t>
            </a:r>
            <a:r>
              <a:rPr kumimoji="0" lang="cs-CZ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pacientů</a:t>
            </a:r>
            <a:r>
              <a:rPr kumimoji="0" sz="11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(N=26)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991343" y="2561844"/>
            <a:ext cx="1777364" cy="483234"/>
          </a:xfrm>
          <a:custGeom>
            <a:avLst/>
            <a:gdLst/>
            <a:ahLst/>
            <a:cxnLst/>
            <a:rect l="l" t="t" r="r" b="b"/>
            <a:pathLst>
              <a:path w="1777365" h="483235">
                <a:moveTo>
                  <a:pt x="1696465" y="0"/>
                </a:moveTo>
                <a:lnTo>
                  <a:pt x="80517" y="0"/>
                </a:lnTo>
                <a:lnTo>
                  <a:pt x="49184" y="6330"/>
                </a:lnTo>
                <a:lnTo>
                  <a:pt x="23590" y="23590"/>
                </a:lnTo>
                <a:lnTo>
                  <a:pt x="6330" y="49184"/>
                </a:lnTo>
                <a:lnTo>
                  <a:pt x="0" y="80517"/>
                </a:lnTo>
                <a:lnTo>
                  <a:pt x="0" y="402589"/>
                </a:lnTo>
                <a:lnTo>
                  <a:pt x="6330" y="433923"/>
                </a:lnTo>
                <a:lnTo>
                  <a:pt x="23590" y="459517"/>
                </a:lnTo>
                <a:lnTo>
                  <a:pt x="49184" y="476777"/>
                </a:lnTo>
                <a:lnTo>
                  <a:pt x="80517" y="483107"/>
                </a:lnTo>
                <a:lnTo>
                  <a:pt x="1696465" y="483107"/>
                </a:lnTo>
                <a:lnTo>
                  <a:pt x="1727799" y="476777"/>
                </a:lnTo>
                <a:lnTo>
                  <a:pt x="1753393" y="459517"/>
                </a:lnTo>
                <a:lnTo>
                  <a:pt x="1770653" y="433923"/>
                </a:lnTo>
                <a:lnTo>
                  <a:pt x="1776983" y="402589"/>
                </a:lnTo>
                <a:lnTo>
                  <a:pt x="1776983" y="80517"/>
                </a:lnTo>
                <a:lnTo>
                  <a:pt x="1770653" y="49184"/>
                </a:lnTo>
                <a:lnTo>
                  <a:pt x="1753393" y="23590"/>
                </a:lnTo>
                <a:lnTo>
                  <a:pt x="1727799" y="6330"/>
                </a:lnTo>
                <a:lnTo>
                  <a:pt x="1696465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68606" y="2610436"/>
            <a:ext cx="840896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Zastavení studie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751186" y="1958975"/>
            <a:ext cx="247650" cy="114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749663" y="2746501"/>
            <a:ext cx="242315" cy="11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107935" y="2156460"/>
            <a:ext cx="1036319" cy="454659"/>
          </a:xfrm>
          <a:custGeom>
            <a:avLst/>
            <a:gdLst/>
            <a:ahLst/>
            <a:cxnLst/>
            <a:rect l="l" t="t" r="r" b="b"/>
            <a:pathLst>
              <a:path w="1036320" h="454660">
                <a:moveTo>
                  <a:pt x="988314" y="0"/>
                </a:moveTo>
                <a:lnTo>
                  <a:pt x="48006" y="0"/>
                </a:lnTo>
                <a:lnTo>
                  <a:pt x="29307" y="3768"/>
                </a:lnTo>
                <a:lnTo>
                  <a:pt x="14049" y="14049"/>
                </a:lnTo>
                <a:lnTo>
                  <a:pt x="3768" y="29307"/>
                </a:lnTo>
                <a:lnTo>
                  <a:pt x="0" y="48005"/>
                </a:lnTo>
                <a:lnTo>
                  <a:pt x="0" y="406145"/>
                </a:lnTo>
                <a:lnTo>
                  <a:pt x="3768" y="424844"/>
                </a:lnTo>
                <a:lnTo>
                  <a:pt x="14049" y="440102"/>
                </a:lnTo>
                <a:lnTo>
                  <a:pt x="29307" y="450383"/>
                </a:lnTo>
                <a:lnTo>
                  <a:pt x="48006" y="454151"/>
                </a:lnTo>
                <a:lnTo>
                  <a:pt x="988314" y="454151"/>
                </a:lnTo>
                <a:lnTo>
                  <a:pt x="1007012" y="450383"/>
                </a:lnTo>
                <a:lnTo>
                  <a:pt x="1022270" y="440102"/>
                </a:lnTo>
                <a:lnTo>
                  <a:pt x="1032551" y="424844"/>
                </a:lnTo>
                <a:lnTo>
                  <a:pt x="1036320" y="406145"/>
                </a:lnTo>
                <a:lnTo>
                  <a:pt x="1036320" y="48005"/>
                </a:lnTo>
                <a:lnTo>
                  <a:pt x="1032551" y="29307"/>
                </a:lnTo>
                <a:lnTo>
                  <a:pt x="1022270" y="14049"/>
                </a:lnTo>
                <a:lnTo>
                  <a:pt x="1007012" y="3768"/>
                </a:lnTo>
                <a:lnTo>
                  <a:pt x="988314" y="0"/>
                </a:lnTo>
                <a:close/>
              </a:path>
            </a:pathLst>
          </a:custGeom>
          <a:solidFill>
            <a:srgbClr val="0E69A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07936" y="2201926"/>
            <a:ext cx="1054862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275" marR="5080" lvl="0" indent="-29209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Zařazeno</a:t>
            </a:r>
            <a:r>
              <a:rPr kumimoji="0" sz="1100" b="1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15  pa</a:t>
            </a:r>
            <a:r>
              <a:rPr kumimoji="0" lang="cs-CZ" sz="11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cientů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51015" y="2326894"/>
            <a:ext cx="257175" cy="114300"/>
          </a:xfrm>
          <a:custGeom>
            <a:avLst/>
            <a:gdLst/>
            <a:ahLst/>
            <a:cxnLst/>
            <a:rect l="l" t="t" r="r" b="b"/>
            <a:pathLst>
              <a:path w="257175" h="114300">
                <a:moveTo>
                  <a:pt x="180975" y="0"/>
                </a:moveTo>
                <a:lnTo>
                  <a:pt x="180721" y="38093"/>
                </a:lnTo>
                <a:lnTo>
                  <a:pt x="199770" y="38226"/>
                </a:lnTo>
                <a:lnTo>
                  <a:pt x="199516" y="76326"/>
                </a:lnTo>
                <a:lnTo>
                  <a:pt x="180466" y="76326"/>
                </a:lnTo>
                <a:lnTo>
                  <a:pt x="180212" y="114300"/>
                </a:lnTo>
                <a:lnTo>
                  <a:pt x="231553" y="76326"/>
                </a:lnTo>
                <a:lnTo>
                  <a:pt x="199516" y="76326"/>
                </a:lnTo>
                <a:lnTo>
                  <a:pt x="231733" y="76193"/>
                </a:lnTo>
                <a:lnTo>
                  <a:pt x="256793" y="57657"/>
                </a:lnTo>
                <a:lnTo>
                  <a:pt x="180975" y="0"/>
                </a:lnTo>
                <a:close/>
              </a:path>
              <a:path w="257175" h="114300">
                <a:moveTo>
                  <a:pt x="180721" y="38093"/>
                </a:moveTo>
                <a:lnTo>
                  <a:pt x="180467" y="76193"/>
                </a:lnTo>
                <a:lnTo>
                  <a:pt x="199516" y="76326"/>
                </a:lnTo>
                <a:lnTo>
                  <a:pt x="199770" y="38226"/>
                </a:lnTo>
                <a:lnTo>
                  <a:pt x="180721" y="38093"/>
                </a:lnTo>
                <a:close/>
              </a:path>
              <a:path w="257175" h="114300">
                <a:moveTo>
                  <a:pt x="253" y="36829"/>
                </a:moveTo>
                <a:lnTo>
                  <a:pt x="0" y="74929"/>
                </a:lnTo>
                <a:lnTo>
                  <a:pt x="180467" y="76193"/>
                </a:lnTo>
                <a:lnTo>
                  <a:pt x="180721" y="38093"/>
                </a:lnTo>
                <a:lnTo>
                  <a:pt x="253" y="36829"/>
                </a:lnTo>
                <a:close/>
              </a:path>
            </a:pathLst>
          </a:custGeom>
          <a:solidFill>
            <a:srgbClr val="0E69A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12820" y="1852422"/>
            <a:ext cx="114300" cy="530860"/>
          </a:xfrm>
          <a:custGeom>
            <a:avLst/>
            <a:gdLst/>
            <a:ahLst/>
            <a:cxnLst/>
            <a:rect l="l" t="t" r="r" b="b"/>
            <a:pathLst>
              <a:path w="114300" h="530860">
                <a:moveTo>
                  <a:pt x="76200" y="57150"/>
                </a:moveTo>
                <a:lnTo>
                  <a:pt x="38100" y="57150"/>
                </a:lnTo>
                <a:lnTo>
                  <a:pt x="38100" y="530732"/>
                </a:lnTo>
                <a:lnTo>
                  <a:pt x="76200" y="530732"/>
                </a:lnTo>
                <a:lnTo>
                  <a:pt x="76200" y="57150"/>
                </a:lnTo>
                <a:close/>
              </a:path>
              <a:path w="114300" h="530860">
                <a:moveTo>
                  <a:pt x="57150" y="0"/>
                </a:moveTo>
                <a:lnTo>
                  <a:pt x="0" y="76200"/>
                </a:lnTo>
                <a:lnTo>
                  <a:pt x="38100" y="76200"/>
                </a:lnTo>
                <a:lnTo>
                  <a:pt x="38100" y="57150"/>
                </a:lnTo>
                <a:lnTo>
                  <a:pt x="100012" y="57150"/>
                </a:lnTo>
                <a:lnTo>
                  <a:pt x="57150" y="0"/>
                </a:lnTo>
                <a:close/>
              </a:path>
              <a:path w="114300" h="530860">
                <a:moveTo>
                  <a:pt x="100012" y="57150"/>
                </a:moveTo>
                <a:lnTo>
                  <a:pt x="76200" y="57150"/>
                </a:lnTo>
                <a:lnTo>
                  <a:pt x="76200" y="76200"/>
                </a:lnTo>
                <a:lnTo>
                  <a:pt x="114300" y="76200"/>
                </a:lnTo>
                <a:lnTo>
                  <a:pt x="100012" y="57150"/>
                </a:lnTo>
                <a:close/>
              </a:path>
            </a:pathLst>
          </a:custGeom>
          <a:solidFill>
            <a:srgbClr val="0E69A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08020" y="1452372"/>
            <a:ext cx="1638300" cy="399415"/>
          </a:xfrm>
          <a:custGeom>
            <a:avLst/>
            <a:gdLst/>
            <a:ahLst/>
            <a:cxnLst/>
            <a:rect l="l" t="t" r="r" b="b"/>
            <a:pathLst>
              <a:path w="1638300" h="399414">
                <a:moveTo>
                  <a:pt x="1596008" y="0"/>
                </a:moveTo>
                <a:lnTo>
                  <a:pt x="42291" y="0"/>
                </a:lnTo>
                <a:lnTo>
                  <a:pt x="25824" y="3321"/>
                </a:lnTo>
                <a:lnTo>
                  <a:pt x="12382" y="12382"/>
                </a:lnTo>
                <a:lnTo>
                  <a:pt x="3321" y="25824"/>
                </a:lnTo>
                <a:lnTo>
                  <a:pt x="0" y="42290"/>
                </a:lnTo>
                <a:lnTo>
                  <a:pt x="0" y="356997"/>
                </a:lnTo>
                <a:lnTo>
                  <a:pt x="3321" y="373463"/>
                </a:lnTo>
                <a:lnTo>
                  <a:pt x="12382" y="386905"/>
                </a:lnTo>
                <a:lnTo>
                  <a:pt x="25824" y="395966"/>
                </a:lnTo>
                <a:lnTo>
                  <a:pt x="42291" y="399288"/>
                </a:lnTo>
                <a:lnTo>
                  <a:pt x="1596008" y="399288"/>
                </a:lnTo>
                <a:lnTo>
                  <a:pt x="1612475" y="395966"/>
                </a:lnTo>
                <a:lnTo>
                  <a:pt x="1625917" y="386905"/>
                </a:lnTo>
                <a:lnTo>
                  <a:pt x="1634978" y="373463"/>
                </a:lnTo>
                <a:lnTo>
                  <a:pt x="1638300" y="356997"/>
                </a:lnTo>
                <a:lnTo>
                  <a:pt x="1638300" y="42290"/>
                </a:lnTo>
                <a:lnTo>
                  <a:pt x="1634978" y="25824"/>
                </a:lnTo>
                <a:lnTo>
                  <a:pt x="1625917" y="12382"/>
                </a:lnTo>
                <a:lnTo>
                  <a:pt x="1612475" y="3321"/>
                </a:lnTo>
                <a:lnTo>
                  <a:pt x="1596008" y="0"/>
                </a:lnTo>
                <a:close/>
              </a:path>
            </a:pathLst>
          </a:custGeom>
          <a:solidFill>
            <a:srgbClr val="0E69A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44926" y="1470406"/>
            <a:ext cx="1501394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3302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Hodnocení DLT po šesti pacientech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27923" y="3147112"/>
            <a:ext cx="3343275" cy="5441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Primární cíl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: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ORR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Sekundární cíle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: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PFS,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OS,</a:t>
            </a:r>
            <a:r>
              <a:rPr kumimoji="0" sz="1200" b="1" i="0" u="none" strike="noStrike" kern="1200" cap="none" spc="-85" normalizeH="0" baseline="0" noProof="0" dirty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toxicit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71544" y="1932432"/>
            <a:ext cx="2879090" cy="899160"/>
          </a:xfrm>
          <a:custGeom>
            <a:avLst/>
            <a:gdLst/>
            <a:ahLst/>
            <a:cxnLst/>
            <a:rect l="l" t="t" r="r" b="b"/>
            <a:pathLst>
              <a:path w="2879090" h="899160">
                <a:moveTo>
                  <a:pt x="2783712" y="0"/>
                </a:moveTo>
                <a:lnTo>
                  <a:pt x="95122" y="0"/>
                </a:lnTo>
                <a:lnTo>
                  <a:pt x="58078" y="7469"/>
                </a:lnTo>
                <a:lnTo>
                  <a:pt x="27844" y="27844"/>
                </a:lnTo>
                <a:lnTo>
                  <a:pt x="7469" y="58078"/>
                </a:lnTo>
                <a:lnTo>
                  <a:pt x="0" y="95122"/>
                </a:lnTo>
                <a:lnTo>
                  <a:pt x="0" y="804037"/>
                </a:lnTo>
                <a:lnTo>
                  <a:pt x="7469" y="841081"/>
                </a:lnTo>
                <a:lnTo>
                  <a:pt x="27844" y="871315"/>
                </a:lnTo>
                <a:lnTo>
                  <a:pt x="58078" y="891690"/>
                </a:lnTo>
                <a:lnTo>
                  <a:pt x="95122" y="899159"/>
                </a:lnTo>
                <a:lnTo>
                  <a:pt x="2783712" y="899159"/>
                </a:lnTo>
                <a:lnTo>
                  <a:pt x="2820757" y="891690"/>
                </a:lnTo>
                <a:lnTo>
                  <a:pt x="2850991" y="871315"/>
                </a:lnTo>
                <a:lnTo>
                  <a:pt x="2871366" y="841081"/>
                </a:lnTo>
                <a:lnTo>
                  <a:pt x="2878835" y="804037"/>
                </a:lnTo>
                <a:lnTo>
                  <a:pt x="2878835" y="95122"/>
                </a:lnTo>
                <a:lnTo>
                  <a:pt x="2871366" y="58078"/>
                </a:lnTo>
                <a:lnTo>
                  <a:pt x="2850991" y="27844"/>
                </a:lnTo>
                <a:lnTo>
                  <a:pt x="2820757" y="7469"/>
                </a:lnTo>
                <a:lnTo>
                  <a:pt x="2783712" y="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15815" y="2116327"/>
            <a:ext cx="259270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lang="cs-CZ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</a:t>
            </a:r>
            <a:r>
              <a:rPr kumimoji="0" sz="11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orafenib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(300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mg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</a:t>
            </a:r>
            <a:r>
              <a:rPr kumimoji="0" sz="11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</a:t>
            </a:r>
            <a:r>
              <a:rPr kumimoji="0" lang="cs-CZ" sz="11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enně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)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+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cetuximab (500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mg/m</a:t>
            </a:r>
            <a:r>
              <a:rPr kumimoji="0" sz="1050" b="1" i="0" u="none" strike="noStrike" kern="1200" cap="none" spc="0" normalizeH="0" baseline="27777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1050" b="1" i="0" u="none" strike="noStrike" kern="1200" cap="none" spc="-7" normalizeH="0" baseline="27777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Q2W)</a:t>
            </a:r>
            <a:r>
              <a:rPr kumimoji="0" sz="1050" b="1" i="0" u="none" strike="noStrike" kern="1200" cap="none" spc="0" normalizeH="0" baseline="27777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†</a:t>
            </a:r>
            <a:endParaRPr kumimoji="0" sz="1050" b="0" i="0" u="none" strike="noStrike" kern="1200" cap="none" spc="0" normalizeH="0" baseline="27777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730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+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nivolumab (480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mg IV</a:t>
            </a:r>
            <a:r>
              <a:rPr kumimoji="0" sz="11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Q4W)*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169030" y="2325877"/>
            <a:ext cx="803275" cy="114300"/>
          </a:xfrm>
          <a:custGeom>
            <a:avLst/>
            <a:gdLst/>
            <a:ahLst/>
            <a:cxnLst/>
            <a:rect l="l" t="t" r="r" b="b"/>
            <a:pathLst>
              <a:path w="803275" h="114300">
                <a:moveTo>
                  <a:pt x="777890" y="38100"/>
                </a:moveTo>
                <a:lnTo>
                  <a:pt x="745870" y="38100"/>
                </a:lnTo>
                <a:lnTo>
                  <a:pt x="746124" y="76200"/>
                </a:lnTo>
                <a:lnTo>
                  <a:pt x="727033" y="76278"/>
                </a:lnTo>
                <a:lnTo>
                  <a:pt x="727202" y="114300"/>
                </a:lnTo>
                <a:lnTo>
                  <a:pt x="803147" y="56896"/>
                </a:lnTo>
                <a:lnTo>
                  <a:pt x="777890" y="38100"/>
                </a:lnTo>
                <a:close/>
              </a:path>
              <a:path w="803275" h="114300">
                <a:moveTo>
                  <a:pt x="726863" y="38177"/>
                </a:moveTo>
                <a:lnTo>
                  <a:pt x="0" y="41148"/>
                </a:lnTo>
                <a:lnTo>
                  <a:pt x="254" y="79248"/>
                </a:lnTo>
                <a:lnTo>
                  <a:pt x="727033" y="76278"/>
                </a:lnTo>
                <a:lnTo>
                  <a:pt x="726863" y="38177"/>
                </a:lnTo>
                <a:close/>
              </a:path>
              <a:path w="803275" h="114300">
                <a:moveTo>
                  <a:pt x="745870" y="38100"/>
                </a:moveTo>
                <a:lnTo>
                  <a:pt x="726863" y="38177"/>
                </a:lnTo>
                <a:lnTo>
                  <a:pt x="727033" y="76278"/>
                </a:lnTo>
                <a:lnTo>
                  <a:pt x="746124" y="76200"/>
                </a:lnTo>
                <a:lnTo>
                  <a:pt x="745870" y="38100"/>
                </a:lnTo>
                <a:close/>
              </a:path>
              <a:path w="803275" h="114300">
                <a:moveTo>
                  <a:pt x="726694" y="0"/>
                </a:moveTo>
                <a:lnTo>
                  <a:pt x="726863" y="38177"/>
                </a:lnTo>
                <a:lnTo>
                  <a:pt x="777890" y="38100"/>
                </a:lnTo>
                <a:lnTo>
                  <a:pt x="726694" y="0"/>
                </a:lnTo>
                <a:close/>
              </a:path>
            </a:pathLst>
          </a:custGeom>
          <a:solidFill>
            <a:srgbClr val="0E69A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79657" y="3484808"/>
            <a:ext cx="5940391" cy="19885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10534" y="3243452"/>
            <a:ext cx="177101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Odpovědi</a:t>
            </a:r>
            <a:r>
              <a:rPr kumimoji="0" sz="14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(n=22)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95870" y="1282953"/>
            <a:ext cx="958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</a:t>
            </a:r>
            <a:r>
              <a:rPr kumimoji="0" sz="1200" b="1" i="0" u="none" strike="noStrike" kern="1200" cap="none" spc="0" normalizeH="0" baseline="-20833" noProof="0" dirty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:</a:t>
            </a:r>
            <a:r>
              <a:rPr kumimoji="0" sz="1200" b="1" i="0" u="none" strike="noStrike" kern="1200" cap="none" spc="-70" normalizeH="0" baseline="0" noProof="0" dirty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p≤0.22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95870" y="1542415"/>
            <a:ext cx="9537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</a:t>
            </a:r>
            <a:r>
              <a:rPr kumimoji="0" sz="1200" b="1" i="0" u="none" strike="noStrike" kern="1200" cap="none" spc="0" normalizeH="0" baseline="-20833" noProof="0" dirty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:</a:t>
            </a:r>
            <a:r>
              <a:rPr kumimoji="0" sz="1200" b="1" i="0" u="none" strike="noStrike" kern="1200" cap="none" spc="-70" normalizeH="0" baseline="0" noProof="0" dirty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0E69A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p≥0.45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15402" y="3817080"/>
            <a:ext cx="3707129" cy="1766509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193800" marR="0" lvl="0" indent="0" algn="l" defTabSz="914400" rtl="0" eaLnBrk="1" fontAlgn="auto" latinLnBrk="0" hangingPunct="1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Bezpečnost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>
                <a:srgbClr val="503191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cs-CZ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Nebyly pozorovány žádné DLT</a:t>
            </a: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>
                <a:srgbClr val="503191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cs-CZ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 čtyř pacientů (15 %) se objevily nežádoucí účinky 3. stupně (kolitida, vyrážka, zvýšená amyláza/lipáza a leukocytóza)</a:t>
            </a: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>
                <a:srgbClr val="503191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cs-CZ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 jednoho pacienta se objevila AE 4. stupně (</a:t>
            </a:r>
            <a:r>
              <a:rPr kumimoji="0" lang="cs-CZ" sz="1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myositida</a:t>
            </a:r>
            <a:r>
              <a:rPr kumimoji="0" lang="cs-CZ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)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02891" y="5414171"/>
            <a:ext cx="3562985" cy="54483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>
                <a:srgbClr val="503191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Medi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á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 follow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up: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16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,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měsíců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191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Medi</a:t>
            </a:r>
            <a:r>
              <a:rPr kumimoji="0" lang="cs-CZ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á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DoR: 7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,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 </a:t>
            </a:r>
            <a:r>
              <a:rPr kumimoji="0" lang="cs-CZ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měsíců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(95% CI,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,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8–NA)</a:t>
            </a:r>
          </a:p>
        </p:txBody>
      </p:sp>
      <p:sp>
        <p:nvSpPr>
          <p:cNvPr id="38" name="Slide Number Placeholder 34">
            <a:extLst>
              <a:ext uri="{FF2B5EF4-FFF2-40B4-BE49-F238E27FC236}">
                <a16:creationId xmlns="" xmlns:a16="http://schemas.microsoft.com/office/drawing/2014/main" id="{65F07C07-7C8F-4D13-8B53-0123403C22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70924" y="6490072"/>
            <a:ext cx="2804160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355" y="6304909"/>
            <a:ext cx="9957055" cy="25455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5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*Kombinační léčba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enkorafenib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+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cetuximab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+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nivolumab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je v současné době předmětem zkoumání a nebyla schválena pro léčbu žádného pacienta; †V EU je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enkorafenib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schválen v kombinaci s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cetuximabem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pro léčbu ≥2L BRAF V600E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mt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mCRC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, zatímco kombinovaná léčba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enkorafenib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+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cetuximab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+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binimetinib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není pro tyto pacienty schválena.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2345" y="4528233"/>
            <a:ext cx="11132820" cy="1588722"/>
          </a:xfrm>
          <a:custGeom>
            <a:avLst/>
            <a:gdLst/>
            <a:ahLst/>
            <a:cxnLst/>
            <a:rect l="l" t="t" r="r" b="b"/>
            <a:pathLst>
              <a:path w="11132820" h="2364104">
                <a:moveTo>
                  <a:pt x="0" y="393954"/>
                </a:moveTo>
                <a:lnTo>
                  <a:pt x="3069" y="344541"/>
                </a:lnTo>
                <a:lnTo>
                  <a:pt x="12031" y="296960"/>
                </a:lnTo>
                <a:lnTo>
                  <a:pt x="26517" y="251577"/>
                </a:lnTo>
                <a:lnTo>
                  <a:pt x="46157" y="208764"/>
                </a:lnTo>
                <a:lnTo>
                  <a:pt x="70582" y="168889"/>
                </a:lnTo>
                <a:lnTo>
                  <a:pt x="99424" y="132323"/>
                </a:lnTo>
                <a:lnTo>
                  <a:pt x="132312" y="99433"/>
                </a:lnTo>
                <a:lnTo>
                  <a:pt x="168878" y="70589"/>
                </a:lnTo>
                <a:lnTo>
                  <a:pt x="208753" y="46162"/>
                </a:lnTo>
                <a:lnTo>
                  <a:pt x="251567" y="26520"/>
                </a:lnTo>
                <a:lnTo>
                  <a:pt x="296951" y="12033"/>
                </a:lnTo>
                <a:lnTo>
                  <a:pt x="344536" y="3069"/>
                </a:lnTo>
                <a:lnTo>
                  <a:pt x="393954" y="0"/>
                </a:lnTo>
                <a:lnTo>
                  <a:pt x="10738866" y="0"/>
                </a:lnTo>
                <a:lnTo>
                  <a:pt x="10788278" y="3069"/>
                </a:lnTo>
                <a:lnTo>
                  <a:pt x="10835859" y="12033"/>
                </a:lnTo>
                <a:lnTo>
                  <a:pt x="10881242" y="26520"/>
                </a:lnTo>
                <a:lnTo>
                  <a:pt x="10924055" y="46162"/>
                </a:lnTo>
                <a:lnTo>
                  <a:pt x="10963930" y="70589"/>
                </a:lnTo>
                <a:lnTo>
                  <a:pt x="11000496" y="99433"/>
                </a:lnTo>
                <a:lnTo>
                  <a:pt x="11033386" y="132323"/>
                </a:lnTo>
                <a:lnTo>
                  <a:pt x="11062230" y="168889"/>
                </a:lnTo>
                <a:lnTo>
                  <a:pt x="11086657" y="208764"/>
                </a:lnTo>
                <a:lnTo>
                  <a:pt x="11106299" y="251577"/>
                </a:lnTo>
                <a:lnTo>
                  <a:pt x="11120786" y="296960"/>
                </a:lnTo>
                <a:lnTo>
                  <a:pt x="11129750" y="344541"/>
                </a:lnTo>
                <a:lnTo>
                  <a:pt x="11132820" y="393954"/>
                </a:lnTo>
                <a:lnTo>
                  <a:pt x="11132820" y="1969757"/>
                </a:lnTo>
                <a:lnTo>
                  <a:pt x="11129750" y="2019177"/>
                </a:lnTo>
                <a:lnTo>
                  <a:pt x="11120786" y="2066764"/>
                </a:lnTo>
                <a:lnTo>
                  <a:pt x="11106299" y="2112150"/>
                </a:lnTo>
                <a:lnTo>
                  <a:pt x="11086657" y="2154966"/>
                </a:lnTo>
                <a:lnTo>
                  <a:pt x="11062230" y="2194842"/>
                </a:lnTo>
                <a:lnTo>
                  <a:pt x="11033386" y="2231409"/>
                </a:lnTo>
                <a:lnTo>
                  <a:pt x="11000496" y="2264298"/>
                </a:lnTo>
                <a:lnTo>
                  <a:pt x="10963930" y="2293140"/>
                </a:lnTo>
                <a:lnTo>
                  <a:pt x="10924055" y="2317566"/>
                </a:lnTo>
                <a:lnTo>
                  <a:pt x="10881242" y="2337206"/>
                </a:lnTo>
                <a:lnTo>
                  <a:pt x="10835859" y="2351692"/>
                </a:lnTo>
                <a:lnTo>
                  <a:pt x="10788278" y="2360654"/>
                </a:lnTo>
                <a:lnTo>
                  <a:pt x="10738866" y="2363724"/>
                </a:lnTo>
                <a:lnTo>
                  <a:pt x="393954" y="2363724"/>
                </a:lnTo>
                <a:lnTo>
                  <a:pt x="344536" y="2360654"/>
                </a:lnTo>
                <a:lnTo>
                  <a:pt x="296951" y="2351692"/>
                </a:lnTo>
                <a:lnTo>
                  <a:pt x="251567" y="2337206"/>
                </a:lnTo>
                <a:lnTo>
                  <a:pt x="208753" y="2317566"/>
                </a:lnTo>
                <a:lnTo>
                  <a:pt x="168878" y="2293140"/>
                </a:lnTo>
                <a:lnTo>
                  <a:pt x="132312" y="2264298"/>
                </a:lnTo>
                <a:lnTo>
                  <a:pt x="99424" y="2231409"/>
                </a:lnTo>
                <a:lnTo>
                  <a:pt x="70582" y="2194842"/>
                </a:lnTo>
                <a:lnTo>
                  <a:pt x="46157" y="2154966"/>
                </a:lnTo>
                <a:lnTo>
                  <a:pt x="26517" y="2112150"/>
                </a:lnTo>
                <a:lnTo>
                  <a:pt x="12031" y="2066764"/>
                </a:lnTo>
                <a:lnTo>
                  <a:pt x="3069" y="2019177"/>
                </a:lnTo>
                <a:lnTo>
                  <a:pt x="0" y="1969757"/>
                </a:lnTo>
                <a:lnTo>
                  <a:pt x="0" y="39395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0816" y="3755318"/>
            <a:ext cx="318770" cy="236854"/>
          </a:xfrm>
          <a:custGeom>
            <a:avLst/>
            <a:gdLst/>
            <a:ahLst/>
            <a:cxnLst/>
            <a:rect l="l" t="t" r="r" b="b"/>
            <a:pathLst>
              <a:path w="318770" h="236854">
                <a:moveTo>
                  <a:pt x="318723" y="0"/>
                </a:moveTo>
                <a:lnTo>
                  <a:pt x="7392" y="0"/>
                </a:lnTo>
                <a:lnTo>
                  <a:pt x="0" y="7864"/>
                </a:lnTo>
                <a:lnTo>
                  <a:pt x="0" y="229061"/>
                </a:lnTo>
                <a:lnTo>
                  <a:pt x="7392" y="236434"/>
                </a:lnTo>
                <a:lnTo>
                  <a:pt x="81530" y="236434"/>
                </a:lnTo>
                <a:lnTo>
                  <a:pt x="318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73759" y="1723047"/>
            <a:ext cx="3510124" cy="1841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76059" y="1641222"/>
            <a:ext cx="3629532" cy="1961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02533" y="1373251"/>
            <a:ext cx="50076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4717415" algn="l"/>
              </a:tabLst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PFS	</a:t>
            </a:r>
            <a:r>
              <a:rPr kumimoji="0" sz="2100" b="1" i="0" u="none" strike="noStrike" kern="1200" cap="none" spc="-15" normalizeH="0" baseline="198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OS</a:t>
            </a:r>
            <a:endParaRPr kumimoji="0" sz="2100" b="0" i="0" u="none" strike="noStrike" kern="1200" cap="none" spc="0" normalizeH="0" baseline="1984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06751" y="5436108"/>
            <a:ext cx="1664335" cy="332740"/>
          </a:xfrm>
          <a:custGeom>
            <a:avLst/>
            <a:gdLst/>
            <a:ahLst/>
            <a:cxnLst/>
            <a:rect l="l" t="t" r="r" b="b"/>
            <a:pathLst>
              <a:path w="1664335" h="332739">
                <a:moveTo>
                  <a:pt x="1629028" y="0"/>
                </a:moveTo>
                <a:lnTo>
                  <a:pt x="35179" y="0"/>
                </a:lnTo>
                <a:lnTo>
                  <a:pt x="21484" y="2764"/>
                </a:lnTo>
                <a:lnTo>
                  <a:pt x="10302" y="10302"/>
                </a:lnTo>
                <a:lnTo>
                  <a:pt x="2764" y="21484"/>
                </a:lnTo>
                <a:lnTo>
                  <a:pt x="0" y="35178"/>
                </a:lnTo>
                <a:lnTo>
                  <a:pt x="0" y="297078"/>
                </a:lnTo>
                <a:lnTo>
                  <a:pt x="2764" y="310763"/>
                </a:lnTo>
                <a:lnTo>
                  <a:pt x="10302" y="321937"/>
                </a:lnTo>
                <a:lnTo>
                  <a:pt x="21484" y="329469"/>
                </a:lnTo>
                <a:lnTo>
                  <a:pt x="35179" y="332231"/>
                </a:lnTo>
                <a:lnTo>
                  <a:pt x="1629028" y="332231"/>
                </a:lnTo>
                <a:lnTo>
                  <a:pt x="1642723" y="329469"/>
                </a:lnTo>
                <a:lnTo>
                  <a:pt x="1653905" y="321937"/>
                </a:lnTo>
                <a:lnTo>
                  <a:pt x="1661443" y="310763"/>
                </a:lnTo>
                <a:lnTo>
                  <a:pt x="1664208" y="297078"/>
                </a:lnTo>
                <a:lnTo>
                  <a:pt x="1664208" y="35178"/>
                </a:lnTo>
                <a:lnTo>
                  <a:pt x="1661443" y="21484"/>
                </a:lnTo>
                <a:lnTo>
                  <a:pt x="1653905" y="10302"/>
                </a:lnTo>
                <a:lnTo>
                  <a:pt x="1642723" y="2764"/>
                </a:lnTo>
                <a:lnTo>
                  <a:pt x="1629028" y="0"/>
                </a:lnTo>
                <a:close/>
              </a:path>
            </a:pathLst>
          </a:custGeom>
          <a:solidFill>
            <a:srgbClr val="0E69A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9020" y="5589219"/>
            <a:ext cx="1440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BRAF 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V600E mt</a:t>
            </a:r>
            <a:r>
              <a:rPr kumimoji="0" sz="900" b="1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mCRC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78423" y="5202935"/>
            <a:ext cx="3302635" cy="321945"/>
          </a:xfrm>
          <a:custGeom>
            <a:avLst/>
            <a:gdLst/>
            <a:ahLst/>
            <a:cxnLst/>
            <a:rect l="l" t="t" r="r" b="b"/>
            <a:pathLst>
              <a:path w="3302634" h="321945">
                <a:moveTo>
                  <a:pt x="3248914" y="0"/>
                </a:moveTo>
                <a:lnTo>
                  <a:pt x="53593" y="0"/>
                </a:lnTo>
                <a:lnTo>
                  <a:pt x="32736" y="4212"/>
                </a:lnTo>
                <a:lnTo>
                  <a:pt x="15700" y="15700"/>
                </a:lnTo>
                <a:lnTo>
                  <a:pt x="4212" y="32736"/>
                </a:lnTo>
                <a:lnTo>
                  <a:pt x="0" y="53593"/>
                </a:lnTo>
                <a:lnTo>
                  <a:pt x="0" y="267969"/>
                </a:lnTo>
                <a:lnTo>
                  <a:pt x="4212" y="288827"/>
                </a:lnTo>
                <a:lnTo>
                  <a:pt x="15700" y="305863"/>
                </a:lnTo>
                <a:lnTo>
                  <a:pt x="32736" y="317351"/>
                </a:lnTo>
                <a:lnTo>
                  <a:pt x="53593" y="321563"/>
                </a:lnTo>
                <a:lnTo>
                  <a:pt x="3248914" y="321563"/>
                </a:lnTo>
                <a:lnTo>
                  <a:pt x="3269771" y="317351"/>
                </a:lnTo>
                <a:lnTo>
                  <a:pt x="3286807" y="305863"/>
                </a:lnTo>
                <a:lnTo>
                  <a:pt x="3298295" y="288827"/>
                </a:lnTo>
                <a:lnTo>
                  <a:pt x="3302507" y="267969"/>
                </a:lnTo>
                <a:lnTo>
                  <a:pt x="3302507" y="53593"/>
                </a:lnTo>
                <a:lnTo>
                  <a:pt x="3298295" y="32736"/>
                </a:lnTo>
                <a:lnTo>
                  <a:pt x="3286807" y="15700"/>
                </a:lnTo>
                <a:lnTo>
                  <a:pt x="3269771" y="4212"/>
                </a:lnTo>
                <a:lnTo>
                  <a:pt x="3248914" y="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26456" y="5278551"/>
            <a:ext cx="335203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Rameno 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1: en</a:t>
            </a:r>
            <a:r>
              <a:rPr kumimoji="0" lang="cs-CZ" sz="9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</a:t>
            </a:r>
            <a:r>
              <a:rPr kumimoji="0" sz="9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orafenib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+ 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cetuximab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+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nivolumab*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78423" y="5725667"/>
            <a:ext cx="3302635" cy="325120"/>
          </a:xfrm>
          <a:custGeom>
            <a:avLst/>
            <a:gdLst/>
            <a:ahLst/>
            <a:cxnLst/>
            <a:rect l="l" t="t" r="r" b="b"/>
            <a:pathLst>
              <a:path w="3302634" h="325120">
                <a:moveTo>
                  <a:pt x="3248405" y="0"/>
                </a:moveTo>
                <a:lnTo>
                  <a:pt x="54101" y="0"/>
                </a:lnTo>
                <a:lnTo>
                  <a:pt x="33057" y="4251"/>
                </a:lnTo>
                <a:lnTo>
                  <a:pt x="15859" y="15844"/>
                </a:lnTo>
                <a:lnTo>
                  <a:pt x="4256" y="33041"/>
                </a:lnTo>
                <a:lnTo>
                  <a:pt x="0" y="54101"/>
                </a:lnTo>
                <a:lnTo>
                  <a:pt x="0" y="270509"/>
                </a:lnTo>
                <a:lnTo>
                  <a:pt x="4256" y="291570"/>
                </a:lnTo>
                <a:lnTo>
                  <a:pt x="15859" y="308767"/>
                </a:lnTo>
                <a:lnTo>
                  <a:pt x="33057" y="320360"/>
                </a:lnTo>
                <a:lnTo>
                  <a:pt x="54101" y="324611"/>
                </a:lnTo>
                <a:lnTo>
                  <a:pt x="3248405" y="324611"/>
                </a:lnTo>
                <a:lnTo>
                  <a:pt x="3269450" y="320360"/>
                </a:lnTo>
                <a:lnTo>
                  <a:pt x="3286648" y="308767"/>
                </a:lnTo>
                <a:lnTo>
                  <a:pt x="3298251" y="291570"/>
                </a:lnTo>
                <a:lnTo>
                  <a:pt x="3302507" y="270509"/>
                </a:lnTo>
                <a:lnTo>
                  <a:pt x="3302507" y="54101"/>
                </a:lnTo>
                <a:lnTo>
                  <a:pt x="3298251" y="33041"/>
                </a:lnTo>
                <a:lnTo>
                  <a:pt x="3286648" y="15844"/>
                </a:lnTo>
                <a:lnTo>
                  <a:pt x="3269450" y="4251"/>
                </a:lnTo>
                <a:lnTo>
                  <a:pt x="3248405" y="0"/>
                </a:lnTo>
                <a:close/>
              </a:path>
            </a:pathLst>
          </a:custGeom>
          <a:solidFill>
            <a:srgbClr val="FFC73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69850" y="5802690"/>
            <a:ext cx="258457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Rameno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2: en</a:t>
            </a:r>
            <a:r>
              <a:rPr kumimoji="0" lang="cs-CZ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</a:t>
            </a:r>
            <a:r>
              <a:rPr kumimoji="0" sz="9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orafenib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+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cetuximab</a:t>
            </a:r>
            <a:r>
              <a:rPr kumimoji="0" sz="900" b="0" i="0" u="none" strike="noStrike" kern="1200" cap="none" spc="-7" normalizeH="0" baseline="2777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†</a:t>
            </a:r>
            <a:endParaRPr kumimoji="0" sz="900" b="0" i="0" u="none" strike="noStrike" kern="1200" cap="none" spc="0" normalizeH="0" baseline="27777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99559" y="5202935"/>
            <a:ext cx="960119" cy="792480"/>
          </a:xfrm>
          <a:custGeom>
            <a:avLst/>
            <a:gdLst/>
            <a:ahLst/>
            <a:cxnLst/>
            <a:rect l="l" t="t" r="r" b="b"/>
            <a:pathLst>
              <a:path w="960120" h="792479">
                <a:moveTo>
                  <a:pt x="480060" y="0"/>
                </a:moveTo>
                <a:lnTo>
                  <a:pt x="427744" y="2325"/>
                </a:lnTo>
                <a:lnTo>
                  <a:pt x="377061" y="9139"/>
                </a:lnTo>
                <a:lnTo>
                  <a:pt x="328306" y="20202"/>
                </a:lnTo>
                <a:lnTo>
                  <a:pt x="281769" y="35270"/>
                </a:lnTo>
                <a:lnTo>
                  <a:pt x="237744" y="54102"/>
                </a:lnTo>
                <a:lnTo>
                  <a:pt x="196522" y="76456"/>
                </a:lnTo>
                <a:lnTo>
                  <a:pt x="158398" y="102090"/>
                </a:lnTo>
                <a:lnTo>
                  <a:pt x="123663" y="130763"/>
                </a:lnTo>
                <a:lnTo>
                  <a:pt x="92610" y="162232"/>
                </a:lnTo>
                <a:lnTo>
                  <a:pt x="65532" y="196257"/>
                </a:lnTo>
                <a:lnTo>
                  <a:pt x="42720" y="232594"/>
                </a:lnTo>
                <a:lnTo>
                  <a:pt x="24469" y="271003"/>
                </a:lnTo>
                <a:lnTo>
                  <a:pt x="11070" y="311242"/>
                </a:lnTo>
                <a:lnTo>
                  <a:pt x="2816" y="353068"/>
                </a:lnTo>
                <a:lnTo>
                  <a:pt x="0" y="396239"/>
                </a:lnTo>
                <a:lnTo>
                  <a:pt x="2816" y="439414"/>
                </a:lnTo>
                <a:lnTo>
                  <a:pt x="11070" y="481241"/>
                </a:lnTo>
                <a:lnTo>
                  <a:pt x="24469" y="521481"/>
                </a:lnTo>
                <a:lnTo>
                  <a:pt x="42720" y="559890"/>
                </a:lnTo>
                <a:lnTo>
                  <a:pt x="65532" y="596228"/>
                </a:lnTo>
                <a:lnTo>
                  <a:pt x="92610" y="630252"/>
                </a:lnTo>
                <a:lnTo>
                  <a:pt x="123663" y="661721"/>
                </a:lnTo>
                <a:lnTo>
                  <a:pt x="158398" y="690394"/>
                </a:lnTo>
                <a:lnTo>
                  <a:pt x="196522" y="716027"/>
                </a:lnTo>
                <a:lnTo>
                  <a:pt x="237744" y="738380"/>
                </a:lnTo>
                <a:lnTo>
                  <a:pt x="281769" y="757211"/>
                </a:lnTo>
                <a:lnTo>
                  <a:pt x="328306" y="772279"/>
                </a:lnTo>
                <a:lnTo>
                  <a:pt x="377061" y="783340"/>
                </a:lnTo>
                <a:lnTo>
                  <a:pt x="427744" y="790154"/>
                </a:lnTo>
                <a:lnTo>
                  <a:pt x="480060" y="792479"/>
                </a:lnTo>
                <a:lnTo>
                  <a:pt x="532375" y="790154"/>
                </a:lnTo>
                <a:lnTo>
                  <a:pt x="583058" y="783340"/>
                </a:lnTo>
                <a:lnTo>
                  <a:pt x="631813" y="772279"/>
                </a:lnTo>
                <a:lnTo>
                  <a:pt x="678350" y="757211"/>
                </a:lnTo>
                <a:lnTo>
                  <a:pt x="722376" y="738380"/>
                </a:lnTo>
                <a:lnTo>
                  <a:pt x="763597" y="716027"/>
                </a:lnTo>
                <a:lnTo>
                  <a:pt x="801721" y="690394"/>
                </a:lnTo>
                <a:lnTo>
                  <a:pt x="836456" y="661721"/>
                </a:lnTo>
                <a:lnTo>
                  <a:pt x="867509" y="630252"/>
                </a:lnTo>
                <a:lnTo>
                  <a:pt x="894587" y="596228"/>
                </a:lnTo>
                <a:lnTo>
                  <a:pt x="917399" y="559890"/>
                </a:lnTo>
                <a:lnTo>
                  <a:pt x="935650" y="521481"/>
                </a:lnTo>
                <a:lnTo>
                  <a:pt x="949049" y="481241"/>
                </a:lnTo>
                <a:lnTo>
                  <a:pt x="957303" y="439414"/>
                </a:lnTo>
                <a:lnTo>
                  <a:pt x="960119" y="396239"/>
                </a:lnTo>
                <a:lnTo>
                  <a:pt x="957303" y="353068"/>
                </a:lnTo>
                <a:lnTo>
                  <a:pt x="949049" y="311242"/>
                </a:lnTo>
                <a:lnTo>
                  <a:pt x="935650" y="271003"/>
                </a:lnTo>
                <a:lnTo>
                  <a:pt x="917399" y="232594"/>
                </a:lnTo>
                <a:lnTo>
                  <a:pt x="894587" y="196257"/>
                </a:lnTo>
                <a:lnTo>
                  <a:pt x="867509" y="162232"/>
                </a:lnTo>
                <a:lnTo>
                  <a:pt x="836456" y="130763"/>
                </a:lnTo>
                <a:lnTo>
                  <a:pt x="801721" y="102090"/>
                </a:lnTo>
                <a:lnTo>
                  <a:pt x="763597" y="76456"/>
                </a:lnTo>
                <a:lnTo>
                  <a:pt x="722376" y="54102"/>
                </a:lnTo>
                <a:lnTo>
                  <a:pt x="678350" y="35270"/>
                </a:lnTo>
                <a:lnTo>
                  <a:pt x="631813" y="20202"/>
                </a:lnTo>
                <a:lnTo>
                  <a:pt x="583058" y="9139"/>
                </a:lnTo>
                <a:lnTo>
                  <a:pt x="532375" y="2325"/>
                </a:lnTo>
                <a:lnTo>
                  <a:pt x="480060" y="0"/>
                </a:lnTo>
                <a:close/>
              </a:path>
            </a:pathLst>
          </a:custGeom>
          <a:solidFill>
            <a:srgbClr val="0E69A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43988" y="5311266"/>
            <a:ext cx="26485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460375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08430" algn="l"/>
                <a:tab pos="2031364" algn="l"/>
                <a:tab pos="2635250" algn="l"/>
              </a:tabLst>
              <a:defRPr/>
            </a:pPr>
            <a:r>
              <a:rPr kumimoji="0" lang="cs-CZ" sz="9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Pacienti s 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MSS	</a:t>
            </a:r>
            <a:r>
              <a:rPr kumimoji="0" sz="1350" b="1" i="0" u="heavy" strike="noStrike" kern="1200" cap="none" spc="-7" normalizeH="0" baseline="308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0E69AE"/>
                  </a:solidFill>
                </a:uFill>
                <a:latin typeface="Verdana"/>
                <a:ea typeface="+mn-ea"/>
                <a:cs typeface="Verdana"/>
              </a:rPr>
              <a:t> 	2:1	</a:t>
            </a:r>
            <a:endParaRPr kumimoji="0" sz="135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09189" y="5583431"/>
            <a:ext cx="96011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</a:t>
            </a:r>
            <a:r>
              <a:rPr kumimoji="0" lang="cs-CZ" sz="9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Rameno</a:t>
            </a:r>
            <a:r>
              <a:rPr kumimoji="0" sz="900" b="1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1: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3492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Rameno 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2)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60441" y="5580888"/>
            <a:ext cx="619125" cy="365760"/>
          </a:xfrm>
          <a:custGeom>
            <a:avLst/>
            <a:gdLst/>
            <a:ahLst/>
            <a:cxnLst/>
            <a:rect l="l" t="t" r="r" b="b"/>
            <a:pathLst>
              <a:path w="619125" h="365760">
                <a:moveTo>
                  <a:pt x="542798" y="250990"/>
                </a:moveTo>
                <a:lnTo>
                  <a:pt x="542798" y="365290"/>
                </a:lnTo>
                <a:lnTo>
                  <a:pt x="593598" y="327190"/>
                </a:lnTo>
                <a:lnTo>
                  <a:pt x="561848" y="327190"/>
                </a:lnTo>
                <a:lnTo>
                  <a:pt x="561848" y="289090"/>
                </a:lnTo>
                <a:lnTo>
                  <a:pt x="593598" y="289090"/>
                </a:lnTo>
                <a:lnTo>
                  <a:pt x="542798" y="250990"/>
                </a:lnTo>
                <a:close/>
              </a:path>
              <a:path w="619125" h="365760">
                <a:moveTo>
                  <a:pt x="290449" y="19050"/>
                </a:moveTo>
                <a:lnTo>
                  <a:pt x="290449" y="327190"/>
                </a:lnTo>
                <a:lnTo>
                  <a:pt x="542798" y="327190"/>
                </a:lnTo>
                <a:lnTo>
                  <a:pt x="542798" y="308140"/>
                </a:lnTo>
                <a:lnTo>
                  <a:pt x="328549" y="308140"/>
                </a:lnTo>
                <a:lnTo>
                  <a:pt x="309499" y="289090"/>
                </a:lnTo>
                <a:lnTo>
                  <a:pt x="328549" y="289090"/>
                </a:lnTo>
                <a:lnTo>
                  <a:pt x="328549" y="38100"/>
                </a:lnTo>
                <a:lnTo>
                  <a:pt x="309499" y="38100"/>
                </a:lnTo>
                <a:lnTo>
                  <a:pt x="290449" y="19050"/>
                </a:lnTo>
                <a:close/>
              </a:path>
              <a:path w="619125" h="365760">
                <a:moveTo>
                  <a:pt x="593598" y="289090"/>
                </a:moveTo>
                <a:lnTo>
                  <a:pt x="561848" y="289090"/>
                </a:lnTo>
                <a:lnTo>
                  <a:pt x="561848" y="327190"/>
                </a:lnTo>
                <a:lnTo>
                  <a:pt x="593598" y="327190"/>
                </a:lnTo>
                <a:lnTo>
                  <a:pt x="618998" y="308140"/>
                </a:lnTo>
                <a:lnTo>
                  <a:pt x="593598" y="289090"/>
                </a:lnTo>
                <a:close/>
              </a:path>
              <a:path w="619125" h="365760">
                <a:moveTo>
                  <a:pt x="328549" y="289090"/>
                </a:moveTo>
                <a:lnTo>
                  <a:pt x="309499" y="289090"/>
                </a:lnTo>
                <a:lnTo>
                  <a:pt x="328549" y="308140"/>
                </a:lnTo>
                <a:lnTo>
                  <a:pt x="328549" y="289090"/>
                </a:lnTo>
                <a:close/>
              </a:path>
              <a:path w="619125" h="365760">
                <a:moveTo>
                  <a:pt x="542798" y="289090"/>
                </a:moveTo>
                <a:lnTo>
                  <a:pt x="328549" y="289090"/>
                </a:lnTo>
                <a:lnTo>
                  <a:pt x="328549" y="308140"/>
                </a:lnTo>
                <a:lnTo>
                  <a:pt x="542798" y="308140"/>
                </a:lnTo>
                <a:lnTo>
                  <a:pt x="542798" y="289090"/>
                </a:lnTo>
                <a:close/>
              </a:path>
              <a:path w="619125" h="365760">
                <a:moveTo>
                  <a:pt x="328549" y="0"/>
                </a:moveTo>
                <a:lnTo>
                  <a:pt x="0" y="0"/>
                </a:lnTo>
                <a:lnTo>
                  <a:pt x="0" y="38100"/>
                </a:lnTo>
                <a:lnTo>
                  <a:pt x="290449" y="38100"/>
                </a:lnTo>
                <a:lnTo>
                  <a:pt x="290449" y="19050"/>
                </a:lnTo>
                <a:lnTo>
                  <a:pt x="328549" y="19050"/>
                </a:lnTo>
                <a:lnTo>
                  <a:pt x="328549" y="0"/>
                </a:lnTo>
                <a:close/>
              </a:path>
              <a:path w="619125" h="365760">
                <a:moveTo>
                  <a:pt x="328549" y="19050"/>
                </a:moveTo>
                <a:lnTo>
                  <a:pt x="290449" y="19050"/>
                </a:lnTo>
                <a:lnTo>
                  <a:pt x="309499" y="38100"/>
                </a:lnTo>
                <a:lnTo>
                  <a:pt x="328549" y="38100"/>
                </a:lnTo>
                <a:lnTo>
                  <a:pt x="328549" y="19050"/>
                </a:lnTo>
                <a:close/>
              </a:path>
            </a:pathLst>
          </a:custGeom>
          <a:solidFill>
            <a:srgbClr val="0E69A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60441" y="5306567"/>
            <a:ext cx="619125" cy="311785"/>
          </a:xfrm>
          <a:custGeom>
            <a:avLst/>
            <a:gdLst/>
            <a:ahLst/>
            <a:cxnLst/>
            <a:rect l="l" t="t" r="r" b="b"/>
            <a:pathLst>
              <a:path w="619125" h="311785">
                <a:moveTo>
                  <a:pt x="290449" y="273303"/>
                </a:moveTo>
                <a:lnTo>
                  <a:pt x="0" y="273303"/>
                </a:lnTo>
                <a:lnTo>
                  <a:pt x="0" y="311442"/>
                </a:lnTo>
                <a:lnTo>
                  <a:pt x="328549" y="311442"/>
                </a:lnTo>
                <a:lnTo>
                  <a:pt x="328549" y="292392"/>
                </a:lnTo>
                <a:lnTo>
                  <a:pt x="290449" y="292392"/>
                </a:lnTo>
                <a:lnTo>
                  <a:pt x="290449" y="273303"/>
                </a:lnTo>
                <a:close/>
              </a:path>
              <a:path w="619125" h="311785">
                <a:moveTo>
                  <a:pt x="542798" y="38099"/>
                </a:moveTo>
                <a:lnTo>
                  <a:pt x="290449" y="38099"/>
                </a:lnTo>
                <a:lnTo>
                  <a:pt x="290449" y="292392"/>
                </a:lnTo>
                <a:lnTo>
                  <a:pt x="309499" y="273303"/>
                </a:lnTo>
                <a:lnTo>
                  <a:pt x="328549" y="273303"/>
                </a:lnTo>
                <a:lnTo>
                  <a:pt x="328549" y="76199"/>
                </a:lnTo>
                <a:lnTo>
                  <a:pt x="309499" y="76199"/>
                </a:lnTo>
                <a:lnTo>
                  <a:pt x="328549" y="57149"/>
                </a:lnTo>
                <a:lnTo>
                  <a:pt x="542798" y="57149"/>
                </a:lnTo>
                <a:lnTo>
                  <a:pt x="542798" y="38099"/>
                </a:lnTo>
                <a:close/>
              </a:path>
              <a:path w="619125" h="311785">
                <a:moveTo>
                  <a:pt x="328549" y="273303"/>
                </a:moveTo>
                <a:lnTo>
                  <a:pt x="309499" y="273303"/>
                </a:lnTo>
                <a:lnTo>
                  <a:pt x="290449" y="292392"/>
                </a:lnTo>
                <a:lnTo>
                  <a:pt x="328549" y="292392"/>
                </a:lnTo>
                <a:lnTo>
                  <a:pt x="328549" y="273303"/>
                </a:lnTo>
                <a:close/>
              </a:path>
              <a:path w="619125" h="311785">
                <a:moveTo>
                  <a:pt x="542798" y="0"/>
                </a:moveTo>
                <a:lnTo>
                  <a:pt x="542798" y="114299"/>
                </a:lnTo>
                <a:lnTo>
                  <a:pt x="593598" y="76199"/>
                </a:lnTo>
                <a:lnTo>
                  <a:pt x="561848" y="76199"/>
                </a:lnTo>
                <a:lnTo>
                  <a:pt x="561848" y="38099"/>
                </a:lnTo>
                <a:lnTo>
                  <a:pt x="593598" y="38099"/>
                </a:lnTo>
                <a:lnTo>
                  <a:pt x="542798" y="0"/>
                </a:lnTo>
                <a:close/>
              </a:path>
              <a:path w="619125" h="311785">
                <a:moveTo>
                  <a:pt x="328549" y="57149"/>
                </a:moveTo>
                <a:lnTo>
                  <a:pt x="309499" y="76199"/>
                </a:lnTo>
                <a:lnTo>
                  <a:pt x="328549" y="76199"/>
                </a:lnTo>
                <a:lnTo>
                  <a:pt x="328549" y="57149"/>
                </a:lnTo>
                <a:close/>
              </a:path>
              <a:path w="619125" h="311785">
                <a:moveTo>
                  <a:pt x="542798" y="57149"/>
                </a:moveTo>
                <a:lnTo>
                  <a:pt x="328549" y="57149"/>
                </a:lnTo>
                <a:lnTo>
                  <a:pt x="328549" y="76199"/>
                </a:lnTo>
                <a:lnTo>
                  <a:pt x="542798" y="76199"/>
                </a:lnTo>
                <a:lnTo>
                  <a:pt x="542798" y="57149"/>
                </a:lnTo>
                <a:close/>
              </a:path>
              <a:path w="619125" h="311785">
                <a:moveTo>
                  <a:pt x="593598" y="38099"/>
                </a:moveTo>
                <a:lnTo>
                  <a:pt x="561848" y="38099"/>
                </a:lnTo>
                <a:lnTo>
                  <a:pt x="561848" y="76199"/>
                </a:lnTo>
                <a:lnTo>
                  <a:pt x="593598" y="76199"/>
                </a:lnTo>
                <a:lnTo>
                  <a:pt x="618998" y="57149"/>
                </a:lnTo>
                <a:lnTo>
                  <a:pt x="593598" y="38099"/>
                </a:lnTo>
                <a:close/>
              </a:path>
            </a:pathLst>
          </a:custGeom>
          <a:solidFill>
            <a:srgbClr val="0E69A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5232" y="3857994"/>
            <a:ext cx="10754767" cy="149335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26589" marR="0" lvl="0" indent="0" algn="ctr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EB3B9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Závěry autorů</a:t>
            </a:r>
          </a:p>
          <a:p>
            <a:pPr marL="198120" marR="0" lvl="0" indent="-185420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>
                <a:srgbClr val="EB3B95"/>
              </a:buClr>
              <a:buSzTx/>
              <a:buFont typeface="Arial"/>
              <a:buChar char="•"/>
              <a:tabLst>
                <a:tab pos="198120" algn="l"/>
                <a:tab pos="198755" algn="l"/>
              </a:tabLst>
              <a:defRPr/>
            </a:pPr>
            <a:r>
              <a:rPr kumimoji="0" lang="cs-CZ" sz="11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Encorafenib</a:t>
            </a:r>
            <a:r>
              <a:rPr kumimoji="0" lang="cs-CZ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+ </a:t>
            </a:r>
            <a:r>
              <a:rPr kumimoji="0" lang="cs-CZ" sz="11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cetuximab</a:t>
            </a:r>
            <a:r>
              <a:rPr kumimoji="0" lang="cs-CZ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+ </a:t>
            </a:r>
            <a:r>
              <a:rPr kumimoji="0" lang="cs-CZ" sz="11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nivolumab</a:t>
            </a:r>
            <a:r>
              <a:rPr kumimoji="0" lang="cs-CZ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* je bezpečný/dobře tolerovaný a aktivní u pacientů s MSS BRAF V600E </a:t>
            </a:r>
            <a:r>
              <a:rPr kumimoji="0" lang="cs-CZ" sz="11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mt</a:t>
            </a:r>
            <a:r>
              <a:rPr kumimoji="0" lang="cs-CZ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1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mCRC</a:t>
            </a:r>
            <a:endParaRPr kumimoji="0" lang="cs-CZ" sz="11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98120" marR="0" lvl="0" indent="-185420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>
                <a:srgbClr val="EB3B95"/>
              </a:buClr>
              <a:buSzTx/>
              <a:buFont typeface="Arial"/>
              <a:buChar char="•"/>
              <a:tabLst>
                <a:tab pos="198120" algn="l"/>
                <a:tab pos="198755" algn="l"/>
              </a:tabLst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Data naznačují potenciální roli imunoterapie u podskupiny pacientů s MSS 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mCRC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98120" marR="0" lvl="0" indent="-185420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>
                <a:srgbClr val="EB3B95"/>
              </a:buClr>
              <a:buSzTx/>
              <a:buFont typeface="Arial"/>
              <a:buChar char="•"/>
              <a:tabLst>
                <a:tab pos="198120" algn="l"/>
                <a:tab pos="198755" algn="l"/>
              </a:tabLst>
              <a:defRPr/>
            </a:pP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SWOG  S 2107 (otevřeno v roce 2022) bude testovat přínos přidání </a:t>
            </a:r>
            <a:r>
              <a:rPr kumimoji="0" lang="cs-CZ" sz="12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nivolumabu</a:t>
            </a: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k </a:t>
            </a:r>
            <a:r>
              <a:rPr kumimoji="0" lang="cs-CZ" sz="12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encorafenibu</a:t>
            </a: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+ </a:t>
            </a:r>
            <a:r>
              <a:rPr kumimoji="0" lang="cs-CZ" sz="12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cetuximabu</a:t>
            </a: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* u pacientů s MSS BRAF V600E </a:t>
            </a:r>
            <a:r>
              <a:rPr kumimoji="0" lang="cs-CZ" sz="12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mCRC</a:t>
            </a:r>
            <a:endParaRPr kumimoji="0" lang="cs-CZ" sz="12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98120" marR="0" lvl="0" indent="-185420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>
                <a:srgbClr val="EB3B95"/>
              </a:buClr>
              <a:buSzTx/>
              <a:buFont typeface="Arial"/>
              <a:buChar char="•"/>
              <a:tabLst>
                <a:tab pos="198120" algn="l"/>
                <a:tab pos="198755" algn="l"/>
              </a:tabLst>
              <a:defRPr/>
            </a:pPr>
            <a:endParaRPr kumimoji="0" lang="cs-CZ" sz="11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>
                <a:srgbClr val="EB3B95"/>
              </a:buClr>
              <a:buSzTx/>
              <a:buFontTx/>
              <a:buNone/>
              <a:tabLst>
                <a:tab pos="198120" algn="l"/>
                <a:tab pos="198755" algn="l"/>
              </a:tabLst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Verdana"/>
                <a:ea typeface="+mn-ea"/>
                <a:cs typeface="Verdana"/>
              </a:rPr>
              <a:t>SWOG </a:t>
            </a: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Verdana"/>
                <a:ea typeface="+mn-ea"/>
                <a:cs typeface="Verdana"/>
              </a:rPr>
              <a:t> S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Verdana"/>
                <a:ea typeface="+mn-ea"/>
                <a:cs typeface="Verdana"/>
              </a:rPr>
              <a:t>2107 </a:t>
            </a: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Verdana"/>
                <a:ea typeface="+mn-ea"/>
                <a:cs typeface="Verdana"/>
              </a:rPr>
              <a:t>design studie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5355" y="6610844"/>
            <a:ext cx="615505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CI, interval spolehlivosti; MSS,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mikrosatelitně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stabilní; OS, celkové přežití; PFS, přežití bez progrese; R, randomizace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31845" y="3510152"/>
            <a:ext cx="3943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nth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51697" y="3551301"/>
            <a:ext cx="3943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nth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="" xmlns:a16="http://schemas.microsoft.com/office/drawing/2014/main" id="{3F9602D8-FBB1-41AB-B4A9-A2D837983316}"/>
              </a:ext>
            </a:extLst>
          </p:cNvPr>
          <p:cNvSpPr txBox="1">
            <a:spLocks/>
          </p:cNvSpPr>
          <p:nvPr/>
        </p:nvSpPr>
        <p:spPr>
          <a:xfrm>
            <a:off x="685800" y="651232"/>
            <a:ext cx="11010265" cy="626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200" b="1" i="0">
                <a:solidFill>
                  <a:srgbClr val="50319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252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</a:rPr>
              <a:t>Studie fáze </a:t>
            </a:r>
            <a:r>
              <a:rPr kumimoji="0" lang="cs-CZ" sz="2000" b="1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</a:rPr>
              <a:t>I/II </a:t>
            </a:r>
            <a:r>
              <a:rPr kumimoji="0" lang="cs-CZ" sz="2000" b="1" i="0" u="none" strike="noStrike" kern="0" cap="none" spc="-1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</a:rPr>
              <a:t>enkorafenib</a:t>
            </a:r>
            <a:r>
              <a:rPr kumimoji="0" lang="cs-CZ" sz="2000" b="1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</a:rPr>
              <a:t>, </a:t>
            </a:r>
            <a:r>
              <a:rPr kumimoji="0" lang="cs-CZ" sz="2000" b="1" i="0" u="none" strike="noStrike" kern="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</a:rPr>
              <a:t>cetuximab</a:t>
            </a:r>
            <a:r>
              <a:rPr kumimoji="0" lang="cs-CZ" sz="2000" b="1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</a:rPr>
              <a:t> a </a:t>
            </a:r>
            <a:r>
              <a:rPr kumimoji="0" lang="cs-CZ" sz="2000" b="1" i="0" u="none" strike="noStrike" kern="0" cap="none" spc="-1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</a:rPr>
              <a:t>nivolumab</a:t>
            </a:r>
            <a:r>
              <a:rPr kumimoji="0" lang="cs-CZ" sz="2000" b="1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</a:rPr>
              <a:t>* u</a:t>
            </a:r>
            <a:r>
              <a:rPr kumimoji="0" lang="cs-CZ" sz="2000" b="1" i="0" u="none" strike="noStrike" kern="0" cap="none" spc="1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</a:rPr>
              <a:t> </a:t>
            </a:r>
            <a:r>
              <a:rPr kumimoji="0" lang="cs-CZ" sz="2000" b="1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</a:rPr>
              <a:t>pacientů</a:t>
            </a:r>
          </a:p>
          <a:p>
            <a:pPr marL="1270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</a:rPr>
              <a:t>S </a:t>
            </a:r>
            <a:r>
              <a:rPr kumimoji="0" lang="cs-CZ" sz="2000" b="1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</a:rPr>
              <a:t>MSS BRAF </a:t>
            </a:r>
            <a:r>
              <a:rPr kumimoji="0" lang="cs-CZ" sz="2000" b="1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</a:rPr>
              <a:t>V600E </a:t>
            </a:r>
            <a:r>
              <a:rPr kumimoji="0" lang="cs-CZ" sz="2000" b="1" i="0" u="none" strike="noStrike" kern="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</a:rPr>
              <a:t>mt</a:t>
            </a:r>
            <a:r>
              <a:rPr kumimoji="0" lang="cs-CZ" sz="2000" b="1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</a:rPr>
              <a:t> </a:t>
            </a:r>
            <a:r>
              <a:rPr kumimoji="0" lang="cs-CZ" sz="2000" b="1" i="0" u="none" strike="noStrike" kern="0" cap="none" spc="-1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</a:rPr>
              <a:t>mCRC</a:t>
            </a:r>
            <a:endParaRPr kumimoji="0" lang="cs-CZ" sz="2000" b="1" i="0" u="none" strike="noStrike" kern="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j-ea"/>
            </a:endParaRPr>
          </a:p>
        </p:txBody>
      </p:sp>
      <p:sp>
        <p:nvSpPr>
          <p:cNvPr id="30" name="object 3">
            <a:extLst>
              <a:ext uri="{FF2B5EF4-FFF2-40B4-BE49-F238E27FC236}">
                <a16:creationId xmlns="" xmlns:a16="http://schemas.microsoft.com/office/drawing/2014/main" id="{2CC37927-C971-4654-93B6-A373C2476CD6}"/>
              </a:ext>
            </a:extLst>
          </p:cNvPr>
          <p:cNvSpPr txBox="1"/>
          <p:nvPr/>
        </p:nvSpPr>
        <p:spPr>
          <a:xfrm>
            <a:off x="685800" y="299311"/>
            <a:ext cx="871931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ASCO GI 2022;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Morris 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et al.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Abstract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No.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12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–</a:t>
            </a:r>
            <a:r>
              <a:rPr kumimoji="0" sz="2000" b="0" i="0" u="none" strike="noStrike" kern="1200" cap="none" spc="14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poster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2" name="Slide Number Placeholder 34">
            <a:extLst>
              <a:ext uri="{FF2B5EF4-FFF2-40B4-BE49-F238E27FC236}">
                <a16:creationId xmlns="" xmlns:a16="http://schemas.microsoft.com/office/drawing/2014/main" id="{7727A933-DD9D-4946-B5E3-5D2299F9DA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67869" y="6481420"/>
            <a:ext cx="2804160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077" y="236347"/>
            <a:ext cx="10917555" cy="9546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ESMO 2021; Weiss J, et al.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Abstrakt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 č. LBA6</a:t>
            </a:r>
          </a:p>
          <a:p>
            <a:pPr marL="13970" marR="0" lvl="0" indent="0" algn="l" defTabSz="914400" rtl="0" eaLnBrk="1" fontAlgn="auto" latinLnBrk="0" hangingPunct="1">
              <a:lnSpc>
                <a:spcPts val="252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KRYSTAL-1: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Adagrasib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(MRTX849) v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monoterapii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nebo v kombinaci s</a:t>
            </a:r>
          </a:p>
          <a:p>
            <a:pPr marL="1397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cetuximabem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* u pacientů s CRC s mutací KRAS G12C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8287" y="5890518"/>
            <a:ext cx="11199036" cy="8996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5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*Kombinovaná terapie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adagrasibem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a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cetuximabem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je v současné době předmětem zkoumání a nebyla schválena pro léčbu žádných pacientů.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je schválen u pacientů s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mCRC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RAS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wt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exprimujícím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EGFR v kombinaci s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ChT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na bázi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irinotekanu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nebo v 1L v kombinaci s režimem FOLFOX, nebo v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monoterapii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u pacientů, u nichž selhala léčba na bázi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oxaliplatiny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a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irinotekanu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a kteří netolerují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irinotekan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; †Hodnotitelná populace (n = 28) nezahrnuje 4 pacienty, kteří odvolali svůj souhlas před prvním zobrazovacím vyšetřením;</a:t>
            </a:r>
          </a:p>
          <a:p>
            <a:pPr marL="12700" marR="5969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‡Hodnotitelná populace (n = 45) nezahrnuje 1 pacienta, který odvolal svůj souhlas před prvním zobrazovacím vyšetřením; §V době uzávěrky dat měli 2 pacienti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uPR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; ¶Fáze I/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Ib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; **V době uzávěrky dat měl pacient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uPR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; ††n = 46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CRC, kolorektální karcinom; DCR, míra kontroly onemocnění;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dMMR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deficit systému opravy chybného párování bází;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DoR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doba trvání odpovědi; EGFR, receptor pro epidermální růstový faktor;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mPFS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medián přežití bez progrese; ORR, celková četnost odpovědí;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uPR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nepotvrzená částečná odpověď.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9721" y="1638681"/>
            <a:ext cx="5009794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6690" marR="5080" lvl="0" indent="-17462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Adagrasib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+ 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* u pacientů s pokročilým CRC: nejlepší změna nádoru oproti výchozímu stavu (fáze 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Ib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n = 28)</a:t>
            </a:r>
            <a:r>
              <a:rPr kumimoji="0" lang="cs-CZ" sz="11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†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4558" y="4480305"/>
            <a:ext cx="16586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03191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Výsledky odpovědí: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8287" y="5039917"/>
            <a:ext cx="11399367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9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3191"/>
              </a:buClr>
              <a:buSzTx/>
              <a:buFont typeface="Courier New"/>
              <a:buChar char="o"/>
              <a:tabLst>
                <a:tab pos="642620" algn="l"/>
              </a:tabLst>
              <a:defRPr/>
            </a:pP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Adagrasib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v 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monoterapii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(fáze 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Ib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/II, n = 45): 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ORR 22 %, DCR 87 %;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medián 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DoR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4,2 měsíce (2,3; 6,9), 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mPFS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** 5,6 měsíce (95% CI: 4,1; 8,3)</a:t>
            </a:r>
          </a:p>
          <a:p>
            <a:pPr marL="184785" marR="233045" lvl="0" indent="-17208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503191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 průzkumné analýze nebyla prokázána žádná souvislost mezi mírou odpovědi a molekulárním statusem (BRAF V600E, MSI-H/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dMMR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amplifikace EGFR, mutace TP53, mutace PIK3CA)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58076" y="1638681"/>
            <a:ext cx="5107301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005" marR="5080" lvl="0" indent="-2794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Adagrasib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v 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monoterapii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u pacientů s pokročilým CRC: nejlepší změna nádoru oproti výchozímu stavu (fáze 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Ib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/II, n = 45)</a:t>
            </a:r>
            <a:r>
              <a:rPr kumimoji="0" lang="cs-CZ" sz="11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§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92667" y="2145537"/>
            <a:ext cx="177165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Progrese onemocnění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92667" y="2343353"/>
            <a:ext cx="1277238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Částečná odpověď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Stabilizace onemocnění</a:t>
            </a:r>
          </a:p>
        </p:txBody>
      </p:sp>
      <p:sp>
        <p:nvSpPr>
          <p:cNvPr id="10" name="object 10"/>
          <p:cNvSpPr/>
          <p:nvPr/>
        </p:nvSpPr>
        <p:spPr>
          <a:xfrm>
            <a:off x="8790431" y="2386583"/>
            <a:ext cx="73660" cy="71755"/>
          </a:xfrm>
          <a:custGeom>
            <a:avLst/>
            <a:gdLst/>
            <a:ahLst/>
            <a:cxnLst/>
            <a:rect l="l" t="t" r="r" b="b"/>
            <a:pathLst>
              <a:path w="73659" h="71755">
                <a:moveTo>
                  <a:pt x="0" y="71627"/>
                </a:moveTo>
                <a:lnTo>
                  <a:pt x="73151" y="71627"/>
                </a:lnTo>
                <a:lnTo>
                  <a:pt x="73151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90431" y="258470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0" y="73151"/>
                </a:moveTo>
                <a:lnTo>
                  <a:pt x="73151" y="73151"/>
                </a:lnTo>
                <a:lnTo>
                  <a:pt x="73151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790431" y="2188464"/>
            <a:ext cx="73660" cy="71755"/>
          </a:xfrm>
          <a:custGeom>
            <a:avLst/>
            <a:gdLst/>
            <a:ahLst/>
            <a:cxnLst/>
            <a:rect l="l" t="t" r="r" b="b"/>
            <a:pathLst>
              <a:path w="73659" h="71755">
                <a:moveTo>
                  <a:pt x="0" y="71627"/>
                </a:moveTo>
                <a:lnTo>
                  <a:pt x="73151" y="71627"/>
                </a:lnTo>
                <a:lnTo>
                  <a:pt x="73151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69173" y="2781046"/>
            <a:ext cx="742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¶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10493" y="3689350"/>
            <a:ext cx="12318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**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94134" y="3988689"/>
            <a:ext cx="12318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††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33565" y="2121154"/>
            <a:ext cx="15621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33565" y="2506726"/>
            <a:ext cx="1568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98716" y="2892044"/>
            <a:ext cx="908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67017" y="3277361"/>
            <a:ext cx="22161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–20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67017" y="3662934"/>
            <a:ext cx="2216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–40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67017" y="4048125"/>
            <a:ext cx="2216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–60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67017" y="4433442"/>
            <a:ext cx="2216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–80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63951" y="2169192"/>
            <a:ext cx="246221" cy="2049464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Maximální změna oproti výchozímu stavu (%)</a:t>
            </a:r>
          </a:p>
        </p:txBody>
      </p:sp>
      <p:sp>
        <p:nvSpPr>
          <p:cNvPr id="24" name="object 24"/>
          <p:cNvSpPr/>
          <p:nvPr/>
        </p:nvSpPr>
        <p:spPr>
          <a:xfrm>
            <a:off x="6623304" y="2196083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23304" y="2581655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23304" y="296722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23304" y="335280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623304" y="373684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623304" y="412242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623304" y="4507991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669023" y="2203704"/>
            <a:ext cx="0" cy="2298065"/>
          </a:xfrm>
          <a:custGeom>
            <a:avLst/>
            <a:gdLst/>
            <a:ahLst/>
            <a:cxnLst/>
            <a:rect l="l" t="t" r="r" b="b"/>
            <a:pathLst>
              <a:path h="2298065">
                <a:moveTo>
                  <a:pt x="0" y="0"/>
                </a:moveTo>
                <a:lnTo>
                  <a:pt x="0" y="2298065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993635" y="2487167"/>
            <a:ext cx="0" cy="481965"/>
          </a:xfrm>
          <a:custGeom>
            <a:avLst/>
            <a:gdLst/>
            <a:ahLst/>
            <a:cxnLst/>
            <a:rect l="l" t="t" r="r" b="b"/>
            <a:pathLst>
              <a:path h="481964">
                <a:moveTo>
                  <a:pt x="0" y="0"/>
                </a:moveTo>
                <a:lnTo>
                  <a:pt x="0" y="481584"/>
                </a:lnTo>
              </a:path>
            </a:pathLst>
          </a:custGeom>
          <a:ln w="76200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765035" y="228295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76200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879335" y="228295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76200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107173" y="2625851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74675">
            <a:solidFill>
              <a:srgbClr val="2CBD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221473" y="2795016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736"/>
                </a:lnTo>
              </a:path>
            </a:pathLst>
          </a:custGeom>
          <a:ln w="746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335011" y="281940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351"/>
                </a:lnTo>
              </a:path>
            </a:pathLst>
          </a:custGeom>
          <a:ln w="76200">
            <a:solidFill>
              <a:srgbClr val="2CBD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449311" y="2823972"/>
            <a:ext cx="0" cy="144780"/>
          </a:xfrm>
          <a:custGeom>
            <a:avLst/>
            <a:gdLst/>
            <a:ahLst/>
            <a:cxnLst/>
            <a:rect l="l" t="t" r="r" b="b"/>
            <a:pathLst>
              <a:path h="144780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76200">
            <a:solidFill>
              <a:srgbClr val="2CBD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525511" y="2926079"/>
            <a:ext cx="76200" cy="43180"/>
          </a:xfrm>
          <a:custGeom>
            <a:avLst/>
            <a:gdLst/>
            <a:ahLst/>
            <a:cxnLst/>
            <a:rect l="l" t="t" r="r" b="b"/>
            <a:pathLst>
              <a:path w="76200" h="43180">
                <a:moveTo>
                  <a:pt x="0" y="42672"/>
                </a:moveTo>
                <a:lnTo>
                  <a:pt x="76200" y="42672"/>
                </a:lnTo>
                <a:lnTo>
                  <a:pt x="76200" y="0"/>
                </a:lnTo>
                <a:lnTo>
                  <a:pt x="0" y="0"/>
                </a:lnTo>
                <a:lnTo>
                  <a:pt x="0" y="42672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639811" y="2932176"/>
            <a:ext cx="76200" cy="36830"/>
          </a:xfrm>
          <a:custGeom>
            <a:avLst/>
            <a:gdLst/>
            <a:ahLst/>
            <a:cxnLst/>
            <a:rect l="l" t="t" r="r" b="b"/>
            <a:pathLst>
              <a:path w="76200" h="36830">
                <a:moveTo>
                  <a:pt x="0" y="36575"/>
                </a:moveTo>
                <a:lnTo>
                  <a:pt x="76200" y="36575"/>
                </a:lnTo>
                <a:lnTo>
                  <a:pt x="76200" y="0"/>
                </a:lnTo>
                <a:lnTo>
                  <a:pt x="0" y="0"/>
                </a:lnTo>
                <a:lnTo>
                  <a:pt x="0" y="36575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754111" y="2932176"/>
            <a:ext cx="74930" cy="36830"/>
          </a:xfrm>
          <a:custGeom>
            <a:avLst/>
            <a:gdLst/>
            <a:ahLst/>
            <a:cxnLst/>
            <a:rect l="l" t="t" r="r" b="b"/>
            <a:pathLst>
              <a:path w="74929" h="36830">
                <a:moveTo>
                  <a:pt x="0" y="36575"/>
                </a:moveTo>
                <a:lnTo>
                  <a:pt x="74675" y="36575"/>
                </a:lnTo>
                <a:lnTo>
                  <a:pt x="74675" y="0"/>
                </a:lnTo>
                <a:lnTo>
                  <a:pt x="0" y="0"/>
                </a:lnTo>
                <a:lnTo>
                  <a:pt x="0" y="36575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868411" y="2932176"/>
            <a:ext cx="74930" cy="36830"/>
          </a:xfrm>
          <a:custGeom>
            <a:avLst/>
            <a:gdLst/>
            <a:ahLst/>
            <a:cxnLst/>
            <a:rect l="l" t="t" r="r" b="b"/>
            <a:pathLst>
              <a:path w="74929" h="36830">
                <a:moveTo>
                  <a:pt x="0" y="36575"/>
                </a:moveTo>
                <a:lnTo>
                  <a:pt x="74675" y="36575"/>
                </a:lnTo>
                <a:lnTo>
                  <a:pt x="74675" y="0"/>
                </a:lnTo>
                <a:lnTo>
                  <a:pt x="0" y="0"/>
                </a:lnTo>
                <a:lnTo>
                  <a:pt x="0" y="36575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981188" y="2968751"/>
            <a:ext cx="76200" cy="32384"/>
          </a:xfrm>
          <a:custGeom>
            <a:avLst/>
            <a:gdLst/>
            <a:ahLst/>
            <a:cxnLst/>
            <a:rect l="l" t="t" r="r" b="b"/>
            <a:pathLst>
              <a:path w="76200" h="32385">
                <a:moveTo>
                  <a:pt x="0" y="32003"/>
                </a:moveTo>
                <a:lnTo>
                  <a:pt x="76200" y="32003"/>
                </a:lnTo>
                <a:lnTo>
                  <a:pt x="76200" y="0"/>
                </a:lnTo>
                <a:lnTo>
                  <a:pt x="0" y="0"/>
                </a:lnTo>
                <a:lnTo>
                  <a:pt x="0" y="32003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095488" y="2968751"/>
            <a:ext cx="76200" cy="32384"/>
          </a:xfrm>
          <a:custGeom>
            <a:avLst/>
            <a:gdLst/>
            <a:ahLst/>
            <a:cxnLst/>
            <a:rect l="l" t="t" r="r" b="b"/>
            <a:pathLst>
              <a:path w="76200" h="32385">
                <a:moveTo>
                  <a:pt x="0" y="32003"/>
                </a:moveTo>
                <a:lnTo>
                  <a:pt x="76200" y="32003"/>
                </a:lnTo>
                <a:lnTo>
                  <a:pt x="76200" y="0"/>
                </a:lnTo>
                <a:lnTo>
                  <a:pt x="0" y="0"/>
                </a:lnTo>
                <a:lnTo>
                  <a:pt x="0" y="32003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209788" y="2968751"/>
            <a:ext cx="76200" cy="32384"/>
          </a:xfrm>
          <a:custGeom>
            <a:avLst/>
            <a:gdLst/>
            <a:ahLst/>
            <a:cxnLst/>
            <a:rect l="l" t="t" r="r" b="b"/>
            <a:pathLst>
              <a:path w="76200" h="32385">
                <a:moveTo>
                  <a:pt x="0" y="32003"/>
                </a:moveTo>
                <a:lnTo>
                  <a:pt x="76200" y="32003"/>
                </a:lnTo>
                <a:lnTo>
                  <a:pt x="76200" y="0"/>
                </a:lnTo>
                <a:lnTo>
                  <a:pt x="0" y="0"/>
                </a:lnTo>
                <a:lnTo>
                  <a:pt x="0" y="32003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324088" y="2970276"/>
            <a:ext cx="74930" cy="43180"/>
          </a:xfrm>
          <a:custGeom>
            <a:avLst/>
            <a:gdLst/>
            <a:ahLst/>
            <a:cxnLst/>
            <a:rect l="l" t="t" r="r" b="b"/>
            <a:pathLst>
              <a:path w="74929" h="43180">
                <a:moveTo>
                  <a:pt x="0" y="42672"/>
                </a:moveTo>
                <a:lnTo>
                  <a:pt x="74675" y="42672"/>
                </a:lnTo>
                <a:lnTo>
                  <a:pt x="74675" y="0"/>
                </a:lnTo>
                <a:lnTo>
                  <a:pt x="0" y="0"/>
                </a:lnTo>
                <a:lnTo>
                  <a:pt x="0" y="42672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438388" y="2968751"/>
            <a:ext cx="74930" cy="41275"/>
          </a:xfrm>
          <a:custGeom>
            <a:avLst/>
            <a:gdLst/>
            <a:ahLst/>
            <a:cxnLst/>
            <a:rect l="l" t="t" r="r" b="b"/>
            <a:pathLst>
              <a:path w="74929" h="41275">
                <a:moveTo>
                  <a:pt x="0" y="41148"/>
                </a:moveTo>
                <a:lnTo>
                  <a:pt x="74675" y="41148"/>
                </a:lnTo>
                <a:lnTo>
                  <a:pt x="74675" y="0"/>
                </a:lnTo>
                <a:lnTo>
                  <a:pt x="0" y="0"/>
                </a:lnTo>
                <a:lnTo>
                  <a:pt x="0" y="41148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589264" y="2968751"/>
            <a:ext cx="0" cy="140335"/>
          </a:xfrm>
          <a:custGeom>
            <a:avLst/>
            <a:gdLst/>
            <a:ahLst/>
            <a:cxnLst/>
            <a:rect l="l" t="t" r="r" b="b"/>
            <a:pathLst>
              <a:path h="140335">
                <a:moveTo>
                  <a:pt x="0" y="0"/>
                </a:moveTo>
                <a:lnTo>
                  <a:pt x="0" y="140208"/>
                </a:lnTo>
              </a:path>
            </a:pathLst>
          </a:custGeom>
          <a:ln w="76200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703564" y="2968751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4">
                <a:moveTo>
                  <a:pt x="0" y="0"/>
                </a:moveTo>
                <a:lnTo>
                  <a:pt x="0" y="163067"/>
                </a:lnTo>
              </a:path>
            </a:pathLst>
          </a:custGeom>
          <a:ln w="76200">
            <a:solidFill>
              <a:srgbClr val="2CBD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817864" y="2973323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48"/>
                </a:lnTo>
              </a:path>
            </a:pathLst>
          </a:custGeom>
          <a:ln w="76200">
            <a:solidFill>
              <a:srgbClr val="2CBD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932164" y="2968751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591"/>
                </a:lnTo>
              </a:path>
            </a:pathLst>
          </a:custGeom>
          <a:ln w="76200">
            <a:solidFill>
              <a:srgbClr val="2CBD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045702" y="2968751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4675">
            <a:solidFill>
              <a:srgbClr val="2CBD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160002" y="2968751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74675">
            <a:solidFill>
              <a:srgbClr val="2CBD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273540" y="2968751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088"/>
                </a:lnTo>
              </a:path>
            </a:pathLst>
          </a:custGeom>
          <a:ln w="76200">
            <a:solidFill>
              <a:srgbClr val="2CBD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387840" y="2968751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7951"/>
                </a:lnTo>
              </a:path>
            </a:pathLst>
          </a:custGeom>
          <a:ln w="76200">
            <a:solidFill>
              <a:srgbClr val="2CBD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502140" y="2968751"/>
            <a:ext cx="0" cy="405765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0"/>
                </a:moveTo>
                <a:lnTo>
                  <a:pt x="0" y="405384"/>
                </a:lnTo>
              </a:path>
            </a:pathLst>
          </a:custGeom>
          <a:ln w="76200">
            <a:solidFill>
              <a:srgbClr val="2CBD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729978" y="2968751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74675">
            <a:solidFill>
              <a:srgbClr val="2CBD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615678" y="2968751"/>
            <a:ext cx="0" cy="433070"/>
          </a:xfrm>
          <a:custGeom>
            <a:avLst/>
            <a:gdLst/>
            <a:ahLst/>
            <a:cxnLst/>
            <a:rect l="l" t="t" r="r" b="b"/>
            <a:pathLst>
              <a:path h="433070">
                <a:moveTo>
                  <a:pt x="0" y="0"/>
                </a:moveTo>
                <a:lnTo>
                  <a:pt x="0" y="432815"/>
                </a:lnTo>
              </a:path>
            </a:pathLst>
          </a:custGeom>
          <a:ln w="74675">
            <a:solidFill>
              <a:srgbClr val="2CBD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843516" y="2968751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76200">
            <a:solidFill>
              <a:srgbClr val="2CBD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717406" y="4502658"/>
            <a:ext cx="181038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Hodnotitelní pacienti</a:t>
            </a:r>
          </a:p>
        </p:txBody>
      </p:sp>
      <p:sp>
        <p:nvSpPr>
          <p:cNvPr id="61" name="object 61"/>
          <p:cNvSpPr/>
          <p:nvPr/>
        </p:nvSpPr>
        <p:spPr>
          <a:xfrm>
            <a:off x="9957816" y="2968751"/>
            <a:ext cx="0" cy="481965"/>
          </a:xfrm>
          <a:custGeom>
            <a:avLst/>
            <a:gdLst/>
            <a:ahLst/>
            <a:cxnLst/>
            <a:rect l="l" t="t" r="r" b="b"/>
            <a:pathLst>
              <a:path h="481964">
                <a:moveTo>
                  <a:pt x="0" y="0"/>
                </a:moveTo>
                <a:lnTo>
                  <a:pt x="0" y="481584"/>
                </a:lnTo>
              </a:path>
            </a:pathLst>
          </a:custGeom>
          <a:ln w="76200">
            <a:solidFill>
              <a:srgbClr val="2CBD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0072116" y="2968751"/>
            <a:ext cx="0" cy="481965"/>
          </a:xfrm>
          <a:custGeom>
            <a:avLst/>
            <a:gdLst/>
            <a:ahLst/>
            <a:cxnLst/>
            <a:rect l="l" t="t" r="r" b="b"/>
            <a:pathLst>
              <a:path h="481964">
                <a:moveTo>
                  <a:pt x="0" y="0"/>
                </a:moveTo>
                <a:lnTo>
                  <a:pt x="0" y="481584"/>
                </a:lnTo>
              </a:path>
            </a:pathLst>
          </a:custGeom>
          <a:ln w="76200">
            <a:solidFill>
              <a:srgbClr val="2CBD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0185654" y="2968751"/>
            <a:ext cx="0" cy="544195"/>
          </a:xfrm>
          <a:custGeom>
            <a:avLst/>
            <a:gdLst/>
            <a:ahLst/>
            <a:cxnLst/>
            <a:rect l="l" t="t" r="r" b="b"/>
            <a:pathLst>
              <a:path h="544195">
                <a:moveTo>
                  <a:pt x="0" y="0"/>
                </a:moveTo>
                <a:lnTo>
                  <a:pt x="0" y="544068"/>
                </a:lnTo>
              </a:path>
            </a:pathLst>
          </a:custGeom>
          <a:ln w="74675">
            <a:solidFill>
              <a:srgbClr val="2CBD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0299954" y="2970276"/>
            <a:ext cx="0" cy="570230"/>
          </a:xfrm>
          <a:custGeom>
            <a:avLst/>
            <a:gdLst/>
            <a:ahLst/>
            <a:cxnLst/>
            <a:rect l="l" t="t" r="r" b="b"/>
            <a:pathLst>
              <a:path h="570229">
                <a:moveTo>
                  <a:pt x="0" y="0"/>
                </a:moveTo>
                <a:lnTo>
                  <a:pt x="0" y="569976"/>
                </a:lnTo>
              </a:path>
            </a:pathLst>
          </a:custGeom>
          <a:ln w="74675">
            <a:solidFill>
              <a:srgbClr val="2CBD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0414254" y="2968751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74675">
            <a:solidFill>
              <a:srgbClr val="2CBD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0527792" y="2968751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2836"/>
                </a:lnTo>
              </a:path>
            </a:pathLst>
          </a:custGeom>
          <a:ln w="76200">
            <a:solidFill>
              <a:srgbClr val="2CBD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642092" y="2968751"/>
            <a:ext cx="0" cy="680085"/>
          </a:xfrm>
          <a:custGeom>
            <a:avLst/>
            <a:gdLst/>
            <a:ahLst/>
            <a:cxnLst/>
            <a:rect l="l" t="t" r="r" b="b"/>
            <a:pathLst>
              <a:path h="680085">
                <a:moveTo>
                  <a:pt x="0" y="0"/>
                </a:moveTo>
                <a:lnTo>
                  <a:pt x="0" y="679704"/>
                </a:lnTo>
              </a:path>
            </a:pathLst>
          </a:custGeom>
          <a:ln w="76200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756392" y="2973323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76200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869930" y="296875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74675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0984230" y="296875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74675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1097768" y="2968751"/>
            <a:ext cx="0" cy="731520"/>
          </a:xfrm>
          <a:custGeom>
            <a:avLst/>
            <a:gdLst/>
            <a:ahLst/>
            <a:cxnLst/>
            <a:rect l="l" t="t" r="r" b="b"/>
            <a:pathLst>
              <a:path h="731520">
                <a:moveTo>
                  <a:pt x="0" y="0"/>
                </a:moveTo>
                <a:lnTo>
                  <a:pt x="0" y="731520"/>
                </a:lnTo>
              </a:path>
            </a:pathLst>
          </a:custGeom>
          <a:ln w="76200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1212068" y="2968751"/>
            <a:ext cx="0" cy="754380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0"/>
                </a:moveTo>
                <a:lnTo>
                  <a:pt x="0" y="754380"/>
                </a:lnTo>
              </a:path>
            </a:pathLst>
          </a:custGeom>
          <a:ln w="76200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1326368" y="2968751"/>
            <a:ext cx="0" cy="780415"/>
          </a:xfrm>
          <a:custGeom>
            <a:avLst/>
            <a:gdLst/>
            <a:ahLst/>
            <a:cxnLst/>
            <a:rect l="l" t="t" r="r" b="b"/>
            <a:pathLst>
              <a:path h="780414">
                <a:moveTo>
                  <a:pt x="0" y="0"/>
                </a:moveTo>
                <a:lnTo>
                  <a:pt x="0" y="780288"/>
                </a:lnTo>
              </a:path>
            </a:pathLst>
          </a:custGeom>
          <a:ln w="76200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1439906" y="2968751"/>
            <a:ext cx="0" cy="803275"/>
          </a:xfrm>
          <a:custGeom>
            <a:avLst/>
            <a:gdLst/>
            <a:ahLst/>
            <a:cxnLst/>
            <a:rect l="l" t="t" r="r" b="b"/>
            <a:pathLst>
              <a:path h="803275">
                <a:moveTo>
                  <a:pt x="0" y="0"/>
                </a:moveTo>
                <a:lnTo>
                  <a:pt x="0" y="803148"/>
                </a:lnTo>
              </a:path>
            </a:pathLst>
          </a:custGeom>
          <a:ln w="74675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1667743" y="2968751"/>
            <a:ext cx="0" cy="1080770"/>
          </a:xfrm>
          <a:custGeom>
            <a:avLst/>
            <a:gdLst/>
            <a:ahLst/>
            <a:cxnLst/>
            <a:rect l="l" t="t" r="r" b="b"/>
            <a:pathLst>
              <a:path h="1080770">
                <a:moveTo>
                  <a:pt x="0" y="0"/>
                </a:moveTo>
                <a:lnTo>
                  <a:pt x="0" y="1080516"/>
                </a:lnTo>
              </a:path>
            </a:pathLst>
          </a:custGeom>
          <a:ln w="76200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1554206" y="2968751"/>
            <a:ext cx="0" cy="986155"/>
          </a:xfrm>
          <a:custGeom>
            <a:avLst/>
            <a:gdLst/>
            <a:ahLst/>
            <a:cxnLst/>
            <a:rect l="l" t="t" r="r" b="b"/>
            <a:pathLst>
              <a:path h="986154">
                <a:moveTo>
                  <a:pt x="0" y="0"/>
                </a:moveTo>
                <a:lnTo>
                  <a:pt x="0" y="986028"/>
                </a:lnTo>
              </a:path>
            </a:pathLst>
          </a:custGeom>
          <a:ln w="74675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1782043" y="2968751"/>
            <a:ext cx="0" cy="1173480"/>
          </a:xfrm>
          <a:custGeom>
            <a:avLst/>
            <a:gdLst/>
            <a:ahLst/>
            <a:cxnLst/>
            <a:rect l="l" t="t" r="r" b="b"/>
            <a:pathLst>
              <a:path h="1173479">
                <a:moveTo>
                  <a:pt x="0" y="0"/>
                </a:moveTo>
                <a:lnTo>
                  <a:pt x="0" y="1173480"/>
                </a:lnTo>
              </a:path>
            </a:pathLst>
          </a:custGeom>
          <a:ln w="76200">
            <a:solidFill>
              <a:srgbClr val="EB3B9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665976" y="2968751"/>
            <a:ext cx="5187950" cy="0"/>
          </a:xfrm>
          <a:custGeom>
            <a:avLst/>
            <a:gdLst/>
            <a:ahLst/>
            <a:cxnLst/>
            <a:rect l="l" t="t" r="r" b="b"/>
            <a:pathLst>
              <a:path w="5187950">
                <a:moveTo>
                  <a:pt x="0" y="0"/>
                </a:moveTo>
                <a:lnTo>
                  <a:pt x="518769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670547" y="3550920"/>
            <a:ext cx="5183505" cy="0"/>
          </a:xfrm>
          <a:custGeom>
            <a:avLst/>
            <a:gdLst/>
            <a:ahLst/>
            <a:cxnLst/>
            <a:rect l="l" t="t" r="r" b="b"/>
            <a:pathLst>
              <a:path w="5183505">
                <a:moveTo>
                  <a:pt x="0" y="0"/>
                </a:moveTo>
                <a:lnTo>
                  <a:pt x="5183124" y="0"/>
                </a:lnTo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590669" y="2155063"/>
            <a:ext cx="132347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Částečná odpověď  Stabilizace onemocnění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549655" y="2211705"/>
            <a:ext cx="1568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13968" y="2506472"/>
            <a:ext cx="908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84123" y="2794762"/>
            <a:ext cx="2222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–20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84123" y="3079242"/>
            <a:ext cx="22161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–40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84123" y="3366896"/>
            <a:ext cx="2222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–60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84123" y="3663188"/>
            <a:ext cx="2222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–80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18287" y="3952494"/>
            <a:ext cx="2876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–100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02782" y="2439334"/>
            <a:ext cx="246221" cy="1490364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 marR="5080" lvl="0" indent="2730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Maximální </a:t>
            </a:r>
            <a:r>
              <a:rPr kumimoji="0" lang="cs-CZ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změna</a:t>
            </a:r>
            <a:r>
              <a:rPr kumimoji="0" lang="cs-CZ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oproti výchozímu stavu</a:t>
            </a:r>
            <a:r>
              <a:rPr kumimoji="0" lang="cs-CZ" sz="8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(%)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725423" y="2281427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725423" y="2584704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25423" y="2871216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725423" y="315467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725423" y="344119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725423" y="3736847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25423" y="403402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495800" y="2203704"/>
            <a:ext cx="48895" cy="56515"/>
          </a:xfrm>
          <a:custGeom>
            <a:avLst/>
            <a:gdLst/>
            <a:ahLst/>
            <a:cxnLst/>
            <a:rect l="l" t="t" r="r" b="b"/>
            <a:pathLst>
              <a:path w="48895" h="56514">
                <a:moveTo>
                  <a:pt x="0" y="56387"/>
                </a:moveTo>
                <a:lnTo>
                  <a:pt x="48767" y="56387"/>
                </a:lnTo>
                <a:lnTo>
                  <a:pt x="48767" y="0"/>
                </a:lnTo>
                <a:lnTo>
                  <a:pt x="0" y="0"/>
                </a:lnTo>
                <a:lnTo>
                  <a:pt x="0" y="56387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495800" y="2313432"/>
            <a:ext cx="48895" cy="55244"/>
          </a:xfrm>
          <a:custGeom>
            <a:avLst/>
            <a:gdLst/>
            <a:ahLst/>
            <a:cxnLst/>
            <a:rect l="l" t="t" r="r" b="b"/>
            <a:pathLst>
              <a:path w="48895" h="55244">
                <a:moveTo>
                  <a:pt x="0" y="54863"/>
                </a:moveTo>
                <a:lnTo>
                  <a:pt x="48767" y="54863"/>
                </a:lnTo>
                <a:lnTo>
                  <a:pt x="48767" y="0"/>
                </a:lnTo>
                <a:lnTo>
                  <a:pt x="0" y="0"/>
                </a:lnTo>
                <a:lnTo>
                  <a:pt x="0" y="54863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760476" y="2286000"/>
            <a:ext cx="0" cy="1743075"/>
          </a:xfrm>
          <a:custGeom>
            <a:avLst/>
            <a:gdLst/>
            <a:ahLst/>
            <a:cxnLst/>
            <a:rect l="l" t="t" r="r" b="b"/>
            <a:pathLst>
              <a:path h="1743075">
                <a:moveTo>
                  <a:pt x="0" y="0"/>
                </a:moveTo>
                <a:lnTo>
                  <a:pt x="0" y="174282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196339" y="2602992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31" y="0"/>
                </a:lnTo>
              </a:path>
            </a:pathLst>
          </a:custGeom>
          <a:ln w="42672">
            <a:solidFill>
              <a:srgbClr val="2CBD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38200" y="2456688"/>
            <a:ext cx="104139" cy="134620"/>
          </a:xfrm>
          <a:custGeom>
            <a:avLst/>
            <a:gdLst/>
            <a:ahLst/>
            <a:cxnLst/>
            <a:rect l="l" t="t" r="r" b="b"/>
            <a:pathLst>
              <a:path w="104140" h="134619">
                <a:moveTo>
                  <a:pt x="0" y="134112"/>
                </a:moveTo>
                <a:lnTo>
                  <a:pt x="103631" y="134112"/>
                </a:lnTo>
                <a:lnTo>
                  <a:pt x="103631" y="0"/>
                </a:lnTo>
                <a:lnTo>
                  <a:pt x="0" y="0"/>
                </a:lnTo>
                <a:lnTo>
                  <a:pt x="0" y="134112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016508" y="2491739"/>
            <a:ext cx="105410" cy="99060"/>
          </a:xfrm>
          <a:custGeom>
            <a:avLst/>
            <a:gdLst/>
            <a:ahLst/>
            <a:cxnLst/>
            <a:rect l="l" t="t" r="r" b="b"/>
            <a:pathLst>
              <a:path w="105409" h="99060">
                <a:moveTo>
                  <a:pt x="0" y="99060"/>
                </a:moveTo>
                <a:lnTo>
                  <a:pt x="105156" y="99060"/>
                </a:lnTo>
                <a:lnTo>
                  <a:pt x="105156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374647" y="2580132"/>
            <a:ext cx="105410" cy="100965"/>
          </a:xfrm>
          <a:custGeom>
            <a:avLst/>
            <a:gdLst/>
            <a:ahLst/>
            <a:cxnLst/>
            <a:rect l="l" t="t" r="r" b="b"/>
            <a:pathLst>
              <a:path w="105409" h="100964">
                <a:moveTo>
                  <a:pt x="0" y="100584"/>
                </a:moveTo>
                <a:lnTo>
                  <a:pt x="105156" y="100584"/>
                </a:lnTo>
                <a:lnTo>
                  <a:pt x="105156" y="0"/>
                </a:lnTo>
                <a:lnTo>
                  <a:pt x="0" y="0"/>
                </a:lnTo>
                <a:lnTo>
                  <a:pt x="0" y="100584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554480" y="2584704"/>
            <a:ext cx="104139" cy="143510"/>
          </a:xfrm>
          <a:custGeom>
            <a:avLst/>
            <a:gdLst/>
            <a:ahLst/>
            <a:cxnLst/>
            <a:rect l="l" t="t" r="r" b="b"/>
            <a:pathLst>
              <a:path w="104139" h="143510">
                <a:moveTo>
                  <a:pt x="0" y="143255"/>
                </a:moveTo>
                <a:lnTo>
                  <a:pt x="103631" y="143255"/>
                </a:lnTo>
                <a:lnTo>
                  <a:pt x="103631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734311" y="2584704"/>
            <a:ext cx="104139" cy="180340"/>
          </a:xfrm>
          <a:custGeom>
            <a:avLst/>
            <a:gdLst/>
            <a:ahLst/>
            <a:cxnLst/>
            <a:rect l="l" t="t" r="r" b="b"/>
            <a:pathLst>
              <a:path w="104139" h="180339">
                <a:moveTo>
                  <a:pt x="0" y="179832"/>
                </a:moveTo>
                <a:lnTo>
                  <a:pt x="103631" y="179832"/>
                </a:lnTo>
                <a:lnTo>
                  <a:pt x="103631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912620" y="2584704"/>
            <a:ext cx="105410" cy="180340"/>
          </a:xfrm>
          <a:custGeom>
            <a:avLst/>
            <a:gdLst/>
            <a:ahLst/>
            <a:cxnLst/>
            <a:rect l="l" t="t" r="r" b="b"/>
            <a:pathLst>
              <a:path w="105410" h="180339">
                <a:moveTo>
                  <a:pt x="0" y="179832"/>
                </a:moveTo>
                <a:lnTo>
                  <a:pt x="105156" y="179832"/>
                </a:lnTo>
                <a:lnTo>
                  <a:pt x="105156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092451" y="2590800"/>
            <a:ext cx="104139" cy="187960"/>
          </a:xfrm>
          <a:custGeom>
            <a:avLst/>
            <a:gdLst/>
            <a:ahLst/>
            <a:cxnLst/>
            <a:rect l="l" t="t" r="r" b="b"/>
            <a:pathLst>
              <a:path w="104139" h="187960">
                <a:moveTo>
                  <a:pt x="0" y="187451"/>
                </a:moveTo>
                <a:lnTo>
                  <a:pt x="103631" y="187451"/>
                </a:lnTo>
                <a:lnTo>
                  <a:pt x="103631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270760" y="2584704"/>
            <a:ext cx="105410" cy="234950"/>
          </a:xfrm>
          <a:custGeom>
            <a:avLst/>
            <a:gdLst/>
            <a:ahLst/>
            <a:cxnLst/>
            <a:rect l="l" t="t" r="r" b="b"/>
            <a:pathLst>
              <a:path w="105410" h="234950">
                <a:moveTo>
                  <a:pt x="0" y="234696"/>
                </a:moveTo>
                <a:lnTo>
                  <a:pt x="105156" y="234696"/>
                </a:lnTo>
                <a:lnTo>
                  <a:pt x="105156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450592" y="2584704"/>
            <a:ext cx="104139" cy="234950"/>
          </a:xfrm>
          <a:custGeom>
            <a:avLst/>
            <a:gdLst/>
            <a:ahLst/>
            <a:cxnLst/>
            <a:rect l="l" t="t" r="r" b="b"/>
            <a:pathLst>
              <a:path w="104139" h="234950">
                <a:moveTo>
                  <a:pt x="0" y="234696"/>
                </a:moveTo>
                <a:lnTo>
                  <a:pt x="103631" y="234696"/>
                </a:lnTo>
                <a:lnTo>
                  <a:pt x="103631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628900" y="2586227"/>
            <a:ext cx="105410" cy="297180"/>
          </a:xfrm>
          <a:custGeom>
            <a:avLst/>
            <a:gdLst/>
            <a:ahLst/>
            <a:cxnLst/>
            <a:rect l="l" t="t" r="r" b="b"/>
            <a:pathLst>
              <a:path w="105410" h="297180">
                <a:moveTo>
                  <a:pt x="0" y="297179"/>
                </a:moveTo>
                <a:lnTo>
                  <a:pt x="105156" y="297179"/>
                </a:lnTo>
                <a:lnTo>
                  <a:pt x="105156" y="0"/>
                </a:lnTo>
                <a:lnTo>
                  <a:pt x="0" y="0"/>
                </a:lnTo>
                <a:lnTo>
                  <a:pt x="0" y="297179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2808732" y="2584704"/>
            <a:ext cx="104139" cy="327660"/>
          </a:xfrm>
          <a:custGeom>
            <a:avLst/>
            <a:gdLst/>
            <a:ahLst/>
            <a:cxnLst/>
            <a:rect l="l" t="t" r="r" b="b"/>
            <a:pathLst>
              <a:path w="104139" h="327660">
                <a:moveTo>
                  <a:pt x="0" y="327660"/>
                </a:moveTo>
                <a:lnTo>
                  <a:pt x="103631" y="327660"/>
                </a:lnTo>
                <a:lnTo>
                  <a:pt x="103631" y="0"/>
                </a:lnTo>
                <a:lnTo>
                  <a:pt x="0" y="0"/>
                </a:lnTo>
                <a:lnTo>
                  <a:pt x="0" y="327660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2987039" y="2584704"/>
            <a:ext cx="105410" cy="372110"/>
          </a:xfrm>
          <a:custGeom>
            <a:avLst/>
            <a:gdLst/>
            <a:ahLst/>
            <a:cxnLst/>
            <a:rect l="l" t="t" r="r" b="b"/>
            <a:pathLst>
              <a:path w="105410" h="372110">
                <a:moveTo>
                  <a:pt x="0" y="371856"/>
                </a:moveTo>
                <a:lnTo>
                  <a:pt x="105156" y="371856"/>
                </a:lnTo>
                <a:lnTo>
                  <a:pt x="105156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3166872" y="2584704"/>
            <a:ext cx="105410" cy="429895"/>
          </a:xfrm>
          <a:custGeom>
            <a:avLst/>
            <a:gdLst/>
            <a:ahLst/>
            <a:cxnLst/>
            <a:rect l="l" t="t" r="r" b="b"/>
            <a:pathLst>
              <a:path w="105410" h="429894">
                <a:moveTo>
                  <a:pt x="0" y="429768"/>
                </a:moveTo>
                <a:lnTo>
                  <a:pt x="105155" y="429768"/>
                </a:lnTo>
                <a:lnTo>
                  <a:pt x="105155" y="0"/>
                </a:lnTo>
                <a:lnTo>
                  <a:pt x="0" y="0"/>
                </a:lnTo>
                <a:lnTo>
                  <a:pt x="0" y="429768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3346703" y="2586227"/>
            <a:ext cx="104139" cy="477520"/>
          </a:xfrm>
          <a:custGeom>
            <a:avLst/>
            <a:gdLst/>
            <a:ahLst/>
            <a:cxnLst/>
            <a:rect l="l" t="t" r="r" b="b"/>
            <a:pathLst>
              <a:path w="104139" h="477519">
                <a:moveTo>
                  <a:pt x="0" y="477012"/>
                </a:moveTo>
                <a:lnTo>
                  <a:pt x="103632" y="477012"/>
                </a:lnTo>
                <a:lnTo>
                  <a:pt x="103632" y="0"/>
                </a:lnTo>
                <a:lnTo>
                  <a:pt x="0" y="0"/>
                </a:lnTo>
                <a:lnTo>
                  <a:pt x="0" y="477012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3525011" y="2584704"/>
            <a:ext cx="105410" cy="495300"/>
          </a:xfrm>
          <a:custGeom>
            <a:avLst/>
            <a:gdLst/>
            <a:ahLst/>
            <a:cxnLst/>
            <a:rect l="l" t="t" r="r" b="b"/>
            <a:pathLst>
              <a:path w="105410" h="495300">
                <a:moveTo>
                  <a:pt x="0" y="495300"/>
                </a:moveTo>
                <a:lnTo>
                  <a:pt x="105155" y="495300"/>
                </a:lnTo>
                <a:lnTo>
                  <a:pt x="105155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3704844" y="2584704"/>
            <a:ext cx="104139" cy="512445"/>
          </a:xfrm>
          <a:custGeom>
            <a:avLst/>
            <a:gdLst/>
            <a:ahLst/>
            <a:cxnLst/>
            <a:rect l="l" t="t" r="r" b="b"/>
            <a:pathLst>
              <a:path w="104139" h="512444">
                <a:moveTo>
                  <a:pt x="0" y="512063"/>
                </a:moveTo>
                <a:lnTo>
                  <a:pt x="103632" y="512063"/>
                </a:lnTo>
                <a:lnTo>
                  <a:pt x="103632" y="0"/>
                </a:lnTo>
                <a:lnTo>
                  <a:pt x="0" y="0"/>
                </a:lnTo>
                <a:lnTo>
                  <a:pt x="0" y="512063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3883152" y="2584704"/>
            <a:ext cx="105410" cy="626745"/>
          </a:xfrm>
          <a:custGeom>
            <a:avLst/>
            <a:gdLst/>
            <a:ahLst/>
            <a:cxnLst/>
            <a:rect l="l" t="t" r="r" b="b"/>
            <a:pathLst>
              <a:path w="105410" h="626744">
                <a:moveTo>
                  <a:pt x="0" y="626363"/>
                </a:moveTo>
                <a:lnTo>
                  <a:pt x="105155" y="626363"/>
                </a:lnTo>
                <a:lnTo>
                  <a:pt x="105155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540633" y="3080385"/>
            <a:ext cx="2679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3472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‡</a:t>
            </a:r>
            <a:r>
              <a:rPr kumimoji="0" lang="cs-CZ" sz="1200" b="0" i="0" u="none" strike="noStrike" kern="1200" cap="none" spc="352" normalizeH="0" baseline="3472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‡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4062984" y="2589276"/>
            <a:ext cx="104139" cy="716280"/>
          </a:xfrm>
          <a:custGeom>
            <a:avLst/>
            <a:gdLst/>
            <a:ahLst/>
            <a:cxnLst/>
            <a:rect l="l" t="t" r="r" b="b"/>
            <a:pathLst>
              <a:path w="104139" h="716279">
                <a:moveTo>
                  <a:pt x="0" y="716279"/>
                </a:moveTo>
                <a:lnTo>
                  <a:pt x="103632" y="716279"/>
                </a:lnTo>
                <a:lnTo>
                  <a:pt x="103632" y="0"/>
                </a:lnTo>
                <a:lnTo>
                  <a:pt x="0" y="0"/>
                </a:lnTo>
                <a:lnTo>
                  <a:pt x="0" y="716279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4241291" y="2584704"/>
            <a:ext cx="105410" cy="749935"/>
          </a:xfrm>
          <a:custGeom>
            <a:avLst/>
            <a:gdLst/>
            <a:ahLst/>
            <a:cxnLst/>
            <a:rect l="l" t="t" r="r" b="b"/>
            <a:pathLst>
              <a:path w="105410" h="749935">
                <a:moveTo>
                  <a:pt x="0" y="749808"/>
                </a:moveTo>
                <a:lnTo>
                  <a:pt x="105155" y="749808"/>
                </a:lnTo>
                <a:lnTo>
                  <a:pt x="105155" y="0"/>
                </a:lnTo>
                <a:lnTo>
                  <a:pt x="0" y="0"/>
                </a:lnTo>
                <a:lnTo>
                  <a:pt x="0" y="749808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4421123" y="2584704"/>
            <a:ext cx="105410" cy="765175"/>
          </a:xfrm>
          <a:custGeom>
            <a:avLst/>
            <a:gdLst/>
            <a:ahLst/>
            <a:cxnLst/>
            <a:rect l="l" t="t" r="r" b="b"/>
            <a:pathLst>
              <a:path w="105410" h="765175">
                <a:moveTo>
                  <a:pt x="0" y="765048"/>
                </a:moveTo>
                <a:lnTo>
                  <a:pt x="105155" y="765048"/>
                </a:lnTo>
                <a:lnTo>
                  <a:pt x="105155" y="0"/>
                </a:lnTo>
                <a:lnTo>
                  <a:pt x="0" y="0"/>
                </a:lnTo>
                <a:lnTo>
                  <a:pt x="0" y="765048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4600955" y="2584704"/>
            <a:ext cx="104139" cy="765175"/>
          </a:xfrm>
          <a:custGeom>
            <a:avLst/>
            <a:gdLst/>
            <a:ahLst/>
            <a:cxnLst/>
            <a:rect l="l" t="t" r="r" b="b"/>
            <a:pathLst>
              <a:path w="104139" h="765175">
                <a:moveTo>
                  <a:pt x="0" y="765048"/>
                </a:moveTo>
                <a:lnTo>
                  <a:pt x="103632" y="765048"/>
                </a:lnTo>
                <a:lnTo>
                  <a:pt x="103632" y="0"/>
                </a:lnTo>
                <a:lnTo>
                  <a:pt x="0" y="0"/>
                </a:lnTo>
                <a:lnTo>
                  <a:pt x="0" y="765048"/>
                </a:lnTo>
                <a:close/>
              </a:path>
            </a:pathLst>
          </a:custGeom>
          <a:solidFill>
            <a:srgbClr val="2CB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4779264" y="2584704"/>
            <a:ext cx="105410" cy="809625"/>
          </a:xfrm>
          <a:custGeom>
            <a:avLst/>
            <a:gdLst/>
            <a:ahLst/>
            <a:cxnLst/>
            <a:rect l="l" t="t" r="r" b="b"/>
            <a:pathLst>
              <a:path w="105410" h="809625">
                <a:moveTo>
                  <a:pt x="0" y="809244"/>
                </a:moveTo>
                <a:lnTo>
                  <a:pt x="105155" y="809244"/>
                </a:lnTo>
                <a:lnTo>
                  <a:pt x="105155" y="0"/>
                </a:lnTo>
                <a:lnTo>
                  <a:pt x="0" y="0"/>
                </a:lnTo>
                <a:lnTo>
                  <a:pt x="0" y="809244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4959096" y="2584704"/>
            <a:ext cx="104139" cy="852169"/>
          </a:xfrm>
          <a:custGeom>
            <a:avLst/>
            <a:gdLst/>
            <a:ahLst/>
            <a:cxnLst/>
            <a:rect l="l" t="t" r="r" b="b"/>
            <a:pathLst>
              <a:path w="104139" h="852170">
                <a:moveTo>
                  <a:pt x="0" y="851915"/>
                </a:moveTo>
                <a:lnTo>
                  <a:pt x="103632" y="851915"/>
                </a:lnTo>
                <a:lnTo>
                  <a:pt x="103632" y="0"/>
                </a:lnTo>
                <a:lnTo>
                  <a:pt x="0" y="0"/>
                </a:lnTo>
                <a:lnTo>
                  <a:pt x="0" y="851915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5137403" y="2584704"/>
            <a:ext cx="105410" cy="852169"/>
          </a:xfrm>
          <a:custGeom>
            <a:avLst/>
            <a:gdLst/>
            <a:ahLst/>
            <a:cxnLst/>
            <a:rect l="l" t="t" r="r" b="b"/>
            <a:pathLst>
              <a:path w="105410" h="852170">
                <a:moveTo>
                  <a:pt x="0" y="851915"/>
                </a:moveTo>
                <a:lnTo>
                  <a:pt x="105155" y="851915"/>
                </a:lnTo>
                <a:lnTo>
                  <a:pt x="105155" y="0"/>
                </a:lnTo>
                <a:lnTo>
                  <a:pt x="0" y="0"/>
                </a:lnTo>
                <a:lnTo>
                  <a:pt x="0" y="851915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317235" y="2584704"/>
            <a:ext cx="104139" cy="866140"/>
          </a:xfrm>
          <a:custGeom>
            <a:avLst/>
            <a:gdLst/>
            <a:ahLst/>
            <a:cxnLst/>
            <a:rect l="l" t="t" r="r" b="b"/>
            <a:pathLst>
              <a:path w="104139" h="866139">
                <a:moveTo>
                  <a:pt x="0" y="865632"/>
                </a:moveTo>
                <a:lnTo>
                  <a:pt x="103632" y="865632"/>
                </a:lnTo>
                <a:lnTo>
                  <a:pt x="103632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495544" y="2584704"/>
            <a:ext cx="105410" cy="978535"/>
          </a:xfrm>
          <a:custGeom>
            <a:avLst/>
            <a:gdLst/>
            <a:ahLst/>
            <a:cxnLst/>
            <a:rect l="l" t="t" r="r" b="b"/>
            <a:pathLst>
              <a:path w="105410" h="978535">
                <a:moveTo>
                  <a:pt x="0" y="978408"/>
                </a:moveTo>
                <a:lnTo>
                  <a:pt x="105155" y="978408"/>
                </a:lnTo>
                <a:lnTo>
                  <a:pt x="105155" y="0"/>
                </a:lnTo>
                <a:lnTo>
                  <a:pt x="0" y="0"/>
                </a:lnTo>
                <a:lnTo>
                  <a:pt x="0" y="978408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5675376" y="2584704"/>
            <a:ext cx="104139" cy="1443355"/>
          </a:xfrm>
          <a:custGeom>
            <a:avLst/>
            <a:gdLst/>
            <a:ahLst/>
            <a:cxnLst/>
            <a:rect l="l" t="t" r="r" b="b"/>
            <a:pathLst>
              <a:path w="104139" h="1443354">
                <a:moveTo>
                  <a:pt x="0" y="1443228"/>
                </a:moveTo>
                <a:lnTo>
                  <a:pt x="103632" y="1443228"/>
                </a:lnTo>
                <a:lnTo>
                  <a:pt x="103632" y="0"/>
                </a:lnTo>
                <a:lnTo>
                  <a:pt x="0" y="0"/>
                </a:lnTo>
                <a:lnTo>
                  <a:pt x="0" y="1443228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757427" y="2584704"/>
            <a:ext cx="5122545" cy="0"/>
          </a:xfrm>
          <a:custGeom>
            <a:avLst/>
            <a:gdLst/>
            <a:ahLst/>
            <a:cxnLst/>
            <a:rect l="l" t="t" r="r" b="b"/>
            <a:pathLst>
              <a:path w="5122545">
                <a:moveTo>
                  <a:pt x="0" y="0"/>
                </a:moveTo>
                <a:lnTo>
                  <a:pt x="5122164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763523" y="3014472"/>
            <a:ext cx="5116195" cy="0"/>
          </a:xfrm>
          <a:custGeom>
            <a:avLst/>
            <a:gdLst/>
            <a:ahLst/>
            <a:cxnLst/>
            <a:rect l="l" t="t" r="r" b="b"/>
            <a:pathLst>
              <a:path w="5116195">
                <a:moveTo>
                  <a:pt x="0" y="0"/>
                </a:moveTo>
                <a:lnTo>
                  <a:pt x="5116068" y="0"/>
                </a:lnTo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640838" y="3909821"/>
            <a:ext cx="170586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Hodnotitelní pacienti</a:t>
            </a:r>
          </a:p>
        </p:txBody>
      </p:sp>
      <p:sp>
        <p:nvSpPr>
          <p:cNvPr id="131" name="Slide Number Placeholder 130">
            <a:extLst>
              <a:ext uri="{FF2B5EF4-FFF2-40B4-BE49-F238E27FC236}">
                <a16:creationId xmlns="" xmlns:a16="http://schemas.microsoft.com/office/drawing/2014/main" id="{41F4173A-849A-4A6A-8F9F-BFBF8074CF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6799" y="6514551"/>
            <a:ext cx="2804160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="" xmlns:a16="http://schemas.microsoft.com/office/drawing/2014/main" id="{6B806BCE-3A21-151A-DC88-940FBA4883CA}"/>
              </a:ext>
            </a:extLst>
          </p:cNvPr>
          <p:cNvSpPr/>
          <p:nvPr/>
        </p:nvSpPr>
        <p:spPr>
          <a:xfrm>
            <a:off x="1545023" y="144551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0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54EA838-0DC4-43E8-A37B-522E8B24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515D9C1-7036-4137-8DD1-0737DEB340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477E0BCB-2666-4B2D-9D23-164A8A33D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" y="53047"/>
            <a:ext cx="11979678" cy="6751905"/>
          </a:xfrm>
          <a:prstGeom prst="rect">
            <a:avLst/>
          </a:prstGeom>
        </p:spPr>
      </p:pic>
      <p:sp>
        <p:nvSpPr>
          <p:cNvPr id="6" name="Oval 8">
            <a:extLst>
              <a:ext uri="{FF2B5EF4-FFF2-40B4-BE49-F238E27FC236}">
                <a16:creationId xmlns="" xmlns:a16="http://schemas.microsoft.com/office/drawing/2014/main" id="{9C841199-A1D0-4D47-957F-C6969315EB7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185973" y="4691435"/>
            <a:ext cx="273907" cy="50458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="" xmlns:a16="http://schemas.microsoft.com/office/drawing/2014/main" id="{9C841199-A1D0-4D47-957F-C6969315EB7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185973" y="4965342"/>
            <a:ext cx="273907" cy="50458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="" xmlns:a16="http://schemas.microsoft.com/office/drawing/2014/main" id="{9C841199-A1D0-4D47-957F-C6969315EB7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948870" y="5189821"/>
            <a:ext cx="273907" cy="60344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C841199-A1D0-4D47-957F-C6969315EB7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859537" y="5202477"/>
            <a:ext cx="273907" cy="60344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93A6E81-36F7-4A6D-BB54-785FA378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B90FE8A-229A-4967-B4E0-F2518BEB5BA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8F4212D5-B777-4CC9-A134-8B09812F6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" y="0"/>
            <a:ext cx="11422845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359DFEF-3A71-4846-9CB9-3ED54992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1EDB1B7-2292-4D69-A688-270B604FA4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9B40579E-D792-4B97-B36A-AA68576C0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6"/>
            <a:ext cx="12192000" cy="68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36988" y="5693086"/>
            <a:ext cx="8735695" cy="1146810"/>
            <a:chOff x="3336988" y="5693086"/>
            <a:chExt cx="8735695" cy="1146810"/>
          </a:xfrm>
        </p:grpSpPr>
        <p:sp>
          <p:nvSpPr>
            <p:cNvPr id="3" name="object 3"/>
            <p:cNvSpPr/>
            <p:nvPr/>
          </p:nvSpPr>
          <p:spPr>
            <a:xfrm>
              <a:off x="3351276" y="5707374"/>
              <a:ext cx="8121650" cy="516255"/>
            </a:xfrm>
            <a:custGeom>
              <a:avLst/>
              <a:gdLst/>
              <a:ahLst/>
              <a:cxnLst/>
              <a:rect l="l" t="t" r="r" b="b"/>
              <a:pathLst>
                <a:path w="8121650" h="516254">
                  <a:moveTo>
                    <a:pt x="7975765" y="0"/>
                  </a:moveTo>
                  <a:lnTo>
                    <a:pt x="142824" y="0"/>
                  </a:lnTo>
                  <a:lnTo>
                    <a:pt x="97861" y="7357"/>
                  </a:lnTo>
                  <a:lnTo>
                    <a:pt x="58677" y="27904"/>
                  </a:lnTo>
                  <a:lnTo>
                    <a:pt x="27692" y="59351"/>
                  </a:lnTo>
                  <a:lnTo>
                    <a:pt x="7326" y="99411"/>
                  </a:lnTo>
                  <a:lnTo>
                    <a:pt x="0" y="145796"/>
                  </a:lnTo>
                  <a:lnTo>
                    <a:pt x="0" y="370090"/>
                  </a:lnTo>
                  <a:lnTo>
                    <a:pt x="7326" y="416473"/>
                  </a:lnTo>
                  <a:lnTo>
                    <a:pt x="27692" y="456530"/>
                  </a:lnTo>
                  <a:lnTo>
                    <a:pt x="58677" y="487974"/>
                  </a:lnTo>
                  <a:lnTo>
                    <a:pt x="97861" y="508517"/>
                  </a:lnTo>
                  <a:lnTo>
                    <a:pt x="142824" y="515874"/>
                  </a:lnTo>
                  <a:lnTo>
                    <a:pt x="7975765" y="515874"/>
                  </a:lnTo>
                  <a:lnTo>
                    <a:pt x="8022097" y="508517"/>
                  </a:lnTo>
                  <a:lnTo>
                    <a:pt x="8062112" y="487974"/>
                  </a:lnTo>
                  <a:lnTo>
                    <a:pt x="8093524" y="456530"/>
                  </a:lnTo>
                  <a:lnTo>
                    <a:pt x="8114047" y="416473"/>
                  </a:lnTo>
                  <a:lnTo>
                    <a:pt x="8121396" y="370090"/>
                  </a:lnTo>
                  <a:lnTo>
                    <a:pt x="8121396" y="145796"/>
                  </a:lnTo>
                  <a:lnTo>
                    <a:pt x="8114047" y="99411"/>
                  </a:lnTo>
                  <a:lnTo>
                    <a:pt x="8093524" y="59351"/>
                  </a:lnTo>
                  <a:lnTo>
                    <a:pt x="8062112" y="27904"/>
                  </a:lnTo>
                  <a:lnTo>
                    <a:pt x="8022097" y="7357"/>
                  </a:lnTo>
                  <a:lnTo>
                    <a:pt x="7975765" y="0"/>
                  </a:lnTo>
                  <a:close/>
                </a:path>
              </a:pathLst>
            </a:custGeom>
            <a:solidFill>
              <a:srgbClr val="D3F3F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351276" y="5707373"/>
              <a:ext cx="8121650" cy="516255"/>
            </a:xfrm>
            <a:custGeom>
              <a:avLst/>
              <a:gdLst/>
              <a:ahLst/>
              <a:cxnLst/>
              <a:rect l="l" t="t" r="r" b="b"/>
              <a:pathLst>
                <a:path w="8121650" h="516254">
                  <a:moveTo>
                    <a:pt x="0" y="145796"/>
                  </a:moveTo>
                  <a:lnTo>
                    <a:pt x="0" y="370090"/>
                  </a:lnTo>
                  <a:lnTo>
                    <a:pt x="7326" y="416473"/>
                  </a:lnTo>
                  <a:lnTo>
                    <a:pt x="27692" y="456530"/>
                  </a:lnTo>
                  <a:lnTo>
                    <a:pt x="58677" y="487974"/>
                  </a:lnTo>
                  <a:lnTo>
                    <a:pt x="97861" y="508517"/>
                  </a:lnTo>
                  <a:lnTo>
                    <a:pt x="142824" y="515874"/>
                  </a:lnTo>
                  <a:lnTo>
                    <a:pt x="7975765" y="515874"/>
                  </a:lnTo>
                  <a:lnTo>
                    <a:pt x="8022097" y="508517"/>
                  </a:lnTo>
                  <a:lnTo>
                    <a:pt x="8062112" y="487974"/>
                  </a:lnTo>
                  <a:lnTo>
                    <a:pt x="8093524" y="456530"/>
                  </a:lnTo>
                  <a:lnTo>
                    <a:pt x="8114047" y="416473"/>
                  </a:lnTo>
                  <a:lnTo>
                    <a:pt x="8121396" y="370090"/>
                  </a:lnTo>
                  <a:lnTo>
                    <a:pt x="8121396" y="145796"/>
                  </a:lnTo>
                  <a:lnTo>
                    <a:pt x="8114047" y="99411"/>
                  </a:lnTo>
                  <a:lnTo>
                    <a:pt x="8093524" y="59351"/>
                  </a:lnTo>
                  <a:lnTo>
                    <a:pt x="8062112" y="27904"/>
                  </a:lnTo>
                  <a:lnTo>
                    <a:pt x="8022097" y="7357"/>
                  </a:lnTo>
                  <a:lnTo>
                    <a:pt x="7975765" y="0"/>
                  </a:lnTo>
                  <a:lnTo>
                    <a:pt x="142824" y="0"/>
                  </a:lnTo>
                  <a:lnTo>
                    <a:pt x="97861" y="7357"/>
                  </a:lnTo>
                  <a:lnTo>
                    <a:pt x="58677" y="27904"/>
                  </a:lnTo>
                  <a:lnTo>
                    <a:pt x="27692" y="59351"/>
                  </a:lnTo>
                  <a:lnTo>
                    <a:pt x="7326" y="99411"/>
                  </a:lnTo>
                  <a:lnTo>
                    <a:pt x="0" y="145796"/>
                  </a:lnTo>
                  <a:close/>
                </a:path>
              </a:pathLst>
            </a:custGeom>
            <a:ln w="28574">
              <a:solidFill>
                <a:srgbClr val="7DDAE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739" y="6440257"/>
            <a:ext cx="1053465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Kopetz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S,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Grothey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A,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Yaeger</a:t>
            </a:r>
            <a:r>
              <a:rPr kumimoji="0" sz="8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R,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et</a:t>
            </a:r>
            <a:r>
              <a:rPr kumimoji="0" sz="8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al.</a:t>
            </a:r>
            <a:r>
              <a:rPr kumimoji="0" sz="8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Encorafenib,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Binimetinib,</a:t>
            </a:r>
            <a:r>
              <a:rPr kumimoji="0" sz="800" b="0" i="0" u="none" strike="noStrike" kern="0" cap="none" spc="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and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Cetuximab in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BRAF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V600E-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Mutated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Colorectal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Cancer.</a:t>
            </a:r>
            <a:r>
              <a:rPr kumimoji="0" sz="8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N</a:t>
            </a:r>
            <a:r>
              <a:rPr kumimoji="0" sz="800" b="0" i="1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Engl</a:t>
            </a:r>
            <a:r>
              <a:rPr kumimoji="0" sz="800" b="0" i="1" u="none" strike="noStrike" kern="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J</a:t>
            </a:r>
            <a:r>
              <a:rPr kumimoji="0" sz="800" b="0" i="1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Med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.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2019;381(17):1632-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1643.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doi:10.1056/NEJMoa1908075,</a:t>
            </a:r>
            <a:r>
              <a:rPr kumimoji="0" sz="800" b="0" i="0" u="none" strike="noStrike" kern="0" cap="none" spc="50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Tabernero</a:t>
            </a:r>
            <a:r>
              <a:rPr kumimoji="0" sz="8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J,</a:t>
            </a:r>
            <a:r>
              <a:rPr kumimoji="0" sz="8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Grothey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A,</a:t>
            </a:r>
            <a:r>
              <a:rPr kumimoji="0" sz="8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Van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Cutsem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E,</a:t>
            </a:r>
            <a:r>
              <a:rPr kumimoji="0" sz="800" b="0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et</a:t>
            </a:r>
            <a:r>
              <a:rPr kumimoji="0" sz="8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al.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Encorafenib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Plus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Cetuximab as</a:t>
            </a:r>
            <a:r>
              <a:rPr kumimoji="0" sz="800" b="0" i="0" u="none" strike="noStrike" kern="0" cap="none" spc="-4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</a:t>
            </a:r>
            <a:r>
              <a:rPr kumimoji="0" sz="8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New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Standard</a:t>
            </a:r>
            <a:r>
              <a:rPr kumimoji="0" sz="8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of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Care</a:t>
            </a:r>
            <a:r>
              <a:rPr kumimoji="0" sz="8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for</a:t>
            </a:r>
            <a:r>
              <a:rPr kumimoji="0" sz="8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Previously</a:t>
            </a:r>
            <a:r>
              <a:rPr kumimoji="0" sz="800" b="0" i="0" u="none" strike="noStrike" kern="0" cap="none" spc="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Treated</a:t>
            </a:r>
            <a:r>
              <a:rPr kumimoji="0" sz="8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BRAF</a:t>
            </a:r>
            <a:r>
              <a:rPr kumimoji="0" sz="800" b="0" i="1" u="none" strike="noStrike" kern="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V600E-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Mutant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Metastatic</a:t>
            </a:r>
            <a:r>
              <a:rPr kumimoji="0" sz="8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Colorectal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Cancer:</a:t>
            </a:r>
            <a:r>
              <a:rPr kumimoji="0" sz="8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Updated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Survival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Results </a:t>
            </a:r>
            <a:r>
              <a:rPr kumimoji="0" sz="8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and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Subgroup</a:t>
            </a:r>
            <a:r>
              <a:rPr kumimoji="0" sz="800" b="0" i="0" u="none" strike="noStrike" kern="0" cap="none" spc="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Analyses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from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the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BEACON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Study.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J</a:t>
            </a:r>
            <a:r>
              <a:rPr kumimoji="0" sz="800" b="0" i="1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Clin</a:t>
            </a:r>
            <a:r>
              <a:rPr kumimoji="0" sz="800" b="0" i="1" u="none" strike="noStrike" kern="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Oncol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.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2021;39(4):273-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284.</a:t>
            </a:r>
            <a:r>
              <a:rPr kumimoji="0" sz="800" b="0" i="0" u="none" strike="noStrike" kern="0" cap="none" spc="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doi:10.1200/JCO.20.0208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51276" y="5059679"/>
            <a:ext cx="8121650" cy="516255"/>
          </a:xfrm>
          <a:custGeom>
            <a:avLst/>
            <a:gdLst/>
            <a:ahLst/>
            <a:cxnLst/>
            <a:rect l="l" t="t" r="r" b="b"/>
            <a:pathLst>
              <a:path w="8121650" h="516254">
                <a:moveTo>
                  <a:pt x="8121396" y="0"/>
                </a:moveTo>
                <a:lnTo>
                  <a:pt x="196037" y="0"/>
                </a:lnTo>
                <a:lnTo>
                  <a:pt x="150788" y="5288"/>
                </a:lnTo>
                <a:lnTo>
                  <a:pt x="109408" y="20335"/>
                </a:lnTo>
                <a:lnTo>
                  <a:pt x="73026" y="43917"/>
                </a:lnTo>
                <a:lnTo>
                  <a:pt x="42767" y="74806"/>
                </a:lnTo>
                <a:lnTo>
                  <a:pt x="19758" y="111776"/>
                </a:lnTo>
                <a:lnTo>
                  <a:pt x="5127" y="153603"/>
                </a:lnTo>
                <a:lnTo>
                  <a:pt x="0" y="199059"/>
                </a:lnTo>
                <a:lnTo>
                  <a:pt x="0" y="515874"/>
                </a:lnTo>
                <a:lnTo>
                  <a:pt x="7925358" y="515874"/>
                </a:lnTo>
                <a:lnTo>
                  <a:pt x="7970607" y="510585"/>
                </a:lnTo>
                <a:lnTo>
                  <a:pt x="8011987" y="495538"/>
                </a:lnTo>
                <a:lnTo>
                  <a:pt x="8048369" y="471956"/>
                </a:lnTo>
                <a:lnTo>
                  <a:pt x="8078628" y="441067"/>
                </a:lnTo>
                <a:lnTo>
                  <a:pt x="8101637" y="404097"/>
                </a:lnTo>
                <a:lnTo>
                  <a:pt x="8116268" y="362270"/>
                </a:lnTo>
                <a:lnTo>
                  <a:pt x="8121396" y="316814"/>
                </a:lnTo>
                <a:lnTo>
                  <a:pt x="8121396" y="0"/>
                </a:lnTo>
                <a:close/>
              </a:path>
            </a:pathLst>
          </a:custGeom>
          <a:solidFill>
            <a:srgbClr val="FAD7E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50786" y="2146554"/>
            <a:ext cx="3886200" cy="706755"/>
          </a:xfrm>
          <a:custGeom>
            <a:avLst/>
            <a:gdLst/>
            <a:ahLst/>
            <a:cxnLst/>
            <a:rect l="l" t="t" r="r" b="b"/>
            <a:pathLst>
              <a:path w="3886200" h="706755">
                <a:moveTo>
                  <a:pt x="3706317" y="0"/>
                </a:moveTo>
                <a:lnTo>
                  <a:pt x="179895" y="0"/>
                </a:lnTo>
                <a:lnTo>
                  <a:pt x="132107" y="5606"/>
                </a:lnTo>
                <a:lnTo>
                  <a:pt x="89144" y="21490"/>
                </a:lnTo>
                <a:lnTo>
                  <a:pt x="52728" y="46251"/>
                </a:lnTo>
                <a:lnTo>
                  <a:pt x="24583" y="78487"/>
                </a:lnTo>
                <a:lnTo>
                  <a:pt x="6433" y="116797"/>
                </a:lnTo>
                <a:lnTo>
                  <a:pt x="0" y="159778"/>
                </a:lnTo>
                <a:lnTo>
                  <a:pt x="0" y="546595"/>
                </a:lnTo>
                <a:lnTo>
                  <a:pt x="6433" y="589576"/>
                </a:lnTo>
                <a:lnTo>
                  <a:pt x="24583" y="627886"/>
                </a:lnTo>
                <a:lnTo>
                  <a:pt x="52728" y="660122"/>
                </a:lnTo>
                <a:lnTo>
                  <a:pt x="89144" y="684883"/>
                </a:lnTo>
                <a:lnTo>
                  <a:pt x="132107" y="700767"/>
                </a:lnTo>
                <a:lnTo>
                  <a:pt x="179895" y="706374"/>
                </a:lnTo>
                <a:lnTo>
                  <a:pt x="3706317" y="706374"/>
                </a:lnTo>
                <a:lnTo>
                  <a:pt x="3754103" y="700767"/>
                </a:lnTo>
                <a:lnTo>
                  <a:pt x="3797064" y="684883"/>
                </a:lnTo>
                <a:lnTo>
                  <a:pt x="3833477" y="660122"/>
                </a:lnTo>
                <a:lnTo>
                  <a:pt x="3861619" y="627886"/>
                </a:lnTo>
                <a:lnTo>
                  <a:pt x="3879767" y="589576"/>
                </a:lnTo>
                <a:lnTo>
                  <a:pt x="3886200" y="546595"/>
                </a:lnTo>
                <a:lnTo>
                  <a:pt x="3886200" y="159778"/>
                </a:lnTo>
                <a:lnTo>
                  <a:pt x="3879767" y="116797"/>
                </a:lnTo>
                <a:lnTo>
                  <a:pt x="3861619" y="78487"/>
                </a:lnTo>
                <a:lnTo>
                  <a:pt x="3833477" y="46251"/>
                </a:lnTo>
                <a:lnTo>
                  <a:pt x="3797064" y="21490"/>
                </a:lnTo>
                <a:lnTo>
                  <a:pt x="3754103" y="5606"/>
                </a:lnTo>
                <a:lnTo>
                  <a:pt x="3706317" y="0"/>
                </a:lnTo>
                <a:close/>
              </a:path>
            </a:pathLst>
          </a:custGeom>
          <a:solidFill>
            <a:srgbClr val="A9E6EB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50786" y="3987546"/>
            <a:ext cx="3886200" cy="710565"/>
          </a:xfrm>
          <a:custGeom>
            <a:avLst/>
            <a:gdLst/>
            <a:ahLst/>
            <a:cxnLst/>
            <a:rect l="l" t="t" r="r" b="b"/>
            <a:pathLst>
              <a:path w="3886200" h="710564">
                <a:moveTo>
                  <a:pt x="3706317" y="0"/>
                </a:moveTo>
                <a:lnTo>
                  <a:pt x="179895" y="0"/>
                </a:lnTo>
                <a:lnTo>
                  <a:pt x="132107" y="5822"/>
                </a:lnTo>
                <a:lnTo>
                  <a:pt x="89144" y="22249"/>
                </a:lnTo>
                <a:lnTo>
                  <a:pt x="52728" y="47721"/>
                </a:lnTo>
                <a:lnTo>
                  <a:pt x="24583" y="80679"/>
                </a:lnTo>
                <a:lnTo>
                  <a:pt x="6433" y="119563"/>
                </a:lnTo>
                <a:lnTo>
                  <a:pt x="0" y="162813"/>
                </a:lnTo>
                <a:lnTo>
                  <a:pt x="0" y="547369"/>
                </a:lnTo>
                <a:lnTo>
                  <a:pt x="6433" y="590620"/>
                </a:lnTo>
                <a:lnTo>
                  <a:pt x="24583" y="629504"/>
                </a:lnTo>
                <a:lnTo>
                  <a:pt x="52728" y="662462"/>
                </a:lnTo>
                <a:lnTo>
                  <a:pt x="89144" y="687934"/>
                </a:lnTo>
                <a:lnTo>
                  <a:pt x="132107" y="704361"/>
                </a:lnTo>
                <a:lnTo>
                  <a:pt x="179895" y="710183"/>
                </a:lnTo>
                <a:lnTo>
                  <a:pt x="3706317" y="710183"/>
                </a:lnTo>
                <a:lnTo>
                  <a:pt x="3754103" y="704361"/>
                </a:lnTo>
                <a:lnTo>
                  <a:pt x="3797064" y="687934"/>
                </a:lnTo>
                <a:lnTo>
                  <a:pt x="3833477" y="662462"/>
                </a:lnTo>
                <a:lnTo>
                  <a:pt x="3861619" y="629504"/>
                </a:lnTo>
                <a:lnTo>
                  <a:pt x="3879767" y="590620"/>
                </a:lnTo>
                <a:lnTo>
                  <a:pt x="3886200" y="547369"/>
                </a:lnTo>
                <a:lnTo>
                  <a:pt x="3886200" y="162813"/>
                </a:lnTo>
                <a:lnTo>
                  <a:pt x="3879767" y="119563"/>
                </a:lnTo>
                <a:lnTo>
                  <a:pt x="3861619" y="80679"/>
                </a:lnTo>
                <a:lnTo>
                  <a:pt x="3833477" y="47721"/>
                </a:lnTo>
                <a:lnTo>
                  <a:pt x="3797064" y="22249"/>
                </a:lnTo>
                <a:lnTo>
                  <a:pt x="3754103" y="5822"/>
                </a:lnTo>
                <a:lnTo>
                  <a:pt x="3706317" y="0"/>
                </a:lnTo>
                <a:close/>
              </a:path>
            </a:pathLst>
          </a:custGeom>
          <a:solidFill>
            <a:srgbClr val="E2DDE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8322" y="4754369"/>
            <a:ext cx="18053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*Initial</a:t>
            </a:r>
            <a:r>
              <a:rPr kumimoji="0" sz="10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dose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of</a:t>
            </a:r>
            <a:r>
              <a:rPr kumimoji="0" sz="1000" b="0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400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mg/m</a:t>
            </a:r>
            <a:r>
              <a:rPr kumimoji="0" sz="975" b="0" i="0" u="none" strike="noStrike" kern="0" cap="none" spc="-15" normalizeH="0" baseline="25641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2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of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body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surface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area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as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an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initial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dose,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then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250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mg/m</a:t>
            </a:r>
            <a:r>
              <a:rPr kumimoji="0" sz="975" b="0" i="0" u="none" strike="noStrike" kern="0" cap="none" spc="0" normalizeH="0" baseline="25641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2</a:t>
            </a:r>
            <a:r>
              <a:rPr kumimoji="0" sz="975" b="0" i="0" u="none" strike="noStrike" kern="0" cap="none" spc="127" normalizeH="0" baseline="25641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weekly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93241" y="2371344"/>
            <a:ext cx="2074545" cy="2184400"/>
            <a:chOff x="793241" y="2371344"/>
            <a:chExt cx="2074545" cy="2184400"/>
          </a:xfrm>
        </p:grpSpPr>
        <p:sp>
          <p:nvSpPr>
            <p:cNvPr id="13" name="object 13"/>
            <p:cNvSpPr/>
            <p:nvPr/>
          </p:nvSpPr>
          <p:spPr>
            <a:xfrm>
              <a:off x="793241" y="2371344"/>
              <a:ext cx="1628139" cy="2184400"/>
            </a:xfrm>
            <a:custGeom>
              <a:avLst/>
              <a:gdLst/>
              <a:ahLst/>
              <a:cxnLst/>
              <a:rect l="l" t="t" r="r" b="b"/>
              <a:pathLst>
                <a:path w="1628139" h="2184400">
                  <a:moveTo>
                    <a:pt x="1627632" y="0"/>
                  </a:moveTo>
                  <a:lnTo>
                    <a:pt x="196100" y="0"/>
                  </a:lnTo>
                  <a:lnTo>
                    <a:pt x="150836" y="6075"/>
                  </a:lnTo>
                  <a:lnTo>
                    <a:pt x="109443" y="23364"/>
                  </a:lnTo>
                  <a:lnTo>
                    <a:pt x="73048" y="50457"/>
                  </a:lnTo>
                  <a:lnTo>
                    <a:pt x="42780" y="85945"/>
                  </a:lnTo>
                  <a:lnTo>
                    <a:pt x="19764" y="128421"/>
                  </a:lnTo>
                  <a:lnTo>
                    <a:pt x="5129" y="176476"/>
                  </a:lnTo>
                  <a:lnTo>
                    <a:pt x="0" y="228701"/>
                  </a:lnTo>
                  <a:lnTo>
                    <a:pt x="0" y="2183892"/>
                  </a:lnTo>
                  <a:lnTo>
                    <a:pt x="1428724" y="2183892"/>
                  </a:lnTo>
                  <a:lnTo>
                    <a:pt x="1474144" y="2177816"/>
                  </a:lnTo>
                  <a:lnTo>
                    <a:pt x="1515938" y="2160527"/>
                  </a:lnTo>
                  <a:lnTo>
                    <a:pt x="1552881" y="2133434"/>
                  </a:lnTo>
                  <a:lnTo>
                    <a:pt x="1583746" y="2097946"/>
                  </a:lnTo>
                  <a:lnTo>
                    <a:pt x="1607310" y="2055470"/>
                  </a:lnTo>
                  <a:lnTo>
                    <a:pt x="1622347" y="2007415"/>
                  </a:lnTo>
                  <a:lnTo>
                    <a:pt x="1627632" y="1955190"/>
                  </a:lnTo>
                  <a:lnTo>
                    <a:pt x="1627632" y="0"/>
                  </a:lnTo>
                  <a:close/>
                </a:path>
              </a:pathLst>
            </a:custGeom>
            <a:solidFill>
              <a:srgbClr val="FAD7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443731" y="3304028"/>
              <a:ext cx="424180" cy="233679"/>
            </a:xfrm>
            <a:custGeom>
              <a:avLst/>
              <a:gdLst/>
              <a:ahLst/>
              <a:cxnLst/>
              <a:rect l="l" t="t" r="r" b="b"/>
              <a:pathLst>
                <a:path w="424180" h="233679">
                  <a:moveTo>
                    <a:pt x="308813" y="0"/>
                  </a:moveTo>
                  <a:lnTo>
                    <a:pt x="308813" y="59004"/>
                  </a:lnTo>
                  <a:lnTo>
                    <a:pt x="0" y="117995"/>
                  </a:lnTo>
                  <a:lnTo>
                    <a:pt x="308813" y="174180"/>
                  </a:lnTo>
                  <a:lnTo>
                    <a:pt x="308813" y="233171"/>
                  </a:lnTo>
                  <a:lnTo>
                    <a:pt x="423913" y="117995"/>
                  </a:lnTo>
                  <a:lnTo>
                    <a:pt x="407112" y="99558"/>
                  </a:lnTo>
                  <a:lnTo>
                    <a:pt x="367415" y="58997"/>
                  </a:lnTo>
                  <a:lnTo>
                    <a:pt x="308813" y="0"/>
                  </a:lnTo>
                  <a:close/>
                </a:path>
              </a:pathLst>
            </a:custGeom>
            <a:solidFill>
              <a:srgbClr val="F388B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object 15"/>
          <p:cNvSpPr/>
          <p:nvPr/>
        </p:nvSpPr>
        <p:spPr>
          <a:xfrm>
            <a:off x="9406125" y="2146554"/>
            <a:ext cx="2066925" cy="603250"/>
          </a:xfrm>
          <a:custGeom>
            <a:avLst/>
            <a:gdLst/>
            <a:ahLst/>
            <a:cxnLst/>
            <a:rect l="l" t="t" r="r" b="b"/>
            <a:pathLst>
              <a:path w="2066925" h="603250">
                <a:moveTo>
                  <a:pt x="2066544" y="0"/>
                </a:moveTo>
                <a:lnTo>
                  <a:pt x="198818" y="0"/>
                </a:lnTo>
                <a:lnTo>
                  <a:pt x="153419" y="5132"/>
                </a:lnTo>
                <a:lnTo>
                  <a:pt x="111644" y="19779"/>
                </a:lnTo>
                <a:lnTo>
                  <a:pt x="74718" y="42811"/>
                </a:lnTo>
                <a:lnTo>
                  <a:pt x="43866" y="73101"/>
                </a:lnTo>
                <a:lnTo>
                  <a:pt x="20312" y="109521"/>
                </a:lnTo>
                <a:lnTo>
                  <a:pt x="5282" y="150943"/>
                </a:lnTo>
                <a:lnTo>
                  <a:pt x="0" y="196240"/>
                </a:lnTo>
                <a:lnTo>
                  <a:pt x="0" y="602741"/>
                </a:lnTo>
                <a:lnTo>
                  <a:pt x="1870532" y="602741"/>
                </a:lnTo>
                <a:lnTo>
                  <a:pt x="1915775" y="597609"/>
                </a:lnTo>
                <a:lnTo>
                  <a:pt x="1957149" y="582962"/>
                </a:lnTo>
                <a:lnTo>
                  <a:pt x="1993527" y="559930"/>
                </a:lnTo>
                <a:lnTo>
                  <a:pt x="2023782" y="529640"/>
                </a:lnTo>
                <a:lnTo>
                  <a:pt x="2046787" y="493220"/>
                </a:lnTo>
                <a:lnTo>
                  <a:pt x="2061417" y="451798"/>
                </a:lnTo>
                <a:lnTo>
                  <a:pt x="2066544" y="406501"/>
                </a:lnTo>
                <a:lnTo>
                  <a:pt x="2066544" y="0"/>
                </a:lnTo>
                <a:close/>
              </a:path>
            </a:pathLst>
          </a:custGeom>
          <a:solidFill>
            <a:srgbClr val="FFE9A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77895" y="2146554"/>
            <a:ext cx="972185" cy="2551430"/>
            <a:chOff x="2977895" y="2146554"/>
            <a:chExt cx="972185" cy="2551430"/>
          </a:xfrm>
        </p:grpSpPr>
        <p:sp>
          <p:nvSpPr>
            <p:cNvPr id="17" name="object 17"/>
            <p:cNvSpPr/>
            <p:nvPr/>
          </p:nvSpPr>
          <p:spPr>
            <a:xfrm>
              <a:off x="2977895" y="2146554"/>
              <a:ext cx="516255" cy="2551430"/>
            </a:xfrm>
            <a:custGeom>
              <a:avLst/>
              <a:gdLst/>
              <a:ahLst/>
              <a:cxnLst/>
              <a:rect l="l" t="t" r="r" b="b"/>
              <a:pathLst>
                <a:path w="516254" h="2551429">
                  <a:moveTo>
                    <a:pt x="515873" y="0"/>
                  </a:moveTo>
                  <a:lnTo>
                    <a:pt x="196253" y="0"/>
                  </a:lnTo>
                  <a:lnTo>
                    <a:pt x="150955" y="5132"/>
                  </a:lnTo>
                  <a:lnTo>
                    <a:pt x="109531" y="19779"/>
                  </a:lnTo>
                  <a:lnTo>
                    <a:pt x="73109" y="42811"/>
                  </a:lnTo>
                  <a:lnTo>
                    <a:pt x="42816" y="73101"/>
                  </a:lnTo>
                  <a:lnTo>
                    <a:pt x="19781" y="109521"/>
                  </a:lnTo>
                  <a:lnTo>
                    <a:pt x="5133" y="150943"/>
                  </a:lnTo>
                  <a:lnTo>
                    <a:pt x="0" y="196240"/>
                  </a:lnTo>
                  <a:lnTo>
                    <a:pt x="0" y="2551176"/>
                  </a:lnTo>
                  <a:lnTo>
                    <a:pt x="316814" y="2551176"/>
                  </a:lnTo>
                  <a:lnTo>
                    <a:pt x="362270" y="2545887"/>
                  </a:lnTo>
                  <a:lnTo>
                    <a:pt x="404097" y="2530840"/>
                  </a:lnTo>
                  <a:lnTo>
                    <a:pt x="441067" y="2507259"/>
                  </a:lnTo>
                  <a:lnTo>
                    <a:pt x="471956" y="2476372"/>
                  </a:lnTo>
                  <a:lnTo>
                    <a:pt x="495538" y="2439403"/>
                  </a:lnTo>
                  <a:lnTo>
                    <a:pt x="510585" y="2397580"/>
                  </a:lnTo>
                  <a:lnTo>
                    <a:pt x="515873" y="2352128"/>
                  </a:lnTo>
                  <a:lnTo>
                    <a:pt x="51587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527285" y="2366771"/>
              <a:ext cx="422909" cy="2106930"/>
            </a:xfrm>
            <a:custGeom>
              <a:avLst/>
              <a:gdLst/>
              <a:ahLst/>
              <a:cxnLst/>
              <a:rect l="l" t="t" r="r" b="b"/>
              <a:pathLst>
                <a:path w="422910" h="2106929">
                  <a:moveTo>
                    <a:pt x="410730" y="1980463"/>
                  </a:moveTo>
                  <a:lnTo>
                    <a:pt x="273646" y="1845576"/>
                  </a:lnTo>
                  <a:lnTo>
                    <a:pt x="273646" y="1918639"/>
                  </a:lnTo>
                  <a:lnTo>
                    <a:pt x="153085" y="1916798"/>
                  </a:lnTo>
                  <a:lnTo>
                    <a:pt x="85509" y="1903895"/>
                  </a:lnTo>
                  <a:lnTo>
                    <a:pt x="46253" y="1868855"/>
                  </a:lnTo>
                  <a:lnTo>
                    <a:pt x="10680" y="1800606"/>
                  </a:lnTo>
                  <a:lnTo>
                    <a:pt x="43243" y="1932305"/>
                  </a:lnTo>
                  <a:lnTo>
                    <a:pt x="82359" y="2000491"/>
                  </a:lnTo>
                  <a:lnTo>
                    <a:pt x="153479" y="2027059"/>
                  </a:lnTo>
                  <a:lnTo>
                    <a:pt x="282041" y="2033866"/>
                  </a:lnTo>
                  <a:lnTo>
                    <a:pt x="282041" y="2106930"/>
                  </a:lnTo>
                  <a:lnTo>
                    <a:pt x="410730" y="1980463"/>
                  </a:lnTo>
                  <a:close/>
                </a:path>
                <a:path w="422910" h="2106929">
                  <a:moveTo>
                    <a:pt x="410730" y="129692"/>
                  </a:moveTo>
                  <a:lnTo>
                    <a:pt x="282041" y="0"/>
                  </a:lnTo>
                  <a:lnTo>
                    <a:pt x="282041" y="76123"/>
                  </a:lnTo>
                  <a:lnTo>
                    <a:pt x="153479" y="82956"/>
                  </a:lnTo>
                  <a:lnTo>
                    <a:pt x="82359" y="109613"/>
                  </a:lnTo>
                  <a:lnTo>
                    <a:pt x="43243" y="178028"/>
                  </a:lnTo>
                  <a:lnTo>
                    <a:pt x="10680" y="310134"/>
                  </a:lnTo>
                  <a:lnTo>
                    <a:pt x="46253" y="241681"/>
                  </a:lnTo>
                  <a:lnTo>
                    <a:pt x="85509" y="206527"/>
                  </a:lnTo>
                  <a:lnTo>
                    <a:pt x="153085" y="193573"/>
                  </a:lnTo>
                  <a:lnTo>
                    <a:pt x="273646" y="191719"/>
                  </a:lnTo>
                  <a:lnTo>
                    <a:pt x="273646" y="262204"/>
                  </a:lnTo>
                  <a:lnTo>
                    <a:pt x="410730" y="129692"/>
                  </a:lnTo>
                  <a:close/>
                </a:path>
                <a:path w="422910" h="2106929">
                  <a:moveTo>
                    <a:pt x="422402" y="1055255"/>
                  </a:moveTo>
                  <a:lnTo>
                    <a:pt x="405663" y="1036815"/>
                  </a:lnTo>
                  <a:lnTo>
                    <a:pt x="366102" y="996264"/>
                  </a:lnTo>
                  <a:lnTo>
                    <a:pt x="307708" y="937260"/>
                  </a:lnTo>
                  <a:lnTo>
                    <a:pt x="307708" y="996264"/>
                  </a:lnTo>
                  <a:lnTo>
                    <a:pt x="0" y="1055255"/>
                  </a:lnTo>
                  <a:lnTo>
                    <a:pt x="307708" y="1111440"/>
                  </a:lnTo>
                  <a:lnTo>
                    <a:pt x="307708" y="1170432"/>
                  </a:lnTo>
                  <a:lnTo>
                    <a:pt x="422402" y="1055255"/>
                  </a:lnTo>
                  <a:close/>
                </a:path>
              </a:pathLst>
            </a:custGeom>
            <a:solidFill>
              <a:srgbClr val="F388B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object 19"/>
          <p:cNvSpPr/>
          <p:nvPr/>
        </p:nvSpPr>
        <p:spPr>
          <a:xfrm>
            <a:off x="9406125" y="2897123"/>
            <a:ext cx="2066925" cy="603885"/>
          </a:xfrm>
          <a:custGeom>
            <a:avLst/>
            <a:gdLst/>
            <a:ahLst/>
            <a:cxnLst/>
            <a:rect l="l" t="t" r="r" b="b"/>
            <a:pathLst>
              <a:path w="2066925" h="603885">
                <a:moveTo>
                  <a:pt x="2066544" y="0"/>
                </a:moveTo>
                <a:lnTo>
                  <a:pt x="198818" y="0"/>
                </a:lnTo>
                <a:lnTo>
                  <a:pt x="153419" y="5139"/>
                </a:lnTo>
                <a:lnTo>
                  <a:pt x="111644" y="19805"/>
                </a:lnTo>
                <a:lnTo>
                  <a:pt x="74718" y="42867"/>
                </a:lnTo>
                <a:lnTo>
                  <a:pt x="43866" y="73197"/>
                </a:lnTo>
                <a:lnTo>
                  <a:pt x="20312" y="109664"/>
                </a:lnTo>
                <a:lnTo>
                  <a:pt x="5282" y="151139"/>
                </a:lnTo>
                <a:lnTo>
                  <a:pt x="0" y="196494"/>
                </a:lnTo>
                <a:lnTo>
                  <a:pt x="0" y="603503"/>
                </a:lnTo>
                <a:lnTo>
                  <a:pt x="1870532" y="603503"/>
                </a:lnTo>
                <a:lnTo>
                  <a:pt x="1915775" y="598364"/>
                </a:lnTo>
                <a:lnTo>
                  <a:pt x="1957149" y="583698"/>
                </a:lnTo>
                <a:lnTo>
                  <a:pt x="1993527" y="560636"/>
                </a:lnTo>
                <a:lnTo>
                  <a:pt x="2023782" y="530306"/>
                </a:lnTo>
                <a:lnTo>
                  <a:pt x="2046787" y="493839"/>
                </a:lnTo>
                <a:lnTo>
                  <a:pt x="2061417" y="452364"/>
                </a:lnTo>
                <a:lnTo>
                  <a:pt x="2066544" y="407009"/>
                </a:lnTo>
                <a:lnTo>
                  <a:pt x="2066544" y="0"/>
                </a:lnTo>
                <a:close/>
              </a:path>
            </a:pathLst>
          </a:custGeom>
          <a:solidFill>
            <a:srgbClr val="E2DDE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406125" y="3649979"/>
            <a:ext cx="2066925" cy="1047750"/>
          </a:xfrm>
          <a:custGeom>
            <a:avLst/>
            <a:gdLst/>
            <a:ahLst/>
            <a:cxnLst/>
            <a:rect l="l" t="t" r="r" b="b"/>
            <a:pathLst>
              <a:path w="2066925" h="1047750">
                <a:moveTo>
                  <a:pt x="2066544" y="0"/>
                </a:moveTo>
                <a:lnTo>
                  <a:pt x="198818" y="0"/>
                </a:lnTo>
                <a:lnTo>
                  <a:pt x="153419" y="5129"/>
                </a:lnTo>
                <a:lnTo>
                  <a:pt x="111644" y="19764"/>
                </a:lnTo>
                <a:lnTo>
                  <a:pt x="74718" y="42780"/>
                </a:lnTo>
                <a:lnTo>
                  <a:pt x="43866" y="73048"/>
                </a:lnTo>
                <a:lnTo>
                  <a:pt x="20312" y="109443"/>
                </a:lnTo>
                <a:lnTo>
                  <a:pt x="5282" y="150836"/>
                </a:lnTo>
                <a:lnTo>
                  <a:pt x="0" y="196100"/>
                </a:lnTo>
                <a:lnTo>
                  <a:pt x="0" y="1047750"/>
                </a:lnTo>
                <a:lnTo>
                  <a:pt x="1870532" y="1047750"/>
                </a:lnTo>
                <a:lnTo>
                  <a:pt x="1915775" y="1042465"/>
                </a:lnTo>
                <a:lnTo>
                  <a:pt x="1957149" y="1027428"/>
                </a:lnTo>
                <a:lnTo>
                  <a:pt x="1993527" y="1003864"/>
                </a:lnTo>
                <a:lnTo>
                  <a:pt x="2023782" y="972999"/>
                </a:lnTo>
                <a:lnTo>
                  <a:pt x="2046787" y="936056"/>
                </a:lnTo>
                <a:lnTo>
                  <a:pt x="2061417" y="894262"/>
                </a:lnTo>
                <a:lnTo>
                  <a:pt x="2066544" y="848842"/>
                </a:lnTo>
                <a:lnTo>
                  <a:pt x="2066544" y="0"/>
                </a:lnTo>
                <a:close/>
              </a:path>
            </a:pathLst>
          </a:custGeom>
          <a:solidFill>
            <a:srgbClr val="E2DDE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50786" y="3065526"/>
            <a:ext cx="3886200" cy="709930"/>
          </a:xfrm>
          <a:custGeom>
            <a:avLst/>
            <a:gdLst/>
            <a:ahLst/>
            <a:cxnLst/>
            <a:rect l="l" t="t" r="r" b="b"/>
            <a:pathLst>
              <a:path w="3886200" h="709929">
                <a:moveTo>
                  <a:pt x="3706317" y="0"/>
                </a:moveTo>
                <a:lnTo>
                  <a:pt x="179895" y="0"/>
                </a:lnTo>
                <a:lnTo>
                  <a:pt x="132107" y="5816"/>
                </a:lnTo>
                <a:lnTo>
                  <a:pt x="89144" y="22225"/>
                </a:lnTo>
                <a:lnTo>
                  <a:pt x="52728" y="47671"/>
                </a:lnTo>
                <a:lnTo>
                  <a:pt x="24583" y="80593"/>
                </a:lnTo>
                <a:lnTo>
                  <a:pt x="6433" y="119434"/>
                </a:lnTo>
                <a:lnTo>
                  <a:pt x="0" y="162636"/>
                </a:lnTo>
                <a:lnTo>
                  <a:pt x="0" y="546785"/>
                </a:lnTo>
                <a:lnTo>
                  <a:pt x="6433" y="589987"/>
                </a:lnTo>
                <a:lnTo>
                  <a:pt x="24583" y="628828"/>
                </a:lnTo>
                <a:lnTo>
                  <a:pt x="52728" y="661750"/>
                </a:lnTo>
                <a:lnTo>
                  <a:pt x="89144" y="687196"/>
                </a:lnTo>
                <a:lnTo>
                  <a:pt x="132107" y="703605"/>
                </a:lnTo>
                <a:lnTo>
                  <a:pt x="179895" y="709422"/>
                </a:lnTo>
                <a:lnTo>
                  <a:pt x="3706317" y="709422"/>
                </a:lnTo>
                <a:lnTo>
                  <a:pt x="3754103" y="703605"/>
                </a:lnTo>
                <a:lnTo>
                  <a:pt x="3797064" y="687196"/>
                </a:lnTo>
                <a:lnTo>
                  <a:pt x="3833477" y="661750"/>
                </a:lnTo>
                <a:lnTo>
                  <a:pt x="3861619" y="628828"/>
                </a:lnTo>
                <a:lnTo>
                  <a:pt x="3879767" y="589987"/>
                </a:lnTo>
                <a:lnTo>
                  <a:pt x="3886200" y="546785"/>
                </a:lnTo>
                <a:lnTo>
                  <a:pt x="3886200" y="162636"/>
                </a:lnTo>
                <a:lnTo>
                  <a:pt x="3879767" y="119434"/>
                </a:lnTo>
                <a:lnTo>
                  <a:pt x="3861619" y="80593"/>
                </a:lnTo>
                <a:lnTo>
                  <a:pt x="3833477" y="47671"/>
                </a:lnTo>
                <a:lnTo>
                  <a:pt x="3797064" y="22225"/>
                </a:lnTo>
                <a:lnTo>
                  <a:pt x="3754103" y="5816"/>
                </a:lnTo>
                <a:lnTo>
                  <a:pt x="3706317" y="0"/>
                </a:lnTo>
                <a:close/>
              </a:path>
            </a:pathLst>
          </a:custGeom>
          <a:solidFill>
            <a:srgbClr val="FFE9A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05397" y="2146550"/>
            <a:ext cx="1223010" cy="2551430"/>
          </a:xfrm>
          <a:custGeom>
            <a:avLst/>
            <a:gdLst/>
            <a:ahLst/>
            <a:cxnLst/>
            <a:rect l="l" t="t" r="r" b="b"/>
            <a:pathLst>
              <a:path w="1223009" h="2551429">
                <a:moveTo>
                  <a:pt x="274891" y="0"/>
                </a:moveTo>
                <a:lnTo>
                  <a:pt x="137439" y="0"/>
                </a:lnTo>
                <a:lnTo>
                  <a:pt x="94065" y="6728"/>
                </a:lnTo>
                <a:lnTo>
                  <a:pt x="56345" y="25569"/>
                </a:lnTo>
                <a:lnTo>
                  <a:pt x="26568" y="54501"/>
                </a:lnTo>
                <a:lnTo>
                  <a:pt x="7023" y="91508"/>
                </a:lnTo>
                <a:lnTo>
                  <a:pt x="0" y="134569"/>
                </a:lnTo>
                <a:lnTo>
                  <a:pt x="0" y="2413812"/>
                </a:lnTo>
                <a:lnTo>
                  <a:pt x="7023" y="2457164"/>
                </a:lnTo>
                <a:lnTo>
                  <a:pt x="26568" y="2494863"/>
                </a:lnTo>
                <a:lnTo>
                  <a:pt x="56345" y="2524623"/>
                </a:lnTo>
                <a:lnTo>
                  <a:pt x="94065" y="2544156"/>
                </a:lnTo>
                <a:lnTo>
                  <a:pt x="137439" y="2551176"/>
                </a:lnTo>
                <a:lnTo>
                  <a:pt x="274891" y="2551176"/>
                </a:lnTo>
                <a:lnTo>
                  <a:pt x="338356" y="2535407"/>
                </a:lnTo>
                <a:lnTo>
                  <a:pt x="387096" y="2492311"/>
                </a:lnTo>
                <a:lnTo>
                  <a:pt x="1223010" y="1275588"/>
                </a:lnTo>
                <a:lnTo>
                  <a:pt x="387096" y="58877"/>
                </a:lnTo>
                <a:lnTo>
                  <a:pt x="365224" y="33121"/>
                </a:lnTo>
                <a:lnTo>
                  <a:pt x="338356" y="14722"/>
                </a:lnTo>
                <a:lnTo>
                  <a:pt x="307807" y="3681"/>
                </a:lnTo>
                <a:lnTo>
                  <a:pt x="27489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4130" y="2458468"/>
            <a:ext cx="1360170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 marR="38735" lvl="0" indent="18478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Encorafenib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300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mg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PO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daily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+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30810" marR="123825" lvl="0" indent="-635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Binimetinib</a:t>
            </a:r>
            <a:r>
              <a:rPr kumimoji="0" sz="1200" b="0" i="0" u="none" strike="noStrike" kern="0" cap="none" spc="50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45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mg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PO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BID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+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38100" marR="30480" lvl="0" indent="-127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Cetuximab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Standard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weekly dosing</a:t>
            </a:r>
            <a:r>
              <a:rPr kumimoji="0" sz="1200" b="0" i="0" u="none" strike="noStrike" kern="0" cap="none" spc="-15" normalizeH="0" baseline="24305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Verdana"/>
                <a:cs typeface="Verdana"/>
              </a:rPr>
              <a:t>*</a:t>
            </a:r>
            <a:endParaRPr kumimoji="0" sz="1200" b="0" i="0" u="none" strike="noStrike" kern="0" cap="none" spc="0" normalizeH="0" baseline="24305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21583" y="3172456"/>
            <a:ext cx="43560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15049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5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R </a:t>
            </a: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1:1:1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3400" y="284945"/>
            <a:ext cx="11963400" cy="235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4640" marR="5080" lvl="0" indent="-1397635" defTabSz="914400" eaLnBrk="1" fontAlgn="auto" latinLnBrk="0" hangingPunct="1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EB3A94"/>
                </a:solidFill>
                <a:effectLst/>
                <a:highlight>
                  <a:srgbClr val="FFFF00"/>
                </a:highlight>
                <a:uLnTx/>
                <a:uFillTx/>
                <a:latin typeface="Verdana"/>
                <a:cs typeface="Verdana"/>
              </a:rPr>
              <a:t>BEACON</a:t>
            </a:r>
            <a:r>
              <a:rPr kumimoji="0" sz="2400" b="1" i="0" u="none" strike="noStrike" kern="0" cap="none" spc="-40" normalizeH="0" baseline="0" noProof="0" dirty="0">
                <a:ln>
                  <a:noFill/>
                </a:ln>
                <a:solidFill>
                  <a:srgbClr val="EB3A94"/>
                </a:solidFill>
                <a:effectLst/>
                <a:highlight>
                  <a:srgbClr val="FFFF00"/>
                </a:highlight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EB3A94"/>
                </a:solidFill>
                <a:effectLst/>
                <a:highlight>
                  <a:srgbClr val="FFFF00"/>
                </a:highlight>
                <a:uLnTx/>
                <a:uFillTx/>
                <a:latin typeface="Verdana"/>
                <a:cs typeface="Verdana"/>
              </a:rPr>
              <a:t>Study:</a:t>
            </a:r>
            <a:r>
              <a:rPr kumimoji="0" sz="2400" b="1" i="0" u="none" strike="noStrike" kern="0" cap="none" spc="-45" normalizeH="0" baseline="0" noProof="0" dirty="0">
                <a:ln>
                  <a:noFill/>
                </a:ln>
                <a:solidFill>
                  <a:srgbClr val="EB3A94"/>
                </a:solidFill>
                <a:effectLst/>
                <a:highlight>
                  <a:srgbClr val="FFFF00"/>
                </a:highlight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Patients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with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BRAFV600E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mCRC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with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disease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endParaRPr kumimoji="0" lang="cs-CZ" sz="2400" b="0" i="0" u="none" strike="noStrike" kern="0" cap="none" spc="-40" normalizeH="0" baseline="0" noProof="0" dirty="0">
              <a:ln>
                <a:noFill/>
              </a:ln>
              <a:solidFill>
                <a:srgbClr val="503191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564640" marR="5080" lvl="0" indent="-1397635" defTabSz="914400" eaLnBrk="1" fontAlgn="auto" latinLnBrk="0" hangingPunct="1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spc="-40" dirty="0">
                <a:solidFill>
                  <a:srgbClr val="503191"/>
                </a:solidFill>
                <a:latin typeface="Verdana"/>
                <a:cs typeface="Verdana"/>
              </a:rPr>
              <a:t>                         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progression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after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1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or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2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prior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regimens;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ECOG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PS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0-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1;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endParaRPr kumimoji="0" lang="cs-CZ" sz="2400" b="0" i="0" u="none" strike="noStrike" kern="0" cap="none" spc="-40" normalizeH="0" baseline="0" noProof="0" dirty="0">
              <a:ln>
                <a:noFill/>
              </a:ln>
              <a:solidFill>
                <a:srgbClr val="503191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564640" marR="5080" lvl="0" indent="-1397635" defTabSz="914400" eaLnBrk="1" fontAlgn="auto" latinLnBrk="0" hangingPunct="1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spc="-40" dirty="0">
                <a:solidFill>
                  <a:srgbClr val="503191"/>
                </a:solidFill>
                <a:latin typeface="Verdana"/>
                <a:cs typeface="Verdana"/>
              </a:rPr>
              <a:t>                         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and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no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prior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treatment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with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ay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RAF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inhibitor,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endParaRPr kumimoji="0" lang="cs-CZ" sz="2400" b="0" i="0" u="none" strike="noStrike" kern="0" cap="none" spc="-15" normalizeH="0" baseline="0" noProof="0" dirty="0">
              <a:ln>
                <a:noFill/>
              </a:ln>
              <a:solidFill>
                <a:srgbClr val="503191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564640" marR="5080" lvl="0" indent="-1397635" defTabSz="914400" eaLnBrk="1" fontAlgn="auto" latinLnBrk="0" hangingPunct="1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spc="-15" dirty="0">
                <a:solidFill>
                  <a:srgbClr val="503191"/>
                </a:solidFill>
                <a:latin typeface="Verdana"/>
                <a:cs typeface="Verdana"/>
              </a:rPr>
              <a:t>                         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MEK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inhibitor,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or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EGFR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inhibitor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9311005" marR="0" lvl="0" indent="0" defTabSz="91440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Primary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478917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93530" algn="l"/>
              </a:tabLst>
              <a:defRPr/>
            </a:pPr>
            <a:r>
              <a:rPr kumimoji="0" sz="1800" b="1" i="0" u="none" strike="noStrike" kern="0" cap="none" spc="0" normalizeH="0" baseline="2314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Phase</a:t>
            </a:r>
            <a:r>
              <a:rPr kumimoji="0" sz="1800" b="1" i="0" u="none" strike="noStrike" kern="0" cap="none" spc="-60" normalizeH="0" baseline="2314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1" i="0" u="none" strike="noStrike" kern="0" cap="none" spc="-75" normalizeH="0" baseline="2314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3</a:t>
            </a:r>
            <a:r>
              <a:rPr kumimoji="0" sz="1800" b="1" i="0" u="none" strike="noStrike" kern="0" cap="none" spc="0" normalizeH="0" baseline="2314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Endpoints: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Safety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lead-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in (N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=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30)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56213" y="2254006"/>
            <a:ext cx="360934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ENCORAFENIB</a:t>
            </a:r>
            <a:r>
              <a:rPr kumimoji="0" sz="1100" b="1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+</a:t>
            </a:r>
            <a:r>
              <a:rPr kumimoji="0" sz="1100" b="1" i="0" u="none" strike="noStrike" kern="0" cap="none" spc="-5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BINIMETINIB</a:t>
            </a:r>
            <a:r>
              <a:rPr kumimoji="0" sz="1100" b="1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+</a:t>
            </a:r>
            <a:r>
              <a:rPr kumimoji="0" sz="1100" b="1" i="0" u="none" strike="noStrike" kern="0" cap="none" spc="-5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CETUXIMAB (ENCO/BINI/CETUX)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n=205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03103" y="3167935"/>
            <a:ext cx="231521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ENCORAFENIB</a:t>
            </a:r>
            <a:r>
              <a:rPr kumimoji="0" sz="1100" b="1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+</a:t>
            </a:r>
            <a:r>
              <a:rPr kumimoji="0" sz="1100" b="1" i="0" u="none" strike="noStrike" kern="0" cap="none" spc="-5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CETUXIMAB (ENCO/CETUX)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476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n</a:t>
            </a: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=</a:t>
            </a: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1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205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40875" y="4008376"/>
            <a:ext cx="20389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FOLFIRI</a:t>
            </a:r>
            <a:r>
              <a:rPr kumimoji="0" sz="1100" b="1" i="0" u="none" strike="noStrike" kern="0" cap="none" spc="-4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+</a:t>
            </a:r>
            <a:r>
              <a:rPr kumimoji="0" sz="1100" b="1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CETUXIMAB</a:t>
            </a:r>
            <a:r>
              <a:rPr kumimoji="0" sz="1100" b="1" i="0" u="none" strike="noStrike" kern="0" cap="none" spc="-4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1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or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48260" marR="40005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irinotecan</a:t>
            </a: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+</a:t>
            </a:r>
            <a:r>
              <a:rPr kumimoji="0" sz="1100" b="1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CETUXIMAB (Control)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63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n =</a:t>
            </a: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1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205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728196" y="2251914"/>
            <a:ext cx="14217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4790" marR="5080" lvl="0" indent="-21272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ECO/BINI/CETUX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vs</a:t>
            </a:r>
            <a:r>
              <a:rPr kumimoji="0" sz="1100" b="1" i="0" u="none" strike="noStrike" kern="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CONTROL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74794" y="3004225"/>
            <a:ext cx="132905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OS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(All</a:t>
            </a:r>
            <a:r>
              <a:rPr kumimoji="0" sz="1000" b="0" i="0" u="none" strike="noStrike" kern="0" cap="none" spc="-5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randomized</a:t>
            </a:r>
            <a:r>
              <a:rPr kumimoji="0" sz="1000" b="0" i="0" u="none" strike="noStrike" kern="0" cap="none" spc="-4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Pts)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04613" y="3797250"/>
            <a:ext cx="166878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ORR-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231775" marR="224154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Blinded</a:t>
            </a:r>
            <a:r>
              <a:rPr kumimoji="0" sz="1100" b="1" i="0" u="none" strike="noStrike" kern="0" cap="none" spc="-4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Central Review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(1</a:t>
            </a:r>
            <a:r>
              <a:rPr kumimoji="0" sz="975" b="0" i="0" u="none" strike="noStrike" kern="0" cap="none" spc="0" normalizeH="0" baseline="25641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st</a:t>
            </a:r>
            <a:r>
              <a:rPr kumimoji="0" sz="975" b="0" i="0" u="none" strike="noStrike" kern="0" cap="none" spc="127" normalizeH="0" baseline="25641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331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randomized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Pts)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03733" y="5089712"/>
            <a:ext cx="7950834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Randomization</a:t>
            </a:r>
            <a:r>
              <a:rPr kumimoji="0" sz="900" b="1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was stratified by</a:t>
            </a:r>
            <a:r>
              <a:rPr kumimoji="0" sz="900" b="1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ECOG</a:t>
            </a:r>
            <a:r>
              <a:rPr kumimoji="0" sz="900" b="1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PS</a:t>
            </a:r>
            <a:r>
              <a:rPr kumimoji="0" sz="900" b="1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(0</a:t>
            </a:r>
            <a:r>
              <a:rPr kumimoji="0" sz="900" b="1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vs. 1),</a:t>
            </a:r>
            <a:r>
              <a:rPr kumimoji="0" sz="900" b="1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prior</a:t>
            </a:r>
            <a:r>
              <a:rPr kumimoji="0" sz="900" b="1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use</a:t>
            </a:r>
            <a:r>
              <a:rPr kumimoji="0" sz="900" b="1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of</a:t>
            </a:r>
            <a:r>
              <a:rPr kumimoji="0" sz="900" b="1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irinotecan</a:t>
            </a:r>
            <a:r>
              <a:rPr kumimoji="0" sz="900" b="1" i="0" u="none" strike="noStrike" kern="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(yes</a:t>
            </a:r>
            <a:r>
              <a:rPr kumimoji="0" sz="900" b="1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vs.</a:t>
            </a:r>
            <a:r>
              <a:rPr kumimoji="0" sz="900" b="1" i="0" u="none" strike="noStrike" kern="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no),</a:t>
            </a:r>
            <a:r>
              <a:rPr kumimoji="0" sz="900" b="1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and</a:t>
            </a:r>
            <a:r>
              <a:rPr kumimoji="0" sz="900" b="1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cetuximab</a:t>
            </a:r>
            <a:r>
              <a:rPr kumimoji="0" sz="900" b="1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source</a:t>
            </a:r>
            <a:r>
              <a:rPr kumimoji="0" sz="900" b="1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1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(US-licensed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vs.</a:t>
            </a:r>
            <a:r>
              <a:rPr kumimoji="0" sz="900" b="1" i="0" u="none" strike="noStrike" kern="0" cap="none" spc="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1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EU-approved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)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sng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>
                  <a:solidFill>
                    <a:srgbClr val="503191"/>
                  </a:solidFill>
                </a:uFill>
                <a:latin typeface="Verdana"/>
                <a:cs typeface="Verdana"/>
              </a:rPr>
              <a:t>Secondary</a:t>
            </a:r>
            <a:r>
              <a:rPr kumimoji="0" sz="900" b="1" i="0" u="sng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>
                  <a:solidFill>
                    <a:srgbClr val="503191"/>
                  </a:solidFill>
                </a:uFill>
                <a:latin typeface="Verdana"/>
                <a:cs typeface="Verdana"/>
              </a:rPr>
              <a:t> </a:t>
            </a:r>
            <a:r>
              <a:rPr kumimoji="0" sz="900" b="1" i="0" u="sng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>
                  <a:solidFill>
                    <a:srgbClr val="503191"/>
                  </a:solidFill>
                </a:uFill>
                <a:latin typeface="Verdana"/>
                <a:cs typeface="Verdana"/>
              </a:rPr>
              <a:t>Endpoints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:</a:t>
            </a:r>
            <a:r>
              <a:rPr kumimoji="0" sz="900" b="1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ENCO/CETUX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vs</a:t>
            </a:r>
            <a:r>
              <a:rPr kumimoji="0" sz="9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Control</a:t>
            </a:r>
            <a:r>
              <a:rPr kumimoji="0" sz="9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and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ENCO/BINI/CETUX</a:t>
            </a: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vs</a:t>
            </a:r>
            <a:r>
              <a:rPr kumimoji="0" sz="9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ENCO/CETUX</a:t>
            </a:r>
            <a:r>
              <a:rPr kumimoji="0" sz="9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os</a:t>
            </a:r>
            <a:r>
              <a:rPr kumimoji="0" sz="9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&amp;</a:t>
            </a: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ORR</a:t>
            </a: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I</a:t>
            </a:r>
            <a:r>
              <a:rPr kumimoji="0" sz="900" b="0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PFS</a:t>
            </a:r>
            <a:r>
              <a:rPr kumimoji="0" sz="9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Safety</a:t>
            </a:r>
            <a:r>
              <a:rPr kumimoji="0" sz="9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QOL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72427" y="5848984"/>
            <a:ext cx="750506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sng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>
                  <a:solidFill>
                    <a:srgbClr val="503191"/>
                  </a:solidFill>
                </a:uFill>
                <a:latin typeface="Verdana"/>
                <a:cs typeface="Verdana"/>
              </a:rPr>
              <a:t>Post</a:t>
            </a:r>
            <a:r>
              <a:rPr kumimoji="0" sz="1100" b="1" i="0" u="sng" strike="noStrike" kern="0" cap="none" spc="-4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>
                  <a:solidFill>
                    <a:srgbClr val="503191"/>
                  </a:solidFill>
                </a:uFill>
                <a:latin typeface="Verdana"/>
                <a:cs typeface="Verdana"/>
              </a:rPr>
              <a:t> </a:t>
            </a:r>
            <a:r>
              <a:rPr kumimoji="0" sz="1100" b="1" i="0" u="sng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>
                  <a:solidFill>
                    <a:srgbClr val="503191"/>
                  </a:solidFill>
                </a:uFill>
                <a:latin typeface="Verdana"/>
                <a:cs typeface="Verdana"/>
              </a:rPr>
              <a:t>hoc</a:t>
            </a:r>
            <a:r>
              <a:rPr kumimoji="0" sz="1100" b="1" i="0" u="sng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>
                  <a:solidFill>
                    <a:srgbClr val="503191"/>
                  </a:solidFill>
                </a:uFill>
                <a:latin typeface="Verdana"/>
                <a:cs typeface="Verdana"/>
              </a:rPr>
              <a:t> </a:t>
            </a:r>
            <a:r>
              <a:rPr kumimoji="0" sz="1100" b="1" i="0" u="sng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>
                  <a:solidFill>
                    <a:srgbClr val="503191"/>
                  </a:solidFill>
                </a:uFill>
                <a:latin typeface="Verdana"/>
                <a:cs typeface="Verdana"/>
              </a:rPr>
              <a:t>Updated</a:t>
            </a:r>
            <a:r>
              <a:rPr kumimoji="0" sz="1100" b="1" i="0" u="sng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>
                  <a:solidFill>
                    <a:srgbClr val="503191"/>
                  </a:solidFill>
                </a:uFill>
                <a:latin typeface="Verdana"/>
                <a:cs typeface="Verdana"/>
              </a:rPr>
              <a:t> </a:t>
            </a:r>
            <a:r>
              <a:rPr kumimoji="0" sz="1100" b="1" i="0" u="sng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>
                  <a:solidFill>
                    <a:srgbClr val="503191"/>
                  </a:solidFill>
                </a:uFill>
                <a:latin typeface="Verdana"/>
                <a:cs typeface="Verdana"/>
              </a:rPr>
              <a:t>Analysis:</a:t>
            </a:r>
            <a:r>
              <a:rPr kumimoji="0" sz="1100" b="1" i="0" u="none" strike="noStrike" kern="0" cap="none" spc="-4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includes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6</a:t>
            </a:r>
            <a:r>
              <a:rPr kumimoji="0" sz="11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months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of</a:t>
            </a:r>
            <a:r>
              <a:rPr kumimoji="0" sz="11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additional</a:t>
            </a:r>
            <a:r>
              <a:rPr kumimoji="0" sz="11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follow</a:t>
            </a:r>
            <a:r>
              <a:rPr kumimoji="0" sz="1100" b="0" i="0" u="none" strike="noStrike" kern="0" cap="none" spc="-4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-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up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since</a:t>
            </a:r>
            <a:r>
              <a:rPr kumimoji="0" sz="11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cut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off</a:t>
            </a:r>
            <a:r>
              <a:rPr kumimoji="0" sz="11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for</a:t>
            </a:r>
            <a:r>
              <a:rPr kumimoji="0" sz="11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primary</a:t>
            </a:r>
            <a:r>
              <a:rPr kumimoji="0" sz="11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analysis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91088" y="6234300"/>
            <a:ext cx="1081405" cy="605790"/>
            <a:chOff x="10991088" y="6234300"/>
            <a:chExt cx="1081405" cy="605790"/>
          </a:xfrm>
        </p:grpSpPr>
        <p:sp>
          <p:nvSpPr>
            <p:cNvPr id="3" name="object 3"/>
            <p:cNvSpPr/>
            <p:nvPr/>
          </p:nvSpPr>
          <p:spPr>
            <a:xfrm>
              <a:off x="11016615" y="6272403"/>
              <a:ext cx="697230" cy="0"/>
            </a:xfrm>
            <a:custGeom>
              <a:avLst/>
              <a:gdLst/>
              <a:ahLst/>
              <a:cxnLst/>
              <a:rect l="l" t="t" r="r" b="b"/>
              <a:pathLst>
                <a:path w="697229">
                  <a:moveTo>
                    <a:pt x="0" y="0"/>
                  </a:moveTo>
                  <a:lnTo>
                    <a:pt x="696658" y="0"/>
                  </a:lnTo>
                </a:path>
              </a:pathLst>
            </a:custGeom>
            <a:ln w="19050">
              <a:solidFill>
                <a:srgbClr val="EB3A9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700574" y="62343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A9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638" y="6512257"/>
            <a:ext cx="2987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0495" marR="0" lvl="0" indent="-13779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503191"/>
              </a:buClr>
              <a:buSzTx/>
              <a:buFont typeface="Verdana"/>
              <a:buAutoNum type="arabicPeriod"/>
              <a:tabLst>
                <a:tab pos="150495" algn="l"/>
              </a:tabLst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Tabernero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J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et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al.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J</a:t>
            </a:r>
            <a:r>
              <a:rPr kumimoji="0" sz="800" b="0" i="1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Clin Oncol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.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2021;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39(4):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273–284,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50495" marR="0" lvl="0" indent="-13779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50495" algn="l"/>
              </a:tabLst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Kopetz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S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et</a:t>
            </a:r>
            <a:r>
              <a:rPr kumimoji="0" sz="8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al.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J</a:t>
            </a:r>
            <a:r>
              <a:rPr kumimoji="0" sz="800" b="0" i="1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Clin Oncol.</a:t>
            </a:r>
            <a:r>
              <a:rPr kumimoji="0" sz="800" b="0" i="1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2020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;</a:t>
            </a:r>
            <a:r>
              <a:rPr kumimoji="0" sz="800" b="0" i="1" u="none" strike="noStrike" kern="0" cap="none" spc="-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38,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no.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4_suppl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8-</a:t>
            </a:r>
            <a:r>
              <a:rPr kumimoji="0" sz="800" b="0" i="0" u="none" strike="noStrike" kern="0" cap="none" spc="-5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8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038" y="204500"/>
            <a:ext cx="9522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2632075" algn="l"/>
              </a:tabLst>
            </a:pPr>
            <a:r>
              <a:rPr i="1" spc="-10" dirty="0">
                <a:solidFill>
                  <a:schemeClr val="tx1"/>
                </a:solidFill>
                <a:latin typeface="Verdana"/>
                <a:cs typeface="Verdana"/>
              </a:rPr>
              <a:t>BRAF</a:t>
            </a:r>
            <a:r>
              <a:rPr sz="3600" spc="-15" baseline="25462" dirty="0">
                <a:solidFill>
                  <a:schemeClr val="tx1"/>
                </a:solidFill>
              </a:rPr>
              <a:t>V600E</a:t>
            </a:r>
            <a:r>
              <a:rPr sz="3600" baseline="25462" dirty="0">
                <a:solidFill>
                  <a:schemeClr val="tx1"/>
                </a:solidFill>
              </a:rPr>
              <a:t>	</a:t>
            </a:r>
            <a:r>
              <a:rPr sz="3600" dirty="0">
                <a:solidFill>
                  <a:schemeClr val="tx1"/>
                </a:solidFill>
              </a:rPr>
              <a:t>mCRC:</a:t>
            </a:r>
            <a:r>
              <a:rPr sz="3600" spc="-45" dirty="0">
                <a:solidFill>
                  <a:schemeClr val="tx1"/>
                </a:solidFill>
              </a:rPr>
              <a:t> </a:t>
            </a:r>
            <a:r>
              <a:rPr sz="3600" dirty="0">
                <a:solidFill>
                  <a:schemeClr val="tx1"/>
                </a:solidFill>
              </a:rPr>
              <a:t>Targeted</a:t>
            </a:r>
            <a:r>
              <a:rPr sz="3600" spc="-60" dirty="0">
                <a:solidFill>
                  <a:schemeClr val="tx1"/>
                </a:solidFill>
              </a:rPr>
              <a:t> </a:t>
            </a:r>
            <a:r>
              <a:rPr sz="3600" spc="-10" dirty="0">
                <a:solidFill>
                  <a:schemeClr val="tx1"/>
                </a:solidFill>
              </a:rPr>
              <a:t>treatment</a:t>
            </a:r>
            <a:endParaRPr sz="36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5825" y="1139953"/>
            <a:ext cx="291274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EB3A94"/>
                </a:solidFill>
                <a:effectLst/>
                <a:uLnTx/>
                <a:uFillTx/>
                <a:latin typeface="Verdana"/>
                <a:cs typeface="Verdana"/>
              </a:rPr>
              <a:t>ENCO/BINI/CETUX</a:t>
            </a:r>
            <a:r>
              <a:rPr kumimoji="0" sz="1000" b="1" i="0" u="none" strike="noStrike" kern="0" cap="none" spc="-40" normalizeH="0" baseline="0" noProof="0" dirty="0">
                <a:ln>
                  <a:noFill/>
                </a:ln>
                <a:solidFill>
                  <a:srgbClr val="EB3A94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EB3A94"/>
                </a:solidFill>
                <a:effectLst/>
                <a:uLnTx/>
                <a:uFillTx/>
                <a:latin typeface="Verdana"/>
                <a:cs typeface="Verdana"/>
              </a:rPr>
              <a:t>versus</a:t>
            </a:r>
            <a:r>
              <a:rPr kumimoji="0" sz="1000" b="1" i="0" u="none" strike="noStrike" kern="0" cap="none" spc="-60" normalizeH="0" baseline="0" noProof="0" dirty="0">
                <a:ln>
                  <a:noFill/>
                </a:ln>
                <a:solidFill>
                  <a:srgbClr val="EB3A94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00" b="1" i="0" u="none" strike="noStrike" kern="0" cap="none" spc="-10" normalizeH="0" baseline="0" noProof="0" dirty="0">
                <a:ln>
                  <a:noFill/>
                </a:ln>
                <a:solidFill>
                  <a:srgbClr val="EB3A94"/>
                </a:solidFill>
                <a:effectLst/>
                <a:uLnTx/>
                <a:uFillTx/>
                <a:latin typeface="Verdana"/>
                <a:cs typeface="Verdana"/>
              </a:rPr>
              <a:t>ENCO/CETUX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32863" y="1946312"/>
            <a:ext cx="234315" cy="2120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42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PS=0</a:t>
            </a:r>
            <a:r>
              <a:rPr kumimoji="0" sz="600" b="0" i="0" u="none" strike="noStrike" kern="0" cap="none" spc="50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PS=1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32863" y="4443539"/>
            <a:ext cx="913765" cy="21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?Upper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limit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of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Normal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&lt;Upper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limit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of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Normal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32863" y="4815014"/>
            <a:ext cx="913765" cy="21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?Upper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limit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of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Normal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&lt;Upper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limit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of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Normal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32863" y="5171554"/>
            <a:ext cx="466725" cy="222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7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Left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Colon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Right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Colon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32863" y="5546915"/>
            <a:ext cx="905510" cy="2108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24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Completely</a:t>
            </a:r>
            <a:r>
              <a:rPr kumimoji="0" sz="600" b="0" i="0" u="none" strike="noStrike" kern="0" cap="none" spc="-7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Resected Partially</a:t>
            </a:r>
            <a:r>
              <a:rPr kumimoji="0" sz="600" b="0" i="0" u="none" strike="noStrike" kern="0" cap="none" spc="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/</a:t>
            </a:r>
            <a:r>
              <a:rPr kumimoji="0" sz="600" b="0" i="0" u="none" strike="noStrike" kern="0" cap="none" spc="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Not</a:t>
            </a:r>
            <a:r>
              <a:rPr kumimoji="0" sz="600" b="0" i="0" u="none" strike="noStrike" kern="0" cap="none" spc="-1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Resected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32863" y="4073740"/>
            <a:ext cx="302895" cy="2120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42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High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Normal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94964" y="2962516"/>
            <a:ext cx="352425" cy="21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159/278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106/166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94964" y="3327666"/>
            <a:ext cx="352425" cy="21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138/219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127/225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94964" y="3651516"/>
            <a:ext cx="352425" cy="21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124/230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141/214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94964" y="4073817"/>
            <a:ext cx="352425" cy="21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6985" lvl="0" indent="0" algn="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26/41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182/309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94964" y="4443691"/>
            <a:ext cx="352425" cy="21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44/112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221/322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94964" y="4795431"/>
            <a:ext cx="352425" cy="22288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120/261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139/174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94964" y="5171706"/>
            <a:ext cx="352425" cy="22288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58419" marR="0" lvl="0" indent="0" defTabSz="914400" eaLnBrk="1" fontAlgn="auto" latinLnBrk="0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92/162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146/236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01288" y="5547068"/>
            <a:ext cx="352425" cy="21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142/255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123/188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94964" y="1946618"/>
            <a:ext cx="352425" cy="21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112/227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153/216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094964" y="2282507"/>
            <a:ext cx="352425" cy="5556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126/217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139/227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166/292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58419" marR="0" lvl="0" indent="0" defTabSz="914400" eaLnBrk="1" fontAlgn="auto" latinLnBrk="0" hangingPunct="1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99/152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10990" y="2962592"/>
            <a:ext cx="775335" cy="21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1.11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(0.81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1.51)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0.86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(0.58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1.25)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210990" y="3327743"/>
            <a:ext cx="775335" cy="21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1.18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(0.84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1.65)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0.84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(0.59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1.19)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210990" y="3651592"/>
            <a:ext cx="777240" cy="21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1.34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(0.94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1.91)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3970" marR="0" lvl="0" indent="0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0.69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(0.49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0.96)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207865" y="4073893"/>
            <a:ext cx="775335" cy="21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1.05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(0.47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2.38)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1.12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(0.84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1.50)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207865" y="4443768"/>
            <a:ext cx="775335" cy="21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0.77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(0.41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1.42)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0.93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(0.71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1.21)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207865" y="4795507"/>
            <a:ext cx="775335" cy="22288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1.09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(0.76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1.56)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0.76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(0.54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1.06)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207865" y="5171782"/>
            <a:ext cx="775335" cy="22288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1.02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(0.68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1.54)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1.04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(0.75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1.45)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223791" y="5547143"/>
            <a:ext cx="775335" cy="21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1.20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(0.86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1.68)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0.80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(0.56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1.14)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211066" y="1946693"/>
            <a:ext cx="775335" cy="21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1.28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(0.88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1.86)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0.81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(0.59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1.11)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211066" y="2282583"/>
            <a:ext cx="775335" cy="5556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1.06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(0.75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1.50)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0.92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(0.66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1.29)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0.96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(0.71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1.30)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1.04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(0.70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1.54)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469465" y="1946693"/>
            <a:ext cx="24637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ECOG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07515" y="2283269"/>
            <a:ext cx="6178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Prior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Irinotecan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91616" y="2282202"/>
            <a:ext cx="992505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3440" marR="5080" lvl="0" indent="0" algn="r" defTabSz="914400" eaLnBrk="1" fontAlgn="auto" latinLnBrk="0" hangingPunct="1">
              <a:lnSpc>
                <a:spcPct val="107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2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No</a:t>
            </a:r>
            <a:r>
              <a:rPr kumimoji="0" sz="600" b="0" i="0" u="none" strike="noStrike" kern="0" cap="none" spc="50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4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Yes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213995" marR="81915" lvl="0" indent="-101600" defTabSz="914400" eaLnBrk="1" fontAlgn="auto" latinLnBrk="0" hangingPunct="1">
              <a:lnSpc>
                <a:spcPts val="7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>
                <a:tab pos="853440" algn="l"/>
              </a:tabLst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Number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of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Prior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600" b="0" i="0" u="none" strike="noStrike" kern="0" cap="none" spc="-5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Regimens</a:t>
            </a:r>
            <a:r>
              <a:rPr kumimoji="0" sz="600" b="0" i="0" u="none" strike="noStrike" kern="0" cap="none" spc="-5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2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for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ts val="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Metastatic</a:t>
            </a:r>
            <a:r>
              <a:rPr kumimoji="0" sz="600" b="0" i="0" u="none" strike="noStrike" kern="0" cap="none" spc="-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Disease</a:t>
            </a:r>
            <a:r>
              <a:rPr kumimoji="0" sz="600" b="0" i="0" u="none" strike="noStrike" kern="0" cap="none" spc="24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 </a:t>
            </a:r>
            <a:r>
              <a:rPr kumimoji="0" sz="600" b="0" i="0" u="none" strike="noStrike" kern="0" cap="none" spc="-3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2+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39265" y="2969145"/>
            <a:ext cx="478790" cy="20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lvl="0" indent="0" algn="r" defTabSz="914400" eaLnBrk="1" fontAlgn="auto" latinLnBrk="0" hangingPunct="1">
              <a:lnSpc>
                <a:spcPts val="71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3370" algn="l"/>
              </a:tabLst>
              <a:defRPr/>
            </a:pPr>
            <a:r>
              <a:rPr kumimoji="0" sz="600" b="0" i="0" u="none" strike="noStrike" kern="0" cap="none" spc="-2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Age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900" b="0" i="0" u="none" strike="noStrike" kern="0" cap="none" spc="-37" normalizeH="0" baseline="4629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&lt;65</a:t>
            </a:r>
            <a:endParaRPr kumimoji="0" sz="900" b="0" i="0" u="none" strike="noStrike" kern="0" cap="none" spc="0" normalizeH="0" baseline="4629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24765" lvl="0" indent="0" algn="r" defTabSz="914400" eaLnBrk="1" fontAlgn="auto" latinLnBrk="0" hangingPunct="1">
              <a:lnSpc>
                <a:spcPts val="7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2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?65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42465" y="3327895"/>
            <a:ext cx="586740" cy="2101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02895" marR="5080" lvl="0" indent="-290830" defTabSz="914400" eaLnBrk="1" fontAlgn="auto" latinLnBrk="0" hangingPunct="1">
              <a:lnSpc>
                <a:spcPct val="102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>
                <a:tab pos="302895" algn="l"/>
              </a:tabLst>
              <a:defRPr/>
            </a:pPr>
            <a:r>
              <a:rPr kumimoji="0" sz="600" b="0" i="0" u="none" strike="noStrike" kern="0" cap="none" spc="-2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Sex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Male</a:t>
            </a:r>
            <a:r>
              <a:rPr kumimoji="0" sz="600" b="0" i="0" u="none" strike="noStrike" kern="0" cap="none" spc="50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2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Female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75741" y="3661270"/>
            <a:ext cx="1019810" cy="206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0" lvl="0" indent="0" algn="r" defTabSz="914400" eaLnBrk="1" fontAlgn="auto" latinLnBrk="0" hangingPunct="1">
              <a:lnSpc>
                <a:spcPts val="71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Number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of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Organs</a:t>
            </a:r>
            <a:r>
              <a:rPr kumimoji="0" sz="600" b="0" i="0" u="none" strike="noStrike" kern="0" cap="none" spc="26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 </a:t>
            </a:r>
            <a:r>
              <a:rPr kumimoji="0" sz="900" b="0" i="0" u="none" strike="noStrike" kern="0" cap="none" spc="-37" normalizeH="0" baseline="9259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?2</a:t>
            </a:r>
            <a:endParaRPr kumimoji="0" sz="900" b="0" i="0" u="none" strike="noStrike" kern="0" cap="none" spc="0" normalizeH="0" baseline="9259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30480" lvl="0" indent="0" algn="r" defTabSz="914400" eaLnBrk="1" fontAlgn="auto" latinLnBrk="0" hangingPunct="1">
              <a:lnSpc>
                <a:spcPts val="7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7995" algn="l"/>
              </a:tabLst>
              <a:defRPr/>
            </a:pP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Involved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900" b="0" i="0" u="none" strike="noStrike" kern="0" cap="none" spc="-37" normalizeH="0" baseline="4629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3+</a:t>
            </a:r>
            <a:endParaRPr kumimoji="0" sz="900" b="0" i="0" u="none" strike="noStrike" kern="0" cap="none" spc="0" normalizeH="0" baseline="4629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275689" y="4074045"/>
            <a:ext cx="44513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MSI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Status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99489" y="4443920"/>
            <a:ext cx="5251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Baseline</a:t>
            </a:r>
            <a:r>
              <a:rPr kumimoji="0" sz="600" b="0" i="0" u="none" strike="noStrike" kern="0" cap="none" spc="-4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2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CEA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199489" y="4815395"/>
            <a:ext cx="5245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Baseline</a:t>
            </a:r>
            <a:r>
              <a:rPr kumimoji="0" sz="600" b="0" i="0" u="none" strike="noStrike" kern="0" cap="none" spc="-4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2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CRP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66113" y="5182069"/>
            <a:ext cx="5473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Side</a:t>
            </a:r>
            <a:r>
              <a:rPr kumimoji="0" sz="600" b="0" i="0" u="none" strike="noStrike" kern="0" cap="none" spc="-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of</a:t>
            </a:r>
            <a:r>
              <a:rPr kumimoji="0" sz="600" b="0" i="0" u="none" strike="noStrike" kern="0" cap="none" spc="-10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Tumor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07364" y="5547220"/>
            <a:ext cx="9194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0" cap="none" spc="-2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Tumor</a:t>
            </a:r>
            <a:r>
              <a:rPr kumimoji="0" sz="600" b="0" i="0" u="none" strike="noStrike" kern="0" cap="none" spc="-3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Resection</a:t>
            </a:r>
            <a:r>
              <a:rPr kumimoji="0" sz="600" b="0" i="0" u="none" strike="noStrike" kern="0" cap="none" spc="3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Status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266240" y="1416113"/>
            <a:ext cx="3734435" cy="30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17295" algn="l"/>
                <a:tab pos="2733040" algn="l"/>
              </a:tabLst>
              <a:defRPr/>
            </a:pPr>
            <a:r>
              <a:rPr kumimoji="0" sz="600" b="1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Subgroup</a:t>
            </a:r>
            <a:r>
              <a:rPr kumimoji="0" sz="600" b="1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	No.</a:t>
            </a:r>
            <a:r>
              <a:rPr kumimoji="0" sz="600" b="1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1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of</a:t>
            </a:r>
            <a:r>
              <a:rPr kumimoji="0" sz="600" b="1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1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Events/Patients</a:t>
            </a:r>
            <a:r>
              <a:rPr kumimoji="0" sz="600" b="1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	Hazard</a:t>
            </a:r>
            <a:r>
              <a:rPr kumimoji="0" sz="600" b="1" i="0" u="none" strike="noStrike" kern="0" cap="none" spc="-3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1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Ratio</a:t>
            </a:r>
            <a:r>
              <a:rPr kumimoji="0" sz="600" b="1" i="0" u="none" strike="noStrike" kern="0" cap="none" spc="-2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1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(95%</a:t>
            </a:r>
            <a:r>
              <a:rPr kumimoji="0" sz="600" b="1" i="0" u="none" strike="noStrike" kern="0" cap="none" spc="-2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CI)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0864" algn="l"/>
                <a:tab pos="2969895" algn="l"/>
              </a:tabLst>
              <a:defRPr/>
            </a:pP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All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patients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294/445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	0.95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(0.74</a:t>
            </a:r>
            <a:r>
              <a:rPr kumimoji="0" sz="600" b="0" i="0" u="none" strike="noStrike" kern="0" cap="none" spc="-1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to</a:t>
            </a:r>
            <a:r>
              <a:rPr kumimoji="0" sz="600" b="0" i="0" u="none" strike="noStrike" kern="0" cap="none" spc="-2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0" i="0" u="none" strike="noStrike" kern="0" cap="none" spc="-1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1.21)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580562" y="5920833"/>
            <a:ext cx="2461895" cy="29654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769620" marR="0" lvl="0" indent="0" defTabSz="91440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0.1</a:t>
            </a:r>
            <a:r>
              <a:rPr kumimoji="0" sz="600" b="1" i="0" u="none" strike="noStrike" kern="0" cap="none" spc="18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1" i="0" u="none" strike="noStrike" kern="0" cap="none" spc="0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0.2</a:t>
            </a:r>
            <a:r>
              <a:rPr kumimoji="0" sz="600" b="1" i="0" u="none" strike="noStrike" kern="0" cap="none" spc="95" normalizeH="0" baseline="0" noProof="0" dirty="0">
                <a:ln>
                  <a:noFill/>
                </a:ln>
                <a:solidFill>
                  <a:srgbClr val="4B2C88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0.5</a:t>
            </a:r>
            <a:r>
              <a:rPr kumimoji="0" sz="600" b="1" i="0" u="none" strike="noStrike" kern="0" cap="none" spc="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1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1.0</a:t>
            </a:r>
            <a:r>
              <a:rPr kumimoji="0" sz="600" b="1" i="0" u="none" strike="noStrike" kern="0" cap="none" spc="7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600" b="1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2.0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0" cap="none" spc="-10" normalizeH="0" baseline="0" noProof="0" dirty="0">
                <a:ln>
                  <a:noFill/>
                </a:ln>
                <a:solidFill>
                  <a:srgbClr val="EB3A94"/>
                </a:solidFill>
                <a:effectLst/>
                <a:uLnTx/>
                <a:uFillTx/>
                <a:latin typeface="Verdana"/>
                <a:cs typeface="Verdana"/>
              </a:rPr>
              <a:t>ENCO/BINI/CETUX</a:t>
            </a:r>
            <a:r>
              <a:rPr kumimoji="0" sz="700" b="1" i="0" u="none" strike="noStrike" kern="0" cap="none" spc="-15" normalizeH="0" baseline="0" noProof="0" dirty="0">
                <a:ln>
                  <a:noFill/>
                </a:ln>
                <a:solidFill>
                  <a:srgbClr val="EB3A94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700" b="1" i="0" u="none" strike="noStrike" kern="0" cap="none" spc="0" normalizeH="0" baseline="0" noProof="0" dirty="0">
                <a:ln>
                  <a:noFill/>
                </a:ln>
                <a:solidFill>
                  <a:srgbClr val="EB3A94"/>
                </a:solidFill>
                <a:effectLst/>
                <a:uLnTx/>
                <a:uFillTx/>
                <a:latin typeface="Verdana"/>
                <a:cs typeface="Verdana"/>
              </a:rPr>
              <a:t>Better</a:t>
            </a:r>
            <a:r>
              <a:rPr kumimoji="0" sz="700" b="1" i="0" u="none" strike="noStrike" kern="0" cap="none" spc="250" normalizeH="0" baseline="0" noProof="0" dirty="0">
                <a:ln>
                  <a:noFill/>
                </a:ln>
                <a:solidFill>
                  <a:srgbClr val="EB3A94"/>
                </a:solidFill>
                <a:effectLst/>
                <a:uLnTx/>
                <a:uFillTx/>
                <a:latin typeface="Verdana"/>
                <a:cs typeface="Verdana"/>
              </a:rPr>
              <a:t>  </a:t>
            </a:r>
            <a:r>
              <a:rPr kumimoji="0" sz="700" b="1" i="0" u="none" strike="noStrike" kern="0" cap="none" spc="0" normalizeH="0" baseline="0" noProof="0" dirty="0">
                <a:ln>
                  <a:noFill/>
                </a:ln>
                <a:solidFill>
                  <a:srgbClr val="EB3A94"/>
                </a:solidFill>
                <a:effectLst/>
                <a:uLnTx/>
                <a:uFillTx/>
                <a:latin typeface="Verdana"/>
                <a:cs typeface="Verdana"/>
              </a:rPr>
              <a:t>ENCO/CETUX</a:t>
            </a:r>
            <a:r>
              <a:rPr kumimoji="0" sz="700" b="1" i="0" u="none" strike="noStrike" kern="0" cap="none" spc="-15" normalizeH="0" baseline="0" noProof="0" dirty="0">
                <a:ln>
                  <a:noFill/>
                </a:ln>
                <a:solidFill>
                  <a:srgbClr val="EB3A94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700" b="1" i="0" u="none" strike="noStrike" kern="0" cap="none" spc="-10" normalizeH="0" baseline="0" noProof="0" dirty="0">
                <a:ln>
                  <a:noFill/>
                </a:ln>
                <a:solidFill>
                  <a:srgbClr val="EB3A94"/>
                </a:solidFill>
                <a:effectLst/>
                <a:uLnTx/>
                <a:uFillTx/>
                <a:latin typeface="Verdana"/>
                <a:cs typeface="Verdana"/>
              </a:rPr>
              <a:t>Better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004429" y="1540636"/>
            <a:ext cx="3952240" cy="4406900"/>
            <a:chOff x="8004429" y="1540636"/>
            <a:chExt cx="3952240" cy="4406900"/>
          </a:xfrm>
        </p:grpSpPr>
        <p:sp>
          <p:nvSpPr>
            <p:cNvPr id="48" name="object 48"/>
            <p:cNvSpPr/>
            <p:nvPr/>
          </p:nvSpPr>
          <p:spPr>
            <a:xfrm>
              <a:off x="10378059" y="5880734"/>
              <a:ext cx="774700" cy="0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774192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8004429" y="1553336"/>
              <a:ext cx="3952240" cy="0"/>
            </a:xfrm>
            <a:custGeom>
              <a:avLst/>
              <a:gdLst/>
              <a:ahLst/>
              <a:cxnLst/>
              <a:rect l="l" t="t" r="r" b="b"/>
              <a:pathLst>
                <a:path w="3952240">
                  <a:moveTo>
                    <a:pt x="0" y="0"/>
                  </a:moveTo>
                  <a:lnTo>
                    <a:pt x="3951732" y="0"/>
                  </a:lnTo>
                </a:path>
              </a:pathLst>
            </a:custGeom>
            <a:ln w="2540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1101959" y="5829680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h="102870">
                  <a:moveTo>
                    <a:pt x="0" y="0"/>
                  </a:moveTo>
                  <a:lnTo>
                    <a:pt x="0" y="10287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0423779" y="5829680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h="102870">
                  <a:moveTo>
                    <a:pt x="0" y="0"/>
                  </a:moveTo>
                  <a:lnTo>
                    <a:pt x="0" y="10287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10605135" y="5829680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h="102870">
                  <a:moveTo>
                    <a:pt x="0" y="0"/>
                  </a:moveTo>
                  <a:lnTo>
                    <a:pt x="0" y="10287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10785729" y="5829680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h="102870">
                  <a:moveTo>
                    <a:pt x="0" y="0"/>
                  </a:moveTo>
                  <a:lnTo>
                    <a:pt x="0" y="10287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10798683" y="1657730"/>
              <a:ext cx="264160" cy="0"/>
            </a:xfrm>
            <a:custGeom>
              <a:avLst/>
              <a:gdLst/>
              <a:ahLst/>
              <a:cxnLst/>
              <a:rect l="l" t="t" r="r" b="b"/>
              <a:pathLst>
                <a:path w="264159">
                  <a:moveTo>
                    <a:pt x="0" y="0"/>
                  </a:moveTo>
                  <a:lnTo>
                    <a:pt x="263652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10798683" y="2343530"/>
              <a:ext cx="264160" cy="0"/>
            </a:xfrm>
            <a:custGeom>
              <a:avLst/>
              <a:gdLst/>
              <a:ahLst/>
              <a:cxnLst/>
              <a:rect l="l" t="t" r="r" b="b"/>
              <a:pathLst>
                <a:path w="264159">
                  <a:moveTo>
                    <a:pt x="0" y="0"/>
                  </a:moveTo>
                  <a:lnTo>
                    <a:pt x="263652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10798683" y="2453258"/>
              <a:ext cx="264160" cy="0"/>
            </a:xfrm>
            <a:custGeom>
              <a:avLst/>
              <a:gdLst/>
              <a:ahLst/>
              <a:cxnLst/>
              <a:rect l="l" t="t" r="r" b="b"/>
              <a:pathLst>
                <a:path w="264159">
                  <a:moveTo>
                    <a:pt x="0" y="0"/>
                  </a:moveTo>
                  <a:lnTo>
                    <a:pt x="263652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10798683" y="2604134"/>
              <a:ext cx="264160" cy="0"/>
            </a:xfrm>
            <a:custGeom>
              <a:avLst/>
              <a:gdLst/>
              <a:ahLst/>
              <a:cxnLst/>
              <a:rect l="l" t="t" r="r" b="b"/>
              <a:pathLst>
                <a:path w="264159">
                  <a:moveTo>
                    <a:pt x="0" y="0"/>
                  </a:moveTo>
                  <a:lnTo>
                    <a:pt x="263652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10798683" y="2786252"/>
              <a:ext cx="264160" cy="0"/>
            </a:xfrm>
            <a:custGeom>
              <a:avLst/>
              <a:gdLst/>
              <a:ahLst/>
              <a:cxnLst/>
              <a:rect l="l" t="t" r="r" b="b"/>
              <a:pathLst>
                <a:path w="264159">
                  <a:moveTo>
                    <a:pt x="0" y="0"/>
                  </a:moveTo>
                  <a:lnTo>
                    <a:pt x="263652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10864977" y="2012060"/>
              <a:ext cx="264160" cy="0"/>
            </a:xfrm>
            <a:custGeom>
              <a:avLst/>
              <a:gdLst/>
              <a:ahLst/>
              <a:cxnLst/>
              <a:rect l="l" t="t" r="r" b="b"/>
              <a:pathLst>
                <a:path w="264159">
                  <a:moveTo>
                    <a:pt x="0" y="0"/>
                  </a:moveTo>
                  <a:lnTo>
                    <a:pt x="263652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10733151" y="2097404"/>
              <a:ext cx="264160" cy="0"/>
            </a:xfrm>
            <a:custGeom>
              <a:avLst/>
              <a:gdLst/>
              <a:ahLst/>
              <a:cxnLst/>
              <a:rect l="l" t="t" r="r" b="b"/>
              <a:pathLst>
                <a:path w="264159">
                  <a:moveTo>
                    <a:pt x="0" y="0"/>
                  </a:moveTo>
                  <a:lnTo>
                    <a:pt x="263652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10864977" y="3026283"/>
              <a:ext cx="264160" cy="0"/>
            </a:xfrm>
            <a:custGeom>
              <a:avLst/>
              <a:gdLst/>
              <a:ahLst/>
              <a:cxnLst/>
              <a:rect l="l" t="t" r="r" b="b"/>
              <a:pathLst>
                <a:path w="264159">
                  <a:moveTo>
                    <a:pt x="0" y="0"/>
                  </a:moveTo>
                  <a:lnTo>
                    <a:pt x="263652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10733151" y="3111626"/>
              <a:ext cx="264160" cy="0"/>
            </a:xfrm>
            <a:custGeom>
              <a:avLst/>
              <a:gdLst/>
              <a:ahLst/>
              <a:cxnLst/>
              <a:rect l="l" t="t" r="r" b="b"/>
              <a:pathLst>
                <a:path w="264159">
                  <a:moveTo>
                    <a:pt x="0" y="0"/>
                  </a:moveTo>
                  <a:lnTo>
                    <a:pt x="263652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10874502" y="1629155"/>
              <a:ext cx="45720" cy="1001394"/>
            </a:xfrm>
            <a:custGeom>
              <a:avLst/>
              <a:gdLst/>
              <a:ahLst/>
              <a:cxnLst/>
              <a:rect l="l" t="t" r="r" b="b"/>
              <a:pathLst>
                <a:path w="45720" h="1001394">
                  <a:moveTo>
                    <a:pt x="45720" y="942594"/>
                  </a:moveTo>
                  <a:lnTo>
                    <a:pt x="0" y="942594"/>
                  </a:lnTo>
                  <a:lnTo>
                    <a:pt x="0" y="1001268"/>
                  </a:lnTo>
                  <a:lnTo>
                    <a:pt x="45720" y="1001268"/>
                  </a:lnTo>
                  <a:lnTo>
                    <a:pt x="45720" y="942594"/>
                  </a:lnTo>
                  <a:close/>
                </a:path>
                <a:path w="45720" h="1001394">
                  <a:moveTo>
                    <a:pt x="45720" y="793242"/>
                  </a:moveTo>
                  <a:lnTo>
                    <a:pt x="0" y="793242"/>
                  </a:lnTo>
                  <a:lnTo>
                    <a:pt x="0" y="853440"/>
                  </a:lnTo>
                  <a:lnTo>
                    <a:pt x="45720" y="853440"/>
                  </a:lnTo>
                  <a:lnTo>
                    <a:pt x="45720" y="793242"/>
                  </a:lnTo>
                  <a:close/>
                </a:path>
                <a:path w="45720" h="1001394">
                  <a:moveTo>
                    <a:pt x="45720" y="0"/>
                  </a:moveTo>
                  <a:lnTo>
                    <a:pt x="0" y="0"/>
                  </a:lnTo>
                  <a:lnTo>
                    <a:pt x="0" y="58674"/>
                  </a:lnTo>
                  <a:lnTo>
                    <a:pt x="45720" y="58674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2CBC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10798683" y="4608957"/>
              <a:ext cx="264160" cy="0"/>
            </a:xfrm>
            <a:custGeom>
              <a:avLst/>
              <a:gdLst/>
              <a:ahLst/>
              <a:cxnLst/>
              <a:rect l="l" t="t" r="r" b="b"/>
              <a:pathLst>
                <a:path w="264159">
                  <a:moveTo>
                    <a:pt x="0" y="0"/>
                  </a:moveTo>
                  <a:lnTo>
                    <a:pt x="263652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10798302" y="2311145"/>
              <a:ext cx="231775" cy="2327910"/>
            </a:xfrm>
            <a:custGeom>
              <a:avLst/>
              <a:gdLst/>
              <a:ahLst/>
              <a:cxnLst/>
              <a:rect l="l" t="t" r="r" b="b"/>
              <a:pathLst>
                <a:path w="231775" h="2327910">
                  <a:moveTo>
                    <a:pt x="45720" y="768858"/>
                  </a:moveTo>
                  <a:lnTo>
                    <a:pt x="0" y="768858"/>
                  </a:lnTo>
                  <a:lnTo>
                    <a:pt x="0" y="827532"/>
                  </a:lnTo>
                  <a:lnTo>
                    <a:pt x="45720" y="827532"/>
                  </a:lnTo>
                  <a:lnTo>
                    <a:pt x="45720" y="768858"/>
                  </a:lnTo>
                  <a:close/>
                </a:path>
                <a:path w="231775" h="2327910">
                  <a:moveTo>
                    <a:pt x="121920" y="2265426"/>
                  </a:moveTo>
                  <a:lnTo>
                    <a:pt x="76200" y="2265426"/>
                  </a:lnTo>
                  <a:lnTo>
                    <a:pt x="76200" y="2327910"/>
                  </a:lnTo>
                  <a:lnTo>
                    <a:pt x="121920" y="2327910"/>
                  </a:lnTo>
                  <a:lnTo>
                    <a:pt x="121920" y="2265426"/>
                  </a:lnTo>
                  <a:close/>
                </a:path>
                <a:path w="231775" h="2327910">
                  <a:moveTo>
                    <a:pt x="185928" y="448056"/>
                  </a:moveTo>
                  <a:lnTo>
                    <a:pt x="139446" y="448056"/>
                  </a:lnTo>
                  <a:lnTo>
                    <a:pt x="139446" y="506730"/>
                  </a:lnTo>
                  <a:lnTo>
                    <a:pt x="185928" y="506730"/>
                  </a:lnTo>
                  <a:lnTo>
                    <a:pt x="185928" y="448056"/>
                  </a:lnTo>
                  <a:close/>
                </a:path>
                <a:path w="231775" h="2327910">
                  <a:moveTo>
                    <a:pt x="185928" y="0"/>
                  </a:moveTo>
                  <a:lnTo>
                    <a:pt x="139446" y="0"/>
                  </a:lnTo>
                  <a:lnTo>
                    <a:pt x="139446" y="58674"/>
                  </a:lnTo>
                  <a:lnTo>
                    <a:pt x="185928" y="58674"/>
                  </a:lnTo>
                  <a:lnTo>
                    <a:pt x="185928" y="0"/>
                  </a:lnTo>
                  <a:close/>
                </a:path>
                <a:path w="231775" h="2327910">
                  <a:moveTo>
                    <a:pt x="231648" y="682752"/>
                  </a:moveTo>
                  <a:lnTo>
                    <a:pt x="185928" y="682752"/>
                  </a:lnTo>
                  <a:lnTo>
                    <a:pt x="185928" y="741426"/>
                  </a:lnTo>
                  <a:lnTo>
                    <a:pt x="231648" y="741426"/>
                  </a:lnTo>
                  <a:lnTo>
                    <a:pt x="231648" y="682752"/>
                  </a:lnTo>
                  <a:close/>
                </a:path>
              </a:pathLst>
            </a:custGeom>
            <a:solidFill>
              <a:srgbClr val="2CBC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10798683" y="4846701"/>
              <a:ext cx="264160" cy="0"/>
            </a:xfrm>
            <a:custGeom>
              <a:avLst/>
              <a:gdLst/>
              <a:ahLst/>
              <a:cxnLst/>
              <a:rect l="l" t="t" r="r" b="b"/>
              <a:pathLst>
                <a:path w="264159">
                  <a:moveTo>
                    <a:pt x="0" y="0"/>
                  </a:moveTo>
                  <a:lnTo>
                    <a:pt x="263652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10703433" y="4956428"/>
              <a:ext cx="264160" cy="0"/>
            </a:xfrm>
            <a:custGeom>
              <a:avLst/>
              <a:gdLst/>
              <a:ahLst/>
              <a:cxnLst/>
              <a:rect l="l" t="t" r="r" b="b"/>
              <a:pathLst>
                <a:path w="264159">
                  <a:moveTo>
                    <a:pt x="0" y="0"/>
                  </a:moveTo>
                  <a:lnTo>
                    <a:pt x="263652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10779252" y="4816601"/>
              <a:ext cx="205104" cy="172085"/>
            </a:xfrm>
            <a:custGeom>
              <a:avLst/>
              <a:gdLst/>
              <a:ahLst/>
              <a:cxnLst/>
              <a:rect l="l" t="t" r="r" b="b"/>
              <a:pathLst>
                <a:path w="205104" h="172085">
                  <a:moveTo>
                    <a:pt x="45720" y="109728"/>
                  </a:moveTo>
                  <a:lnTo>
                    <a:pt x="0" y="109728"/>
                  </a:lnTo>
                  <a:lnTo>
                    <a:pt x="0" y="171462"/>
                  </a:lnTo>
                  <a:lnTo>
                    <a:pt x="45720" y="171462"/>
                  </a:lnTo>
                  <a:lnTo>
                    <a:pt x="45720" y="109728"/>
                  </a:lnTo>
                  <a:close/>
                </a:path>
                <a:path w="205104" h="172085">
                  <a:moveTo>
                    <a:pt x="204978" y="0"/>
                  </a:moveTo>
                  <a:lnTo>
                    <a:pt x="158496" y="0"/>
                  </a:lnTo>
                  <a:lnTo>
                    <a:pt x="158496" y="57150"/>
                  </a:lnTo>
                  <a:lnTo>
                    <a:pt x="204978" y="57150"/>
                  </a:lnTo>
                  <a:lnTo>
                    <a:pt x="204978" y="0"/>
                  </a:lnTo>
                  <a:close/>
                </a:path>
              </a:pathLst>
            </a:custGeom>
            <a:solidFill>
              <a:srgbClr val="2CBC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10785729" y="5226177"/>
              <a:ext cx="276860" cy="0"/>
            </a:xfrm>
            <a:custGeom>
              <a:avLst/>
              <a:gdLst/>
              <a:ahLst/>
              <a:cxnLst/>
              <a:rect l="l" t="t" r="r" b="b"/>
              <a:pathLst>
                <a:path w="276859">
                  <a:moveTo>
                    <a:pt x="0" y="0"/>
                  </a:moveTo>
                  <a:lnTo>
                    <a:pt x="276606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10809351" y="5338952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5">
                  <a:moveTo>
                    <a:pt x="0" y="0"/>
                  </a:moveTo>
                  <a:lnTo>
                    <a:pt x="252984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10818876" y="1981199"/>
              <a:ext cx="224154" cy="3389629"/>
            </a:xfrm>
            <a:custGeom>
              <a:avLst/>
              <a:gdLst/>
              <a:ahLst/>
              <a:cxnLst/>
              <a:rect l="l" t="t" r="r" b="b"/>
              <a:pathLst>
                <a:path w="224154" h="3389629">
                  <a:moveTo>
                    <a:pt x="45720" y="86106"/>
                  </a:moveTo>
                  <a:lnTo>
                    <a:pt x="0" y="86106"/>
                  </a:lnTo>
                  <a:lnTo>
                    <a:pt x="0" y="147828"/>
                  </a:lnTo>
                  <a:lnTo>
                    <a:pt x="45720" y="147828"/>
                  </a:lnTo>
                  <a:lnTo>
                    <a:pt x="45720" y="86106"/>
                  </a:lnTo>
                  <a:close/>
                </a:path>
                <a:path w="224154" h="3389629">
                  <a:moveTo>
                    <a:pt x="165354" y="3327654"/>
                  </a:moveTo>
                  <a:lnTo>
                    <a:pt x="118872" y="3327654"/>
                  </a:lnTo>
                  <a:lnTo>
                    <a:pt x="118872" y="3389376"/>
                  </a:lnTo>
                  <a:lnTo>
                    <a:pt x="165354" y="3389376"/>
                  </a:lnTo>
                  <a:lnTo>
                    <a:pt x="165354" y="3327654"/>
                  </a:lnTo>
                  <a:close/>
                </a:path>
                <a:path w="224154" h="3389629">
                  <a:moveTo>
                    <a:pt x="224028" y="0"/>
                  </a:moveTo>
                  <a:lnTo>
                    <a:pt x="177546" y="0"/>
                  </a:lnTo>
                  <a:lnTo>
                    <a:pt x="177546" y="61722"/>
                  </a:lnTo>
                  <a:lnTo>
                    <a:pt x="224028" y="61722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2CBC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10864977" y="3389757"/>
              <a:ext cx="264160" cy="0"/>
            </a:xfrm>
            <a:custGeom>
              <a:avLst/>
              <a:gdLst/>
              <a:ahLst/>
              <a:cxnLst/>
              <a:rect l="l" t="t" r="r" b="b"/>
              <a:pathLst>
                <a:path w="264159">
                  <a:moveTo>
                    <a:pt x="0" y="0"/>
                  </a:moveTo>
                  <a:lnTo>
                    <a:pt x="263652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10733151" y="3475101"/>
              <a:ext cx="264160" cy="0"/>
            </a:xfrm>
            <a:custGeom>
              <a:avLst/>
              <a:gdLst/>
              <a:ahLst/>
              <a:cxnLst/>
              <a:rect l="l" t="t" r="r" b="b"/>
              <a:pathLst>
                <a:path w="264159">
                  <a:moveTo>
                    <a:pt x="0" y="0"/>
                  </a:moveTo>
                  <a:lnTo>
                    <a:pt x="263652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10996422" y="3358895"/>
              <a:ext cx="46990" cy="60960"/>
            </a:xfrm>
            <a:custGeom>
              <a:avLst/>
              <a:gdLst/>
              <a:ahLst/>
              <a:cxnLst/>
              <a:rect l="l" t="t" r="r" b="b"/>
              <a:pathLst>
                <a:path w="46990" h="60960">
                  <a:moveTo>
                    <a:pt x="46481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46481" y="60960"/>
                  </a:lnTo>
                  <a:lnTo>
                    <a:pt x="46481" y="0"/>
                  </a:lnTo>
                  <a:close/>
                </a:path>
              </a:pathLst>
            </a:custGeom>
            <a:solidFill>
              <a:srgbClr val="2CBC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10864977" y="4237101"/>
              <a:ext cx="264160" cy="0"/>
            </a:xfrm>
            <a:custGeom>
              <a:avLst/>
              <a:gdLst/>
              <a:ahLst/>
              <a:cxnLst/>
              <a:rect l="l" t="t" r="r" b="b"/>
              <a:pathLst>
                <a:path w="264159">
                  <a:moveTo>
                    <a:pt x="0" y="0"/>
                  </a:moveTo>
                  <a:lnTo>
                    <a:pt x="263652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10818876" y="3445001"/>
              <a:ext cx="224154" cy="821055"/>
            </a:xfrm>
            <a:custGeom>
              <a:avLst/>
              <a:gdLst/>
              <a:ahLst/>
              <a:cxnLst/>
              <a:rect l="l" t="t" r="r" b="b"/>
              <a:pathLst>
                <a:path w="224154" h="821054">
                  <a:moveTo>
                    <a:pt x="45720" y="0"/>
                  </a:moveTo>
                  <a:lnTo>
                    <a:pt x="0" y="0"/>
                  </a:lnTo>
                  <a:lnTo>
                    <a:pt x="0" y="60198"/>
                  </a:lnTo>
                  <a:lnTo>
                    <a:pt x="45720" y="60198"/>
                  </a:lnTo>
                  <a:lnTo>
                    <a:pt x="45720" y="0"/>
                  </a:lnTo>
                  <a:close/>
                </a:path>
                <a:path w="224154" h="821054">
                  <a:moveTo>
                    <a:pt x="224028" y="762000"/>
                  </a:moveTo>
                  <a:lnTo>
                    <a:pt x="177546" y="762000"/>
                  </a:lnTo>
                  <a:lnTo>
                    <a:pt x="177546" y="820674"/>
                  </a:lnTo>
                  <a:lnTo>
                    <a:pt x="224028" y="820674"/>
                  </a:lnTo>
                  <a:lnTo>
                    <a:pt x="224028" y="762000"/>
                  </a:lnTo>
                  <a:close/>
                </a:path>
              </a:pathLst>
            </a:custGeom>
            <a:solidFill>
              <a:srgbClr val="2CBC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10861929" y="5608701"/>
              <a:ext cx="264160" cy="0"/>
            </a:xfrm>
            <a:custGeom>
              <a:avLst/>
              <a:gdLst/>
              <a:ahLst/>
              <a:cxnLst/>
              <a:rect l="l" t="t" r="r" b="b"/>
              <a:pathLst>
                <a:path w="264159">
                  <a:moveTo>
                    <a:pt x="0" y="0"/>
                  </a:moveTo>
                  <a:lnTo>
                    <a:pt x="263652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10730103" y="5694807"/>
              <a:ext cx="264160" cy="0"/>
            </a:xfrm>
            <a:custGeom>
              <a:avLst/>
              <a:gdLst/>
              <a:ahLst/>
              <a:cxnLst/>
              <a:rect l="l" t="t" r="r" b="b"/>
              <a:pathLst>
                <a:path w="264159">
                  <a:moveTo>
                    <a:pt x="0" y="0"/>
                  </a:moveTo>
                  <a:lnTo>
                    <a:pt x="263652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10815828" y="5578601"/>
              <a:ext cx="224154" cy="146685"/>
            </a:xfrm>
            <a:custGeom>
              <a:avLst/>
              <a:gdLst/>
              <a:ahLst/>
              <a:cxnLst/>
              <a:rect l="l" t="t" r="r" b="b"/>
              <a:pathLst>
                <a:path w="224154" h="146685">
                  <a:moveTo>
                    <a:pt x="45720" y="85344"/>
                  </a:moveTo>
                  <a:lnTo>
                    <a:pt x="0" y="85344"/>
                  </a:lnTo>
                  <a:lnTo>
                    <a:pt x="0" y="146304"/>
                  </a:lnTo>
                  <a:lnTo>
                    <a:pt x="45720" y="146304"/>
                  </a:lnTo>
                  <a:lnTo>
                    <a:pt x="45720" y="85344"/>
                  </a:lnTo>
                  <a:close/>
                </a:path>
                <a:path w="224154" h="146685">
                  <a:moveTo>
                    <a:pt x="224028" y="0"/>
                  </a:moveTo>
                  <a:lnTo>
                    <a:pt x="177546" y="0"/>
                  </a:lnTo>
                  <a:lnTo>
                    <a:pt x="177546" y="60198"/>
                  </a:lnTo>
                  <a:lnTo>
                    <a:pt x="224028" y="60198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2CBC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10908411" y="3702176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90">
                  <a:moveTo>
                    <a:pt x="0" y="0"/>
                  </a:moveTo>
                  <a:lnTo>
                    <a:pt x="262890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10653903" y="3788282"/>
              <a:ext cx="264160" cy="0"/>
            </a:xfrm>
            <a:custGeom>
              <a:avLst/>
              <a:gdLst/>
              <a:ahLst/>
              <a:cxnLst/>
              <a:rect l="l" t="t" r="r" b="b"/>
              <a:pathLst>
                <a:path w="264159">
                  <a:moveTo>
                    <a:pt x="0" y="0"/>
                  </a:moveTo>
                  <a:lnTo>
                    <a:pt x="263652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10678287" y="4134230"/>
              <a:ext cx="502920" cy="0"/>
            </a:xfrm>
            <a:custGeom>
              <a:avLst/>
              <a:gdLst/>
              <a:ahLst/>
              <a:cxnLst/>
              <a:rect l="l" t="t" r="r" b="b"/>
              <a:pathLst>
                <a:path w="502920">
                  <a:moveTo>
                    <a:pt x="0" y="0"/>
                  </a:moveTo>
                  <a:lnTo>
                    <a:pt x="502920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10739628" y="3673601"/>
              <a:ext cx="346075" cy="144145"/>
            </a:xfrm>
            <a:custGeom>
              <a:avLst/>
              <a:gdLst/>
              <a:ahLst/>
              <a:cxnLst/>
              <a:rect l="l" t="t" r="r" b="b"/>
              <a:pathLst>
                <a:path w="346075" h="144145">
                  <a:moveTo>
                    <a:pt x="45720" y="85344"/>
                  </a:moveTo>
                  <a:lnTo>
                    <a:pt x="0" y="85344"/>
                  </a:lnTo>
                  <a:lnTo>
                    <a:pt x="0" y="144018"/>
                  </a:lnTo>
                  <a:lnTo>
                    <a:pt x="45720" y="144018"/>
                  </a:lnTo>
                  <a:lnTo>
                    <a:pt x="45720" y="85344"/>
                  </a:lnTo>
                  <a:close/>
                </a:path>
                <a:path w="346075" h="144145">
                  <a:moveTo>
                    <a:pt x="345948" y="0"/>
                  </a:moveTo>
                  <a:lnTo>
                    <a:pt x="300228" y="0"/>
                  </a:lnTo>
                  <a:lnTo>
                    <a:pt x="300228" y="58674"/>
                  </a:lnTo>
                  <a:lnTo>
                    <a:pt x="345948" y="58674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2CBC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10930509" y="1553336"/>
              <a:ext cx="0" cy="4394200"/>
            </a:xfrm>
            <a:custGeom>
              <a:avLst/>
              <a:gdLst/>
              <a:ahLst/>
              <a:cxnLst/>
              <a:rect l="l" t="t" r="r" b="b"/>
              <a:pathLst>
                <a:path h="4394200">
                  <a:moveTo>
                    <a:pt x="0" y="0"/>
                  </a:moveTo>
                  <a:lnTo>
                    <a:pt x="0" y="4393692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10937748" y="4105655"/>
              <a:ext cx="46990" cy="59055"/>
            </a:xfrm>
            <a:custGeom>
              <a:avLst/>
              <a:gdLst/>
              <a:ahLst/>
              <a:cxnLst/>
              <a:rect l="l" t="t" r="r" b="b"/>
              <a:pathLst>
                <a:path w="46990" h="59054">
                  <a:moveTo>
                    <a:pt x="46481" y="0"/>
                  </a:moveTo>
                  <a:lnTo>
                    <a:pt x="0" y="0"/>
                  </a:lnTo>
                  <a:lnTo>
                    <a:pt x="0" y="58674"/>
                  </a:lnTo>
                  <a:lnTo>
                    <a:pt x="46481" y="58674"/>
                  </a:lnTo>
                  <a:lnTo>
                    <a:pt x="46481" y="0"/>
                  </a:lnTo>
                  <a:close/>
                </a:path>
              </a:pathLst>
            </a:custGeom>
            <a:solidFill>
              <a:srgbClr val="2CBC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10592181" y="4507610"/>
              <a:ext cx="478155" cy="0"/>
            </a:xfrm>
            <a:custGeom>
              <a:avLst/>
              <a:gdLst/>
              <a:ahLst/>
              <a:cxnLst/>
              <a:rect l="l" t="t" r="r" b="b"/>
              <a:pathLst>
                <a:path w="478154">
                  <a:moveTo>
                    <a:pt x="0" y="0"/>
                  </a:moveTo>
                  <a:lnTo>
                    <a:pt x="477773" y="0"/>
                  </a:lnTo>
                </a:path>
              </a:pathLst>
            </a:custGeom>
            <a:ln w="19050">
              <a:solidFill>
                <a:srgbClr val="4B2C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10805922" y="4476749"/>
              <a:ext cx="147955" cy="779780"/>
            </a:xfrm>
            <a:custGeom>
              <a:avLst/>
              <a:gdLst/>
              <a:ahLst/>
              <a:cxnLst/>
              <a:rect l="l" t="t" r="r" b="b"/>
              <a:pathLst>
                <a:path w="147954" h="779779">
                  <a:moveTo>
                    <a:pt x="4953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49530" y="57150"/>
                  </a:lnTo>
                  <a:lnTo>
                    <a:pt x="49530" y="0"/>
                  </a:lnTo>
                  <a:close/>
                </a:path>
                <a:path w="147954" h="779779">
                  <a:moveTo>
                    <a:pt x="147828" y="719328"/>
                  </a:moveTo>
                  <a:lnTo>
                    <a:pt x="98298" y="719328"/>
                  </a:lnTo>
                  <a:lnTo>
                    <a:pt x="98298" y="779526"/>
                  </a:lnTo>
                  <a:lnTo>
                    <a:pt x="147828" y="779526"/>
                  </a:lnTo>
                  <a:lnTo>
                    <a:pt x="147828" y="719328"/>
                  </a:lnTo>
                  <a:close/>
                </a:path>
              </a:pathLst>
            </a:custGeom>
            <a:solidFill>
              <a:srgbClr val="2CBC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10083925" y="6234300"/>
            <a:ext cx="803275" cy="76200"/>
            <a:chOff x="10083925" y="6234300"/>
            <a:chExt cx="803275" cy="76200"/>
          </a:xfrm>
        </p:grpSpPr>
        <p:sp>
          <p:nvSpPr>
            <p:cNvPr id="89" name="object 89"/>
            <p:cNvSpPr/>
            <p:nvPr/>
          </p:nvSpPr>
          <p:spPr>
            <a:xfrm>
              <a:off x="10147426" y="6272403"/>
              <a:ext cx="739775" cy="0"/>
            </a:xfrm>
            <a:custGeom>
              <a:avLst/>
              <a:gdLst/>
              <a:ahLst/>
              <a:cxnLst/>
              <a:rect l="l" t="t" r="r" b="b"/>
              <a:pathLst>
                <a:path w="739775">
                  <a:moveTo>
                    <a:pt x="739775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EB3A9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10083925" y="62343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EB3A9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1" name="object 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0060" y="1168146"/>
            <a:ext cx="3389375" cy="5266186"/>
          </a:xfrm>
          <a:prstGeom prst="rect">
            <a:avLst/>
          </a:prstGeom>
        </p:spPr>
      </p:pic>
      <p:sp>
        <p:nvSpPr>
          <p:cNvPr id="92" name="object 92"/>
          <p:cNvSpPr txBox="1"/>
          <p:nvPr/>
        </p:nvSpPr>
        <p:spPr>
          <a:xfrm>
            <a:off x="150740" y="1351399"/>
            <a:ext cx="3691254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lvl="0" indent="-285750" defTabSz="914400" eaLnBrk="1" fontAlgn="auto" latinLnBrk="0" hangingPunct="1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rgbClr val="EB3A94"/>
              </a:buClr>
              <a:buSzTx/>
              <a:buFont typeface="Arial"/>
              <a:buChar char="•"/>
              <a:tabLst>
                <a:tab pos="29845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The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Beacon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Study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met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its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primary</a:t>
            </a:r>
            <a:r>
              <a:rPr kumimoji="0" sz="1800" b="0" i="0" u="none" strike="noStrike" kern="0" cap="none" spc="-9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endpoint</a:t>
            </a:r>
            <a:r>
              <a:rPr kumimoji="0" sz="1800" b="0" i="0" u="none" strike="noStrike" kern="0" cap="none" spc="-6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showing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significant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benefit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in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terms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of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OS,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PFS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and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RR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favoring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the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36490" y="2585839"/>
            <a:ext cx="2346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investigational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arms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757542" y="2593459"/>
            <a:ext cx="122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25340" y="3164959"/>
            <a:ext cx="3787775" cy="93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43180" lvl="0" indent="-285750" defTabSz="914400" eaLnBrk="1" fontAlgn="auto" latinLnBrk="0" hangingPunct="1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rgbClr val="EB3A94"/>
              </a:buClr>
              <a:buSzTx/>
              <a:buFont typeface="Arial"/>
              <a:buChar char="•"/>
              <a:tabLst>
                <a:tab pos="32385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No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differences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were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observed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between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the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doublet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and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the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triplet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combinations</a:t>
            </a:r>
            <a:r>
              <a:rPr kumimoji="0" sz="1800" b="0" i="0" u="none" strike="noStrike" kern="0" cap="none" spc="-15" normalizeH="0" baseline="25462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1</a:t>
            </a:r>
            <a:endParaRPr kumimoji="0" sz="1800" b="0" i="0" u="none" strike="noStrike" kern="0" cap="none" spc="0" normalizeH="0" baseline="25462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25340" y="4375015"/>
            <a:ext cx="3807460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43180" lvl="0" indent="-285750" defTabSz="914400" eaLnBrk="1" fontAlgn="auto" latinLnBrk="0" hangingPunct="1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rgbClr val="EB3A94"/>
              </a:buClr>
              <a:buSzTx/>
              <a:buFont typeface="Arial"/>
              <a:buChar char="•"/>
              <a:tabLst>
                <a:tab pos="32385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The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investigational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combinations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showed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favorable</a:t>
            </a:r>
            <a:r>
              <a:rPr kumimoji="0" sz="1800" b="0" i="0" u="none" strike="noStrike" kern="0" cap="none" spc="-8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safety</a:t>
            </a:r>
            <a:r>
              <a:rPr kumimoji="0" sz="1800" b="0" i="0" u="none" strike="noStrike" kern="0" cap="none" spc="-6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profile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with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longer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maintenance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of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quality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of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life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over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the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control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arm</a:t>
            </a:r>
            <a:r>
              <a:rPr kumimoji="0" sz="1800" b="0" i="0" u="none" strike="noStrike" kern="0" cap="none" spc="-15" normalizeH="0" baseline="25462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/>
                <a:cs typeface="Verdana"/>
              </a:rPr>
              <a:t>1,2</a:t>
            </a:r>
            <a:endParaRPr kumimoji="0" sz="1800" b="0" i="0" u="none" strike="noStrike" kern="0" cap="none" spc="0" normalizeH="0" baseline="25462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360" y="336554"/>
            <a:ext cx="10726420" cy="626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ts val="2520"/>
              </a:lnSpc>
              <a:spcBef>
                <a:spcPts val="95"/>
              </a:spcBef>
            </a:pPr>
            <a:r>
              <a:rPr lang="cs-CZ" sz="2000" i="1" dirty="0">
                <a:solidFill>
                  <a:schemeClr val="tx1"/>
                </a:solidFill>
              </a:rPr>
              <a:t>Údaje získané</a:t>
            </a:r>
            <a:r>
              <a:rPr lang="cs-CZ" sz="2000" dirty="0">
                <a:solidFill>
                  <a:schemeClr val="tx1"/>
                </a:solidFill>
              </a:rPr>
              <a:t> in vitro naznačují, že </a:t>
            </a:r>
            <a:r>
              <a:rPr lang="cs-CZ" sz="2000" dirty="0" err="1">
                <a:solidFill>
                  <a:schemeClr val="tx1"/>
                </a:solidFill>
              </a:rPr>
              <a:t>avelumab</a:t>
            </a:r>
            <a:r>
              <a:rPr lang="cs-CZ" sz="2000" dirty="0">
                <a:solidFill>
                  <a:schemeClr val="tx1"/>
                </a:solidFill>
              </a:rPr>
              <a:t> + </a:t>
            </a:r>
            <a:r>
              <a:rPr lang="cs-CZ" sz="2000" dirty="0" err="1">
                <a:solidFill>
                  <a:schemeClr val="tx1"/>
                </a:solidFill>
              </a:rPr>
              <a:t>cetuximab</a:t>
            </a:r>
            <a:r>
              <a:rPr lang="cs-CZ" sz="2000" dirty="0">
                <a:solidFill>
                  <a:schemeClr val="tx1"/>
                </a:solidFill>
              </a:rPr>
              <a:t> mohou společně aktivovat ADCC</a:t>
            </a:r>
            <a:r>
              <a:rPr lang="cs-CZ" sz="2000" baseline="300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6512" y="6461795"/>
            <a:ext cx="26289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LDH,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laktátdehydrogenáza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32.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Fasano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M, et al. ESMO Open 2020;5:e000753.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1625" y="2052954"/>
            <a:ext cx="2228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9550" algn="l"/>
              </a:tabLst>
              <a:defRPr/>
            </a:pPr>
            <a:r>
              <a:rPr kumimoji="0" lang="cs-CZ" sz="1200" b="0" i="0" u="heavy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503191"/>
                  </a:solidFill>
                </a:uFill>
                <a:latin typeface="Verdana"/>
                <a:ea typeface="+mn-ea"/>
                <a:cs typeface="Verdana"/>
              </a:rPr>
              <a:t> 	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9550" algn="l"/>
              </a:tabLst>
              <a:defRPr/>
            </a:pPr>
            <a:r>
              <a:rPr kumimoji="0" lang="cs-CZ" sz="1200" b="0" i="0" u="heavy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503191"/>
                  </a:solidFill>
                </a:uFill>
                <a:latin typeface="Verdana"/>
                <a:ea typeface="+mn-ea"/>
                <a:cs typeface="Verdana"/>
              </a:rPr>
              <a:t> 	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14677" y="2052954"/>
            <a:ext cx="23602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635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 vitro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test cytotoxicity byl proveden na 13 různých buněčných liniích nemalobuněčného karcinomu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36267" y="3067303"/>
            <a:ext cx="24199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 buněčným liniím byly přidány NK buňky od zdravých dárců +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avelumab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±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9833" y="4287392"/>
            <a:ext cx="22561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Cytotoxicita byla hodnocena pomocí LDH uvolněného do kultivačního média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43396" y="1767078"/>
            <a:ext cx="467219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Tepelná mapa ukazující výsledky LDH cytotoxicity</a:t>
            </a:r>
            <a:r>
              <a:rPr kumimoji="0" lang="cs-CZ" sz="12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32</a:t>
            </a:r>
            <a:endParaRPr kumimoji="0" sz="1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41092" y="2798826"/>
            <a:ext cx="302895" cy="175260"/>
          </a:xfrm>
          <a:custGeom>
            <a:avLst/>
            <a:gdLst/>
            <a:ahLst/>
            <a:cxnLst/>
            <a:rect l="l" t="t" r="r" b="b"/>
            <a:pathLst>
              <a:path w="302894" h="175260">
                <a:moveTo>
                  <a:pt x="18952" y="1734"/>
                </a:moveTo>
                <a:lnTo>
                  <a:pt x="11795" y="2190"/>
                </a:lnTo>
                <a:lnTo>
                  <a:pt x="5566" y="6028"/>
                </a:lnTo>
                <a:lnTo>
                  <a:pt x="1396" y="12700"/>
                </a:lnTo>
                <a:lnTo>
                  <a:pt x="0" y="19431"/>
                </a:lnTo>
                <a:lnTo>
                  <a:pt x="2158" y="25400"/>
                </a:lnTo>
                <a:lnTo>
                  <a:pt x="138810" y="167766"/>
                </a:lnTo>
                <a:lnTo>
                  <a:pt x="145565" y="173267"/>
                </a:lnTo>
                <a:lnTo>
                  <a:pt x="152082" y="175101"/>
                </a:lnTo>
                <a:lnTo>
                  <a:pt x="158599" y="173267"/>
                </a:lnTo>
                <a:lnTo>
                  <a:pt x="165353" y="167766"/>
                </a:lnTo>
                <a:lnTo>
                  <a:pt x="193759" y="137795"/>
                </a:lnTo>
                <a:lnTo>
                  <a:pt x="152400" y="137795"/>
                </a:lnTo>
                <a:lnTo>
                  <a:pt x="150240" y="134874"/>
                </a:lnTo>
                <a:lnTo>
                  <a:pt x="118179" y="100945"/>
                </a:lnTo>
                <a:lnTo>
                  <a:pt x="88664" y="70040"/>
                </a:lnTo>
                <a:lnTo>
                  <a:pt x="59150" y="39403"/>
                </a:lnTo>
                <a:lnTo>
                  <a:pt x="29463" y="8889"/>
                </a:lnTo>
                <a:lnTo>
                  <a:pt x="28066" y="7493"/>
                </a:lnTo>
                <a:lnTo>
                  <a:pt x="27305" y="5969"/>
                </a:lnTo>
                <a:lnTo>
                  <a:pt x="25907" y="5207"/>
                </a:lnTo>
                <a:lnTo>
                  <a:pt x="18952" y="1734"/>
                </a:lnTo>
                <a:close/>
              </a:path>
              <a:path w="302894" h="175260">
                <a:moveTo>
                  <a:pt x="284733" y="0"/>
                </a:moveTo>
                <a:lnTo>
                  <a:pt x="279781" y="2921"/>
                </a:lnTo>
                <a:lnTo>
                  <a:pt x="275463" y="8254"/>
                </a:lnTo>
                <a:lnTo>
                  <a:pt x="215363" y="70119"/>
                </a:lnTo>
                <a:lnTo>
                  <a:pt x="185710" y="100955"/>
                </a:lnTo>
                <a:lnTo>
                  <a:pt x="156082" y="131825"/>
                </a:lnTo>
                <a:lnTo>
                  <a:pt x="154558" y="133350"/>
                </a:lnTo>
                <a:lnTo>
                  <a:pt x="153924" y="134874"/>
                </a:lnTo>
                <a:lnTo>
                  <a:pt x="152400" y="137795"/>
                </a:lnTo>
                <a:lnTo>
                  <a:pt x="193759" y="137795"/>
                </a:lnTo>
                <a:lnTo>
                  <a:pt x="228875" y="100945"/>
                </a:lnTo>
                <a:lnTo>
                  <a:pt x="258487" y="70040"/>
                </a:lnTo>
                <a:lnTo>
                  <a:pt x="296290" y="30734"/>
                </a:lnTo>
                <a:lnTo>
                  <a:pt x="297688" y="29972"/>
                </a:lnTo>
                <a:lnTo>
                  <a:pt x="298450" y="28448"/>
                </a:lnTo>
                <a:lnTo>
                  <a:pt x="299846" y="27686"/>
                </a:lnTo>
                <a:lnTo>
                  <a:pt x="302748" y="20214"/>
                </a:lnTo>
                <a:lnTo>
                  <a:pt x="302005" y="12398"/>
                </a:lnTo>
                <a:lnTo>
                  <a:pt x="298025" y="5843"/>
                </a:lnTo>
                <a:lnTo>
                  <a:pt x="291210" y="2159"/>
                </a:lnTo>
                <a:lnTo>
                  <a:pt x="284733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41092" y="3903726"/>
            <a:ext cx="302895" cy="175260"/>
          </a:xfrm>
          <a:custGeom>
            <a:avLst/>
            <a:gdLst/>
            <a:ahLst/>
            <a:cxnLst/>
            <a:rect l="l" t="t" r="r" b="b"/>
            <a:pathLst>
              <a:path w="302894" h="175260">
                <a:moveTo>
                  <a:pt x="18952" y="1734"/>
                </a:moveTo>
                <a:lnTo>
                  <a:pt x="11795" y="2190"/>
                </a:lnTo>
                <a:lnTo>
                  <a:pt x="5566" y="6028"/>
                </a:lnTo>
                <a:lnTo>
                  <a:pt x="1396" y="12700"/>
                </a:lnTo>
                <a:lnTo>
                  <a:pt x="0" y="19431"/>
                </a:lnTo>
                <a:lnTo>
                  <a:pt x="2158" y="25400"/>
                </a:lnTo>
                <a:lnTo>
                  <a:pt x="138810" y="167767"/>
                </a:lnTo>
                <a:lnTo>
                  <a:pt x="145565" y="173267"/>
                </a:lnTo>
                <a:lnTo>
                  <a:pt x="152082" y="175101"/>
                </a:lnTo>
                <a:lnTo>
                  <a:pt x="158599" y="173267"/>
                </a:lnTo>
                <a:lnTo>
                  <a:pt x="165353" y="167767"/>
                </a:lnTo>
                <a:lnTo>
                  <a:pt x="193759" y="137794"/>
                </a:lnTo>
                <a:lnTo>
                  <a:pt x="152400" y="137794"/>
                </a:lnTo>
                <a:lnTo>
                  <a:pt x="150240" y="134874"/>
                </a:lnTo>
                <a:lnTo>
                  <a:pt x="118179" y="100945"/>
                </a:lnTo>
                <a:lnTo>
                  <a:pt x="88664" y="70040"/>
                </a:lnTo>
                <a:lnTo>
                  <a:pt x="59150" y="39403"/>
                </a:lnTo>
                <a:lnTo>
                  <a:pt x="29463" y="8890"/>
                </a:lnTo>
                <a:lnTo>
                  <a:pt x="28066" y="7493"/>
                </a:lnTo>
                <a:lnTo>
                  <a:pt x="27305" y="5968"/>
                </a:lnTo>
                <a:lnTo>
                  <a:pt x="25907" y="5206"/>
                </a:lnTo>
                <a:lnTo>
                  <a:pt x="18952" y="1734"/>
                </a:lnTo>
                <a:close/>
              </a:path>
              <a:path w="302894" h="175260">
                <a:moveTo>
                  <a:pt x="284733" y="0"/>
                </a:moveTo>
                <a:lnTo>
                  <a:pt x="279781" y="2921"/>
                </a:lnTo>
                <a:lnTo>
                  <a:pt x="275463" y="8255"/>
                </a:lnTo>
                <a:lnTo>
                  <a:pt x="215363" y="70119"/>
                </a:lnTo>
                <a:lnTo>
                  <a:pt x="185710" y="100955"/>
                </a:lnTo>
                <a:lnTo>
                  <a:pt x="156082" y="131825"/>
                </a:lnTo>
                <a:lnTo>
                  <a:pt x="154558" y="133350"/>
                </a:lnTo>
                <a:lnTo>
                  <a:pt x="153924" y="134874"/>
                </a:lnTo>
                <a:lnTo>
                  <a:pt x="152400" y="137794"/>
                </a:lnTo>
                <a:lnTo>
                  <a:pt x="193759" y="137794"/>
                </a:lnTo>
                <a:lnTo>
                  <a:pt x="228875" y="100945"/>
                </a:lnTo>
                <a:lnTo>
                  <a:pt x="258487" y="70040"/>
                </a:lnTo>
                <a:lnTo>
                  <a:pt x="296290" y="30734"/>
                </a:lnTo>
                <a:lnTo>
                  <a:pt x="297688" y="29972"/>
                </a:lnTo>
                <a:lnTo>
                  <a:pt x="298450" y="28448"/>
                </a:lnTo>
                <a:lnTo>
                  <a:pt x="299846" y="27686"/>
                </a:lnTo>
                <a:lnTo>
                  <a:pt x="302748" y="20214"/>
                </a:lnTo>
                <a:lnTo>
                  <a:pt x="302005" y="12398"/>
                </a:lnTo>
                <a:lnTo>
                  <a:pt x="298025" y="5843"/>
                </a:lnTo>
                <a:lnTo>
                  <a:pt x="291210" y="2159"/>
                </a:lnTo>
                <a:lnTo>
                  <a:pt x="284733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06517" y="3937253"/>
            <a:ext cx="3819525" cy="288290"/>
          </a:xfrm>
          <a:custGeom>
            <a:avLst/>
            <a:gdLst/>
            <a:ahLst/>
            <a:cxnLst/>
            <a:rect l="l" t="t" r="r" b="b"/>
            <a:pathLst>
              <a:path w="3819525" h="288289">
                <a:moveTo>
                  <a:pt x="0" y="288036"/>
                </a:moveTo>
                <a:lnTo>
                  <a:pt x="3819143" y="288036"/>
                </a:lnTo>
                <a:lnTo>
                  <a:pt x="3819143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09565" y="3391661"/>
            <a:ext cx="3816350" cy="467995"/>
          </a:xfrm>
          <a:custGeom>
            <a:avLst/>
            <a:gdLst/>
            <a:ahLst/>
            <a:cxnLst/>
            <a:rect l="l" t="t" r="r" b="b"/>
            <a:pathLst>
              <a:path w="3816350" h="467995">
                <a:moveTo>
                  <a:pt x="0" y="467868"/>
                </a:moveTo>
                <a:lnTo>
                  <a:pt x="3816095" y="467868"/>
                </a:lnTo>
                <a:lnTo>
                  <a:pt x="3816095" y="0"/>
                </a:lnTo>
                <a:lnTo>
                  <a:pt x="0" y="0"/>
                </a:lnTo>
                <a:lnTo>
                  <a:pt x="0" y="467868"/>
                </a:lnTo>
                <a:close/>
              </a:path>
            </a:pathLst>
          </a:custGeom>
          <a:ln w="28956">
            <a:solidFill>
              <a:srgbClr val="E4A7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73030" y="2902966"/>
            <a:ext cx="1690364" cy="11474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992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E69A2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Panitumumab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E69A2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a </a:t>
            </a:r>
            <a:r>
              <a:rPr kumimoji="0" lang="cs-CZ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E69A2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atezolizumab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E69A2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nebyly schopny indukovat aktivitu ADCC </a:t>
            </a:r>
          </a:p>
          <a:p>
            <a:pPr marL="12700" marR="5080" lvl="0" indent="0" algn="l" defTabSz="914400" rtl="0" eaLnBrk="1" fontAlgn="auto" latinLnBrk="0" hangingPunct="1">
              <a:lnSpc>
                <a:spcPct val="992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ADCC byla potencována kombinací </a:t>
            </a:r>
            <a:r>
              <a:rPr kumimoji="0" lang="cs-CZ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avelumabu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a </a:t>
            </a:r>
            <a:r>
              <a:rPr kumimoji="0" lang="cs-CZ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cetuximabu</a:t>
            </a:r>
            <a:endParaRPr kumimoji="0" lang="cs-CZ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713468" y="2925698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77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713468" y="3720210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77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713468" y="4514722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77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719818" y="2124836"/>
            <a:ext cx="0" cy="2606675"/>
          </a:xfrm>
          <a:custGeom>
            <a:avLst/>
            <a:gdLst/>
            <a:ahLst/>
            <a:cxnLst/>
            <a:rect l="l" t="t" r="r" b="b"/>
            <a:pathLst>
              <a:path h="2606675">
                <a:moveTo>
                  <a:pt x="0" y="0"/>
                </a:moveTo>
                <a:lnTo>
                  <a:pt x="0" y="26066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827894" y="2124836"/>
            <a:ext cx="0" cy="2606675"/>
          </a:xfrm>
          <a:custGeom>
            <a:avLst/>
            <a:gdLst/>
            <a:ahLst/>
            <a:cxnLst/>
            <a:rect l="l" t="t" r="r" b="b"/>
            <a:pathLst>
              <a:path h="2606675">
                <a:moveTo>
                  <a:pt x="0" y="0"/>
                </a:moveTo>
                <a:lnTo>
                  <a:pt x="0" y="26066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713468" y="2131186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77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713468" y="4725161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77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879583" y="2050161"/>
            <a:ext cx="1568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79583" y="2843276"/>
            <a:ext cx="1568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79583" y="3643376"/>
            <a:ext cx="156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79583" y="4431919"/>
            <a:ext cx="156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10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07709" y="2131225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9E9E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95746" y="2131225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BDB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83782" y="2131225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77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671818" y="2131225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6F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959727" y="2131225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9F9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247763" y="2131225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6F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535798" y="2131225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C6C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687816" y="2131225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BDB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807709" y="241926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4F4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095746" y="241926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575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383782" y="241926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464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671818" y="241926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9D9D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959727" y="241926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969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47763" y="241926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C6C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535798" y="241926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CACA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823707" y="241926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BABA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111743" y="241926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A7A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399780" y="241926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9F9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687816" y="241926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969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975725" y="241926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C6C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263760" y="241926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EBEB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807709" y="270717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E7E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095746" y="270717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464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383782" y="270717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676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671818" y="270717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878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959727" y="270717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B7B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247763" y="270717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CFC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535798" y="270717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CFC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823707" y="270717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CFC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111743" y="270717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A7A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399780" y="270717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B3B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687816" y="270717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A7A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975725" y="270717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BDB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263760" y="270717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EAEA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807709" y="299520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A7A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095746" y="299520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9F9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383782" y="299520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C3C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671818" y="299520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BEBE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959727" y="299520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6D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247763" y="299520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FD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535798" y="299520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2D2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823707" y="299520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7F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111743" y="299520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C3C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399780" y="299520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BDB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8687816" y="299520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B7B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8975725" y="299520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CF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9263760" y="299520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CF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223765" y="3283242"/>
            <a:ext cx="1584325" cy="288290"/>
          </a:xfrm>
          <a:custGeom>
            <a:avLst/>
            <a:gdLst/>
            <a:ahLst/>
            <a:cxnLst/>
            <a:rect l="l" t="t" r="r" b="b"/>
            <a:pathLst>
              <a:path w="1584325" h="288289">
                <a:moveTo>
                  <a:pt x="0" y="287997"/>
                </a:moveTo>
                <a:lnTo>
                  <a:pt x="1583943" y="287997"/>
                </a:lnTo>
                <a:lnTo>
                  <a:pt x="1583943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807709" y="328324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B3B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095746" y="328324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B3B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383782" y="328324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AEAE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671818" y="328324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BABA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959727" y="328324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BABA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247763" y="328324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6D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535798" y="328324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BDB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823707" y="328324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AEAE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8111743" y="328324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AEAE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8399780" y="328324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9292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8687816" y="328324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9292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8975725" y="328324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EBEB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9263760" y="328324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EBEB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361813" y="3582923"/>
            <a:ext cx="1584325" cy="288290"/>
          </a:xfrm>
          <a:custGeom>
            <a:avLst/>
            <a:gdLst/>
            <a:ahLst/>
            <a:cxnLst/>
            <a:rect l="l" t="t" r="r" b="b"/>
            <a:pathLst>
              <a:path w="1584325" h="288289">
                <a:moveTo>
                  <a:pt x="0" y="287997"/>
                </a:moveTo>
                <a:lnTo>
                  <a:pt x="1583943" y="287997"/>
                </a:lnTo>
                <a:lnTo>
                  <a:pt x="1583943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807709" y="357115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1212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6095746" y="357115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4545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383782" y="357115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272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671818" y="357115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9D9D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959727" y="357115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4F4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7247763" y="357115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C6C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535798" y="357115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CACA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823707" y="357115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77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8111743" y="357115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9F9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8399780" y="357115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9F9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8687816" y="357115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6B6B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975725" y="357115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B3B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9263760" y="357115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C6C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223765" y="3859186"/>
            <a:ext cx="1584325" cy="288290"/>
          </a:xfrm>
          <a:custGeom>
            <a:avLst/>
            <a:gdLst/>
            <a:ahLst/>
            <a:cxnLst/>
            <a:rect l="l" t="t" r="r" b="b"/>
            <a:pathLst>
              <a:path w="1584325" h="288289">
                <a:moveTo>
                  <a:pt x="0" y="287997"/>
                </a:moveTo>
                <a:lnTo>
                  <a:pt x="1583943" y="287997"/>
                </a:lnTo>
                <a:lnTo>
                  <a:pt x="1583943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807709" y="385918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6B6B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095746" y="385918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474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383782" y="385918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565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671818" y="385918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878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959727" y="385918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B7B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7247763" y="385918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BABA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535798" y="385918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CFC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7823707" y="385918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CFC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8111743" y="385918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A7A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8399780" y="385918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B3B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8687816" y="385918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A7A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8975725" y="385918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BDB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9263760" y="385918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EAEA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4223765" y="4147223"/>
            <a:ext cx="1584325" cy="288290"/>
          </a:xfrm>
          <a:custGeom>
            <a:avLst/>
            <a:gdLst/>
            <a:ahLst/>
            <a:cxnLst/>
            <a:rect l="l" t="t" r="r" b="b"/>
            <a:pathLst>
              <a:path w="1584325" h="288289">
                <a:moveTo>
                  <a:pt x="0" y="287997"/>
                </a:moveTo>
                <a:lnTo>
                  <a:pt x="1583943" y="287997"/>
                </a:lnTo>
                <a:lnTo>
                  <a:pt x="1583943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807709" y="4147223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B3B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095746" y="4147223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B3B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383782" y="4147223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AEAE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6671818" y="4147223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BABA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6959727" y="4147223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BABA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247763" y="4147223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6D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535798" y="4147223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BDB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823707" y="4147223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AEAE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8111743" y="4147223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AEAE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8399780" y="4147223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9292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8687816" y="4147223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8F8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8975725" y="4147223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EBEB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9263760" y="4147223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EBEB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807709" y="443525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9E9E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6095746" y="443525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BDB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6383782" y="443525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77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6671818" y="443525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6F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6959727" y="443525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9F9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7247763" y="443525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6F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7535798" y="443525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C6C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8687816" y="443525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BDB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8975725" y="443525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9263760" y="443525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287997"/>
                </a:moveTo>
                <a:lnTo>
                  <a:pt x="287997" y="287997"/>
                </a:lnTo>
                <a:lnTo>
                  <a:pt x="287997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5807709" y="2116963"/>
            <a:ext cx="0" cy="2620645"/>
          </a:xfrm>
          <a:custGeom>
            <a:avLst/>
            <a:gdLst/>
            <a:ahLst/>
            <a:cxnLst/>
            <a:rect l="l" t="t" r="r" b="b"/>
            <a:pathLst>
              <a:path h="2620645">
                <a:moveTo>
                  <a:pt x="0" y="0"/>
                </a:moveTo>
                <a:lnTo>
                  <a:pt x="0" y="2620518"/>
                </a:lnTo>
              </a:path>
            </a:pathLst>
          </a:custGeom>
          <a:ln w="285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6095746" y="2116963"/>
            <a:ext cx="0" cy="3365500"/>
          </a:xfrm>
          <a:custGeom>
            <a:avLst/>
            <a:gdLst/>
            <a:ahLst/>
            <a:cxnLst/>
            <a:rect l="l" t="t" r="r" b="b"/>
            <a:pathLst>
              <a:path h="3365500">
                <a:moveTo>
                  <a:pt x="0" y="0"/>
                </a:moveTo>
                <a:lnTo>
                  <a:pt x="0" y="336537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6383782" y="2116963"/>
            <a:ext cx="0" cy="3365500"/>
          </a:xfrm>
          <a:custGeom>
            <a:avLst/>
            <a:gdLst/>
            <a:ahLst/>
            <a:cxnLst/>
            <a:rect l="l" t="t" r="r" b="b"/>
            <a:pathLst>
              <a:path h="3365500">
                <a:moveTo>
                  <a:pt x="0" y="0"/>
                </a:moveTo>
                <a:lnTo>
                  <a:pt x="0" y="336537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6671818" y="2116963"/>
            <a:ext cx="0" cy="3365500"/>
          </a:xfrm>
          <a:custGeom>
            <a:avLst/>
            <a:gdLst/>
            <a:ahLst/>
            <a:cxnLst/>
            <a:rect l="l" t="t" r="r" b="b"/>
            <a:pathLst>
              <a:path h="3365500">
                <a:moveTo>
                  <a:pt x="0" y="0"/>
                </a:moveTo>
                <a:lnTo>
                  <a:pt x="0" y="336537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959727" y="2116963"/>
            <a:ext cx="0" cy="3365500"/>
          </a:xfrm>
          <a:custGeom>
            <a:avLst/>
            <a:gdLst/>
            <a:ahLst/>
            <a:cxnLst/>
            <a:rect l="l" t="t" r="r" b="b"/>
            <a:pathLst>
              <a:path h="3365500">
                <a:moveTo>
                  <a:pt x="0" y="0"/>
                </a:moveTo>
                <a:lnTo>
                  <a:pt x="0" y="336537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7247763" y="2116963"/>
            <a:ext cx="0" cy="3365500"/>
          </a:xfrm>
          <a:custGeom>
            <a:avLst/>
            <a:gdLst/>
            <a:ahLst/>
            <a:cxnLst/>
            <a:rect l="l" t="t" r="r" b="b"/>
            <a:pathLst>
              <a:path h="3365500">
                <a:moveTo>
                  <a:pt x="0" y="0"/>
                </a:moveTo>
                <a:lnTo>
                  <a:pt x="0" y="336537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7535798" y="2116963"/>
            <a:ext cx="0" cy="3365500"/>
          </a:xfrm>
          <a:custGeom>
            <a:avLst/>
            <a:gdLst/>
            <a:ahLst/>
            <a:cxnLst/>
            <a:rect l="l" t="t" r="r" b="b"/>
            <a:pathLst>
              <a:path h="3365500">
                <a:moveTo>
                  <a:pt x="0" y="0"/>
                </a:moveTo>
                <a:lnTo>
                  <a:pt x="0" y="336537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7823707" y="2116963"/>
            <a:ext cx="0" cy="3365500"/>
          </a:xfrm>
          <a:custGeom>
            <a:avLst/>
            <a:gdLst/>
            <a:ahLst/>
            <a:cxnLst/>
            <a:rect l="l" t="t" r="r" b="b"/>
            <a:pathLst>
              <a:path h="3365500">
                <a:moveTo>
                  <a:pt x="0" y="0"/>
                </a:moveTo>
                <a:lnTo>
                  <a:pt x="0" y="336537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8111743" y="2116963"/>
            <a:ext cx="0" cy="3365500"/>
          </a:xfrm>
          <a:custGeom>
            <a:avLst/>
            <a:gdLst/>
            <a:ahLst/>
            <a:cxnLst/>
            <a:rect l="l" t="t" r="r" b="b"/>
            <a:pathLst>
              <a:path h="3365500">
                <a:moveTo>
                  <a:pt x="0" y="0"/>
                </a:moveTo>
                <a:lnTo>
                  <a:pt x="0" y="336537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8399780" y="2116963"/>
            <a:ext cx="0" cy="3365500"/>
          </a:xfrm>
          <a:custGeom>
            <a:avLst/>
            <a:gdLst/>
            <a:ahLst/>
            <a:cxnLst/>
            <a:rect l="l" t="t" r="r" b="b"/>
            <a:pathLst>
              <a:path h="3365500">
                <a:moveTo>
                  <a:pt x="0" y="0"/>
                </a:moveTo>
                <a:lnTo>
                  <a:pt x="0" y="336537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8687816" y="2116963"/>
            <a:ext cx="0" cy="3365500"/>
          </a:xfrm>
          <a:custGeom>
            <a:avLst/>
            <a:gdLst/>
            <a:ahLst/>
            <a:cxnLst/>
            <a:rect l="l" t="t" r="r" b="b"/>
            <a:pathLst>
              <a:path h="3365500">
                <a:moveTo>
                  <a:pt x="0" y="0"/>
                </a:moveTo>
                <a:lnTo>
                  <a:pt x="0" y="336537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8975725" y="2116963"/>
            <a:ext cx="0" cy="3365500"/>
          </a:xfrm>
          <a:custGeom>
            <a:avLst/>
            <a:gdLst/>
            <a:ahLst/>
            <a:cxnLst/>
            <a:rect l="l" t="t" r="r" b="b"/>
            <a:pathLst>
              <a:path h="3365500">
                <a:moveTo>
                  <a:pt x="0" y="0"/>
                </a:moveTo>
                <a:lnTo>
                  <a:pt x="0" y="336537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9263760" y="2116963"/>
            <a:ext cx="0" cy="3365500"/>
          </a:xfrm>
          <a:custGeom>
            <a:avLst/>
            <a:gdLst/>
            <a:ahLst/>
            <a:cxnLst/>
            <a:rect l="l" t="t" r="r" b="b"/>
            <a:pathLst>
              <a:path h="3365500">
                <a:moveTo>
                  <a:pt x="0" y="0"/>
                </a:moveTo>
                <a:lnTo>
                  <a:pt x="0" y="336537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4220590" y="2419223"/>
            <a:ext cx="5345430" cy="0"/>
          </a:xfrm>
          <a:custGeom>
            <a:avLst/>
            <a:gdLst/>
            <a:ahLst/>
            <a:cxnLst/>
            <a:rect l="l" t="t" r="r" b="b"/>
            <a:pathLst>
              <a:path w="5345430">
                <a:moveTo>
                  <a:pt x="0" y="0"/>
                </a:moveTo>
                <a:lnTo>
                  <a:pt x="534543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4220590" y="2707258"/>
            <a:ext cx="5345430" cy="0"/>
          </a:xfrm>
          <a:custGeom>
            <a:avLst/>
            <a:gdLst/>
            <a:ahLst/>
            <a:cxnLst/>
            <a:rect l="l" t="t" r="r" b="b"/>
            <a:pathLst>
              <a:path w="5345430">
                <a:moveTo>
                  <a:pt x="0" y="0"/>
                </a:moveTo>
                <a:lnTo>
                  <a:pt x="534543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4220590" y="2995167"/>
            <a:ext cx="5345430" cy="0"/>
          </a:xfrm>
          <a:custGeom>
            <a:avLst/>
            <a:gdLst/>
            <a:ahLst/>
            <a:cxnLst/>
            <a:rect l="l" t="t" r="r" b="b"/>
            <a:pathLst>
              <a:path w="5345430">
                <a:moveTo>
                  <a:pt x="0" y="0"/>
                </a:moveTo>
                <a:lnTo>
                  <a:pt x="534543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4220590" y="3283203"/>
            <a:ext cx="5345430" cy="0"/>
          </a:xfrm>
          <a:custGeom>
            <a:avLst/>
            <a:gdLst/>
            <a:ahLst/>
            <a:cxnLst/>
            <a:rect l="l" t="t" r="r" b="b"/>
            <a:pathLst>
              <a:path w="5345430">
                <a:moveTo>
                  <a:pt x="0" y="0"/>
                </a:moveTo>
                <a:lnTo>
                  <a:pt x="534543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4220590" y="3571240"/>
            <a:ext cx="5345430" cy="0"/>
          </a:xfrm>
          <a:custGeom>
            <a:avLst/>
            <a:gdLst/>
            <a:ahLst/>
            <a:cxnLst/>
            <a:rect l="l" t="t" r="r" b="b"/>
            <a:pathLst>
              <a:path w="5345430">
                <a:moveTo>
                  <a:pt x="0" y="0"/>
                </a:moveTo>
                <a:lnTo>
                  <a:pt x="534543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4220590" y="3859148"/>
            <a:ext cx="5345430" cy="0"/>
          </a:xfrm>
          <a:custGeom>
            <a:avLst/>
            <a:gdLst/>
            <a:ahLst/>
            <a:cxnLst/>
            <a:rect l="l" t="t" r="r" b="b"/>
            <a:pathLst>
              <a:path w="5345430">
                <a:moveTo>
                  <a:pt x="0" y="0"/>
                </a:moveTo>
                <a:lnTo>
                  <a:pt x="534543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4220590" y="4147184"/>
            <a:ext cx="5345430" cy="0"/>
          </a:xfrm>
          <a:custGeom>
            <a:avLst/>
            <a:gdLst/>
            <a:ahLst/>
            <a:cxnLst/>
            <a:rect l="l" t="t" r="r" b="b"/>
            <a:pathLst>
              <a:path w="5345430">
                <a:moveTo>
                  <a:pt x="0" y="0"/>
                </a:moveTo>
                <a:lnTo>
                  <a:pt x="534543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4220590" y="4435221"/>
            <a:ext cx="5345430" cy="0"/>
          </a:xfrm>
          <a:custGeom>
            <a:avLst/>
            <a:gdLst/>
            <a:ahLst/>
            <a:cxnLst/>
            <a:rect l="l" t="t" r="r" b="b"/>
            <a:pathLst>
              <a:path w="5345430">
                <a:moveTo>
                  <a:pt x="0" y="0"/>
                </a:moveTo>
                <a:lnTo>
                  <a:pt x="534543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5793485" y="4723257"/>
            <a:ext cx="3772535" cy="0"/>
          </a:xfrm>
          <a:custGeom>
            <a:avLst/>
            <a:gdLst/>
            <a:ahLst/>
            <a:cxnLst/>
            <a:rect l="l" t="t" r="r" b="b"/>
            <a:pathLst>
              <a:path w="3772534">
                <a:moveTo>
                  <a:pt x="0" y="0"/>
                </a:moveTo>
                <a:lnTo>
                  <a:pt x="3772535" y="0"/>
                </a:lnTo>
              </a:path>
            </a:pathLst>
          </a:custGeom>
          <a:ln w="285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4223765" y="2128011"/>
            <a:ext cx="0" cy="3354704"/>
          </a:xfrm>
          <a:custGeom>
            <a:avLst/>
            <a:gdLst/>
            <a:ahLst/>
            <a:cxnLst/>
            <a:rect l="l" t="t" r="r" b="b"/>
            <a:pathLst>
              <a:path h="3354704">
                <a:moveTo>
                  <a:pt x="0" y="0"/>
                </a:moveTo>
                <a:lnTo>
                  <a:pt x="0" y="335432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9551796" y="2116963"/>
            <a:ext cx="0" cy="2620645"/>
          </a:xfrm>
          <a:custGeom>
            <a:avLst/>
            <a:gdLst/>
            <a:ahLst/>
            <a:cxnLst/>
            <a:rect l="l" t="t" r="r" b="b"/>
            <a:pathLst>
              <a:path h="2620645">
                <a:moveTo>
                  <a:pt x="0" y="0"/>
                </a:moveTo>
                <a:lnTo>
                  <a:pt x="0" y="2620518"/>
                </a:lnTo>
              </a:path>
            </a:pathLst>
          </a:custGeom>
          <a:ln w="285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4220590" y="2131186"/>
            <a:ext cx="1572895" cy="0"/>
          </a:xfrm>
          <a:custGeom>
            <a:avLst/>
            <a:gdLst/>
            <a:ahLst/>
            <a:cxnLst/>
            <a:rect l="l" t="t" r="r" b="b"/>
            <a:pathLst>
              <a:path w="1572895">
                <a:moveTo>
                  <a:pt x="0" y="0"/>
                </a:moveTo>
                <a:lnTo>
                  <a:pt x="1572895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5793485" y="2131186"/>
            <a:ext cx="3772535" cy="0"/>
          </a:xfrm>
          <a:custGeom>
            <a:avLst/>
            <a:gdLst/>
            <a:ahLst/>
            <a:cxnLst/>
            <a:rect l="l" t="t" r="r" b="b"/>
            <a:pathLst>
              <a:path w="3772534">
                <a:moveTo>
                  <a:pt x="0" y="0"/>
                </a:moveTo>
                <a:lnTo>
                  <a:pt x="3772535" y="0"/>
                </a:lnTo>
              </a:path>
            </a:pathLst>
          </a:custGeom>
          <a:ln w="285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4220590" y="5479160"/>
            <a:ext cx="5334635" cy="0"/>
          </a:xfrm>
          <a:custGeom>
            <a:avLst/>
            <a:gdLst/>
            <a:ahLst/>
            <a:cxnLst/>
            <a:rect l="l" t="t" r="r" b="b"/>
            <a:pathLst>
              <a:path w="5334634">
                <a:moveTo>
                  <a:pt x="0" y="0"/>
                </a:moveTo>
                <a:lnTo>
                  <a:pt x="533438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5459348" y="2192782"/>
            <a:ext cx="2546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CTR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5128640" y="2480817"/>
            <a:ext cx="584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avelumab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092065" y="2768853"/>
            <a:ext cx="621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cetuximab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4928996" y="3056890"/>
            <a:ext cx="7835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atezolizumab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4892421" y="3344926"/>
            <a:ext cx="821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panitumumab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5217033" y="3632961"/>
            <a:ext cx="4953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ave+cet</a:t>
            </a:r>
          </a:p>
        </p:txBody>
      </p:sp>
      <p:sp>
        <p:nvSpPr>
          <p:cNvPr id="173" name="object 173"/>
          <p:cNvSpPr txBox="1"/>
          <p:nvPr/>
        </p:nvSpPr>
        <p:spPr>
          <a:xfrm>
            <a:off x="5108828" y="3920693"/>
            <a:ext cx="60388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atezo+cet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5038725" y="4209415"/>
            <a:ext cx="673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atezo+pani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4551045" y="4497451"/>
            <a:ext cx="1162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ave+cet+anit</a:t>
            </a:r>
            <a:r>
              <a:rPr kumimoji="0" lang="cs-CZ" sz="900" b="0" i="0" u="none" strike="noStrike" kern="120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9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CD16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5869071" y="4821216"/>
            <a:ext cx="276999" cy="32956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H46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</a:t>
            </a:r>
          </a:p>
        </p:txBody>
      </p:sp>
      <p:sp>
        <p:nvSpPr>
          <p:cNvPr id="177" name="object 177"/>
          <p:cNvSpPr txBox="1"/>
          <p:nvPr/>
        </p:nvSpPr>
        <p:spPr>
          <a:xfrm>
            <a:off x="6157107" y="4821254"/>
            <a:ext cx="276999" cy="32194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A549</a:t>
            </a:r>
          </a:p>
        </p:txBody>
      </p:sp>
      <p:sp>
        <p:nvSpPr>
          <p:cNvPr id="178" name="object 178"/>
          <p:cNvSpPr txBox="1"/>
          <p:nvPr/>
        </p:nvSpPr>
        <p:spPr>
          <a:xfrm>
            <a:off x="6445144" y="4821330"/>
            <a:ext cx="276999" cy="40259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H1299</a:t>
            </a:r>
          </a:p>
        </p:txBody>
      </p:sp>
      <p:sp>
        <p:nvSpPr>
          <p:cNvPr id="179" name="object 179"/>
          <p:cNvSpPr txBox="1"/>
          <p:nvPr/>
        </p:nvSpPr>
        <p:spPr>
          <a:xfrm>
            <a:off x="6733179" y="4820127"/>
            <a:ext cx="164465" cy="24701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PC9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7021216" y="4821330"/>
            <a:ext cx="164465" cy="40259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1975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7309252" y="4821285"/>
            <a:ext cx="164465" cy="47942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HCT8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27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7597288" y="4821216"/>
            <a:ext cx="164465" cy="32956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441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7885324" y="4820644"/>
            <a:ext cx="276999" cy="45529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CALU-3</a:t>
            </a:r>
          </a:p>
        </p:txBody>
      </p:sp>
      <p:sp>
        <p:nvSpPr>
          <p:cNvPr id="184" name="object 184"/>
          <p:cNvSpPr txBox="1"/>
          <p:nvPr/>
        </p:nvSpPr>
        <p:spPr>
          <a:xfrm>
            <a:off x="8173360" y="4820644"/>
            <a:ext cx="276999" cy="45529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CALU-1</a:t>
            </a:r>
          </a:p>
        </p:txBody>
      </p:sp>
      <p:sp>
        <p:nvSpPr>
          <p:cNvPr id="185" name="object 185"/>
          <p:cNvSpPr txBox="1"/>
          <p:nvPr/>
        </p:nvSpPr>
        <p:spPr>
          <a:xfrm>
            <a:off x="8461395" y="4821216"/>
            <a:ext cx="164465" cy="32956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157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8749431" y="4821216"/>
            <a:ext cx="164465" cy="32956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209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9037467" y="4820613"/>
            <a:ext cx="164465" cy="25717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82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9325504" y="4820613"/>
            <a:ext cx="164465" cy="25717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69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9774173" y="2204466"/>
            <a:ext cx="0" cy="2448560"/>
          </a:xfrm>
          <a:custGeom>
            <a:avLst/>
            <a:gdLst/>
            <a:ahLst/>
            <a:cxnLst/>
            <a:rect l="l" t="t" r="r" b="b"/>
            <a:pathLst>
              <a:path h="2448560">
                <a:moveTo>
                  <a:pt x="0" y="0"/>
                </a:moveTo>
                <a:lnTo>
                  <a:pt x="0" y="2448306"/>
                </a:lnTo>
              </a:path>
            </a:pathLst>
          </a:custGeom>
          <a:ln w="472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4799838" y="3573017"/>
            <a:ext cx="5401310" cy="288290"/>
          </a:xfrm>
          <a:custGeom>
            <a:avLst/>
            <a:gdLst/>
            <a:ahLst/>
            <a:cxnLst/>
            <a:rect l="l" t="t" r="r" b="b"/>
            <a:pathLst>
              <a:path w="5401309" h="288289">
                <a:moveTo>
                  <a:pt x="0" y="288035"/>
                </a:moveTo>
                <a:lnTo>
                  <a:pt x="5401056" y="288035"/>
                </a:lnTo>
                <a:lnTo>
                  <a:pt x="5401056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4799838" y="2996945"/>
            <a:ext cx="5401310" cy="544195"/>
          </a:xfrm>
          <a:custGeom>
            <a:avLst/>
            <a:gdLst/>
            <a:ahLst/>
            <a:cxnLst/>
            <a:rect l="l" t="t" r="r" b="b"/>
            <a:pathLst>
              <a:path w="5401309" h="544195">
                <a:moveTo>
                  <a:pt x="0" y="544067"/>
                </a:moveTo>
                <a:lnTo>
                  <a:pt x="5401056" y="544067"/>
                </a:lnTo>
                <a:lnTo>
                  <a:pt x="5401056" y="0"/>
                </a:lnTo>
                <a:lnTo>
                  <a:pt x="0" y="0"/>
                </a:lnTo>
                <a:lnTo>
                  <a:pt x="0" y="544067"/>
                </a:lnTo>
                <a:close/>
              </a:path>
            </a:pathLst>
          </a:custGeom>
          <a:ln w="28956">
            <a:solidFill>
              <a:srgbClr val="E4A7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6663690" y="5424931"/>
            <a:ext cx="31791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Cílové buňky: efektory 1:1</a:t>
            </a:r>
          </a:p>
        </p:txBody>
      </p:sp>
      <p:sp>
        <p:nvSpPr>
          <p:cNvPr id="193" name="object 193"/>
          <p:cNvSpPr/>
          <p:nvPr/>
        </p:nvSpPr>
        <p:spPr>
          <a:xfrm>
            <a:off x="739140" y="3517391"/>
            <a:ext cx="568960" cy="132715"/>
          </a:xfrm>
          <a:custGeom>
            <a:avLst/>
            <a:gdLst/>
            <a:ahLst/>
            <a:cxnLst/>
            <a:rect l="l" t="t" r="r" b="b"/>
            <a:pathLst>
              <a:path w="568960" h="132714">
                <a:moveTo>
                  <a:pt x="568451" y="66294"/>
                </a:moveTo>
                <a:lnTo>
                  <a:pt x="529646" y="99737"/>
                </a:lnTo>
                <a:lnTo>
                  <a:pt x="485203" y="113157"/>
                </a:lnTo>
                <a:lnTo>
                  <a:pt x="427679" y="123528"/>
                </a:lnTo>
                <a:lnTo>
                  <a:pt x="359783" y="130217"/>
                </a:lnTo>
                <a:lnTo>
                  <a:pt x="284225" y="132588"/>
                </a:lnTo>
                <a:lnTo>
                  <a:pt x="208668" y="130217"/>
                </a:lnTo>
                <a:lnTo>
                  <a:pt x="140772" y="123528"/>
                </a:lnTo>
                <a:lnTo>
                  <a:pt x="83248" y="113157"/>
                </a:lnTo>
                <a:lnTo>
                  <a:pt x="38805" y="99737"/>
                </a:lnTo>
                <a:lnTo>
                  <a:pt x="0" y="66294"/>
                </a:lnTo>
                <a:lnTo>
                  <a:pt x="10152" y="48683"/>
                </a:lnTo>
                <a:lnTo>
                  <a:pt x="83248" y="19431"/>
                </a:lnTo>
                <a:lnTo>
                  <a:pt x="140772" y="9059"/>
                </a:lnTo>
                <a:lnTo>
                  <a:pt x="208668" y="2370"/>
                </a:lnTo>
                <a:lnTo>
                  <a:pt x="284225" y="0"/>
                </a:lnTo>
                <a:lnTo>
                  <a:pt x="359783" y="2370"/>
                </a:lnTo>
                <a:lnTo>
                  <a:pt x="427679" y="9059"/>
                </a:lnTo>
                <a:lnTo>
                  <a:pt x="485203" y="19431"/>
                </a:lnTo>
                <a:lnTo>
                  <a:pt x="529646" y="32850"/>
                </a:lnTo>
                <a:lnTo>
                  <a:pt x="568451" y="66294"/>
                </a:lnTo>
                <a:close/>
              </a:path>
            </a:pathLst>
          </a:custGeom>
          <a:ln w="15240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856488" y="3538728"/>
            <a:ext cx="307847" cy="83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739140" y="3582923"/>
            <a:ext cx="568960" cy="125095"/>
          </a:xfrm>
          <a:custGeom>
            <a:avLst/>
            <a:gdLst/>
            <a:ahLst/>
            <a:cxnLst/>
            <a:rect l="l" t="t" r="r" b="b"/>
            <a:pathLst>
              <a:path w="568960" h="125095">
                <a:moveTo>
                  <a:pt x="0" y="0"/>
                </a:moveTo>
                <a:lnTo>
                  <a:pt x="0" y="58165"/>
                </a:lnTo>
                <a:lnTo>
                  <a:pt x="10152" y="75902"/>
                </a:lnTo>
                <a:lnTo>
                  <a:pt x="83248" y="105378"/>
                </a:lnTo>
                <a:lnTo>
                  <a:pt x="140772" y="115833"/>
                </a:lnTo>
                <a:lnTo>
                  <a:pt x="208668" y="122577"/>
                </a:lnTo>
                <a:lnTo>
                  <a:pt x="284225" y="124968"/>
                </a:lnTo>
                <a:lnTo>
                  <a:pt x="359783" y="122577"/>
                </a:lnTo>
                <a:lnTo>
                  <a:pt x="427679" y="115833"/>
                </a:lnTo>
                <a:lnTo>
                  <a:pt x="485203" y="105378"/>
                </a:lnTo>
                <a:lnTo>
                  <a:pt x="529646" y="91853"/>
                </a:lnTo>
                <a:lnTo>
                  <a:pt x="568451" y="58165"/>
                </a:lnTo>
                <a:lnTo>
                  <a:pt x="568451" y="0"/>
                </a:lnTo>
              </a:path>
            </a:pathLst>
          </a:custGeom>
          <a:ln w="15240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896111" y="3368040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7"/>
                </a:lnTo>
              </a:path>
            </a:pathLst>
          </a:custGeom>
          <a:ln w="15240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879347" y="338480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944880" y="322021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7"/>
                </a:lnTo>
              </a:path>
            </a:pathLst>
          </a:custGeom>
          <a:ln w="15240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928116" y="3236976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040891" y="3259835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7"/>
                </a:lnTo>
              </a:path>
            </a:pathLst>
          </a:custGeom>
          <a:ln w="15240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024127" y="327660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255775" y="3037300"/>
            <a:ext cx="179863" cy="17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005865" y="317906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227012" y="0"/>
                </a:moveTo>
                <a:lnTo>
                  <a:pt x="28003" y="198627"/>
                </a:lnTo>
                <a:lnTo>
                  <a:pt x="23022" y="206148"/>
                </a:lnTo>
                <a:lnTo>
                  <a:pt x="21356" y="214693"/>
                </a:lnTo>
                <a:lnTo>
                  <a:pt x="23008" y="223238"/>
                </a:lnTo>
                <a:lnTo>
                  <a:pt x="27978" y="230759"/>
                </a:lnTo>
                <a:lnTo>
                  <a:pt x="28587" y="231266"/>
                </a:lnTo>
                <a:lnTo>
                  <a:pt x="5994" y="253873"/>
                </a:lnTo>
                <a:lnTo>
                  <a:pt x="0" y="259969"/>
                </a:lnTo>
                <a:lnTo>
                  <a:pt x="0" y="269748"/>
                </a:lnTo>
                <a:lnTo>
                  <a:pt x="5994" y="275716"/>
                </a:lnTo>
                <a:lnTo>
                  <a:pt x="12217" y="282066"/>
                </a:lnTo>
                <a:lnTo>
                  <a:pt x="18224" y="288036"/>
                </a:lnTo>
                <a:lnTo>
                  <a:pt x="28041" y="288036"/>
                </a:lnTo>
                <a:lnTo>
                  <a:pt x="34048" y="282066"/>
                </a:lnTo>
                <a:lnTo>
                  <a:pt x="56642" y="259334"/>
                </a:lnTo>
                <a:lnTo>
                  <a:pt x="64126" y="264336"/>
                </a:lnTo>
                <a:lnTo>
                  <a:pt x="72637" y="266017"/>
                </a:lnTo>
                <a:lnTo>
                  <a:pt x="81148" y="264388"/>
                </a:lnTo>
                <a:lnTo>
                  <a:pt x="88633" y="259461"/>
                </a:lnTo>
                <a:lnTo>
                  <a:pt x="288010" y="60071"/>
                </a:lnTo>
              </a:path>
            </a:pathLst>
          </a:custGeom>
          <a:ln w="15240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1210055" y="3125692"/>
            <a:ext cx="137191" cy="137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780672" y="4247515"/>
            <a:ext cx="551180" cy="551815"/>
          </a:xfrm>
          <a:custGeom>
            <a:avLst/>
            <a:gdLst/>
            <a:ahLst/>
            <a:cxnLst/>
            <a:rect l="l" t="t" r="r" b="b"/>
            <a:pathLst>
              <a:path w="551180" h="551814">
                <a:moveTo>
                  <a:pt x="362236" y="351850"/>
                </a:moveTo>
                <a:lnTo>
                  <a:pt x="342591" y="351850"/>
                </a:lnTo>
                <a:lnTo>
                  <a:pt x="372058" y="381334"/>
                </a:lnTo>
                <a:lnTo>
                  <a:pt x="367838" y="387487"/>
                </a:lnTo>
                <a:lnTo>
                  <a:pt x="364604" y="394233"/>
                </a:lnTo>
                <a:lnTo>
                  <a:pt x="362291" y="401373"/>
                </a:lnTo>
                <a:lnTo>
                  <a:pt x="360833" y="408711"/>
                </a:lnTo>
                <a:lnTo>
                  <a:pt x="360811" y="417606"/>
                </a:lnTo>
                <a:lnTo>
                  <a:pt x="362762" y="426173"/>
                </a:lnTo>
                <a:lnTo>
                  <a:pt x="470984" y="539982"/>
                </a:lnTo>
                <a:lnTo>
                  <a:pt x="499047" y="551214"/>
                </a:lnTo>
                <a:lnTo>
                  <a:pt x="509286" y="550182"/>
                </a:lnTo>
                <a:lnTo>
                  <a:pt x="518868" y="547177"/>
                </a:lnTo>
                <a:lnTo>
                  <a:pt x="527659" y="542329"/>
                </a:lnTo>
                <a:lnTo>
                  <a:pt x="535425" y="535858"/>
                </a:lnTo>
                <a:lnTo>
                  <a:pt x="501766" y="535858"/>
                </a:lnTo>
                <a:lnTo>
                  <a:pt x="489982" y="534706"/>
                </a:lnTo>
                <a:lnTo>
                  <a:pt x="480104" y="528750"/>
                </a:lnTo>
                <a:lnTo>
                  <a:pt x="376268" y="424857"/>
                </a:lnTo>
                <a:lnTo>
                  <a:pt x="374163" y="417135"/>
                </a:lnTo>
                <a:lnTo>
                  <a:pt x="374865" y="409413"/>
                </a:lnTo>
                <a:lnTo>
                  <a:pt x="399070" y="377210"/>
                </a:lnTo>
                <a:lnTo>
                  <a:pt x="413453" y="373612"/>
                </a:lnTo>
                <a:lnTo>
                  <a:pt x="443602" y="373612"/>
                </a:lnTo>
                <a:lnTo>
                  <a:pt x="440815" y="370804"/>
                </a:lnTo>
                <a:lnTo>
                  <a:pt x="381179" y="370804"/>
                </a:lnTo>
                <a:lnTo>
                  <a:pt x="362236" y="351850"/>
                </a:lnTo>
                <a:close/>
              </a:path>
              <a:path w="551180" h="551814">
                <a:moveTo>
                  <a:pt x="443602" y="373612"/>
                </a:moveTo>
                <a:lnTo>
                  <a:pt x="420469" y="373612"/>
                </a:lnTo>
                <a:lnTo>
                  <a:pt x="426783" y="375718"/>
                </a:lnTo>
                <a:lnTo>
                  <a:pt x="535531" y="485227"/>
                </a:lnTo>
                <a:lnTo>
                  <a:pt x="537635" y="492949"/>
                </a:lnTo>
                <a:lnTo>
                  <a:pt x="536934" y="500671"/>
                </a:lnTo>
                <a:lnTo>
                  <a:pt x="535465" y="507362"/>
                </a:lnTo>
                <a:lnTo>
                  <a:pt x="501766" y="535858"/>
                </a:lnTo>
                <a:lnTo>
                  <a:pt x="535425" y="535858"/>
                </a:lnTo>
                <a:lnTo>
                  <a:pt x="550988" y="493881"/>
                </a:lnTo>
                <a:lnTo>
                  <a:pt x="549036" y="485315"/>
                </a:lnTo>
                <a:lnTo>
                  <a:pt x="545243" y="477407"/>
                </a:lnTo>
                <a:lnTo>
                  <a:pt x="539740" y="470486"/>
                </a:lnTo>
                <a:lnTo>
                  <a:pt x="443602" y="373612"/>
                </a:lnTo>
                <a:close/>
              </a:path>
              <a:path w="551180" h="551814">
                <a:moveTo>
                  <a:pt x="216869" y="0"/>
                </a:moveTo>
                <a:lnTo>
                  <a:pt x="172513" y="1876"/>
                </a:lnTo>
                <a:lnTo>
                  <a:pt x="129384" y="13466"/>
                </a:lnTo>
                <a:lnTo>
                  <a:pt x="89164" y="34683"/>
                </a:lnTo>
                <a:lnTo>
                  <a:pt x="53534" y="65441"/>
                </a:lnTo>
                <a:lnTo>
                  <a:pt x="25768" y="103451"/>
                </a:lnTo>
                <a:lnTo>
                  <a:pt x="7956" y="145341"/>
                </a:lnTo>
                <a:lnTo>
                  <a:pt x="0" y="189404"/>
                </a:lnTo>
                <a:lnTo>
                  <a:pt x="1800" y="233934"/>
                </a:lnTo>
                <a:lnTo>
                  <a:pt x="13258" y="277223"/>
                </a:lnTo>
                <a:lnTo>
                  <a:pt x="34278" y="317566"/>
                </a:lnTo>
                <a:lnTo>
                  <a:pt x="64759" y="353254"/>
                </a:lnTo>
                <a:lnTo>
                  <a:pt x="100804" y="380032"/>
                </a:lnTo>
                <a:lnTo>
                  <a:pt x="140581" y="397797"/>
                </a:lnTo>
                <a:lnTo>
                  <a:pt x="182578" y="406560"/>
                </a:lnTo>
                <a:lnTo>
                  <a:pt x="225288" y="406335"/>
                </a:lnTo>
                <a:lnTo>
                  <a:pt x="267199" y="397133"/>
                </a:lnTo>
                <a:lnTo>
                  <a:pt x="277159" y="392565"/>
                </a:lnTo>
                <a:lnTo>
                  <a:pt x="203675" y="392565"/>
                </a:lnTo>
                <a:lnTo>
                  <a:pt x="166754" y="388935"/>
                </a:lnTo>
                <a:lnTo>
                  <a:pt x="98699" y="360877"/>
                </a:lnTo>
                <a:lnTo>
                  <a:pt x="38975" y="296820"/>
                </a:lnTo>
                <a:lnTo>
                  <a:pt x="20559" y="251363"/>
                </a:lnTo>
                <a:lnTo>
                  <a:pt x="14420" y="203293"/>
                </a:lnTo>
                <a:lnTo>
                  <a:pt x="20559" y="155165"/>
                </a:lnTo>
                <a:lnTo>
                  <a:pt x="38975" y="109533"/>
                </a:lnTo>
                <a:lnTo>
                  <a:pt x="69670" y="68951"/>
                </a:lnTo>
                <a:lnTo>
                  <a:pt x="109937" y="37996"/>
                </a:lnTo>
                <a:lnTo>
                  <a:pt x="155369" y="19501"/>
                </a:lnTo>
                <a:lnTo>
                  <a:pt x="203412" y="13407"/>
                </a:lnTo>
                <a:lnTo>
                  <a:pt x="273636" y="13407"/>
                </a:lnTo>
                <a:lnTo>
                  <a:pt x="260771" y="7922"/>
                </a:lnTo>
                <a:lnTo>
                  <a:pt x="216869" y="0"/>
                </a:lnTo>
                <a:close/>
              </a:path>
              <a:path w="551180" h="551814">
                <a:moveTo>
                  <a:pt x="273636" y="13407"/>
                </a:moveTo>
                <a:lnTo>
                  <a:pt x="203412" y="13407"/>
                </a:lnTo>
                <a:lnTo>
                  <a:pt x="251514" y="19657"/>
                </a:lnTo>
                <a:lnTo>
                  <a:pt x="297121" y="38191"/>
                </a:lnTo>
                <a:lnTo>
                  <a:pt x="337680" y="68951"/>
                </a:lnTo>
                <a:lnTo>
                  <a:pt x="368619" y="109241"/>
                </a:lnTo>
                <a:lnTo>
                  <a:pt x="387104" y="154697"/>
                </a:lnTo>
                <a:lnTo>
                  <a:pt x="393194" y="202767"/>
                </a:lnTo>
                <a:lnTo>
                  <a:pt x="386948" y="250895"/>
                </a:lnTo>
                <a:lnTo>
                  <a:pt x="368424" y="296527"/>
                </a:lnTo>
                <a:lnTo>
                  <a:pt x="337680" y="337109"/>
                </a:lnTo>
                <a:lnTo>
                  <a:pt x="276203" y="378263"/>
                </a:lnTo>
                <a:lnTo>
                  <a:pt x="203675" y="392565"/>
                </a:lnTo>
                <a:lnTo>
                  <a:pt x="277159" y="392565"/>
                </a:lnTo>
                <a:lnTo>
                  <a:pt x="306804" y="378968"/>
                </a:lnTo>
                <a:lnTo>
                  <a:pt x="342591" y="351850"/>
                </a:lnTo>
                <a:lnTo>
                  <a:pt x="362236" y="351850"/>
                </a:lnTo>
                <a:lnTo>
                  <a:pt x="351712" y="341321"/>
                </a:lnTo>
                <a:lnTo>
                  <a:pt x="379514" y="303311"/>
                </a:lnTo>
                <a:lnTo>
                  <a:pt x="397412" y="261422"/>
                </a:lnTo>
                <a:lnTo>
                  <a:pt x="405467" y="217358"/>
                </a:lnTo>
                <a:lnTo>
                  <a:pt x="403741" y="172828"/>
                </a:lnTo>
                <a:lnTo>
                  <a:pt x="392294" y="129539"/>
                </a:lnTo>
                <a:lnTo>
                  <a:pt x="371189" y="89196"/>
                </a:lnTo>
                <a:lnTo>
                  <a:pt x="340487" y="53508"/>
                </a:lnTo>
                <a:lnTo>
                  <a:pt x="302537" y="25729"/>
                </a:lnTo>
                <a:lnTo>
                  <a:pt x="273636" y="13407"/>
                </a:lnTo>
                <a:close/>
              </a:path>
              <a:path w="551180" h="551814">
                <a:moveTo>
                  <a:pt x="412313" y="359484"/>
                </a:moveTo>
                <a:lnTo>
                  <a:pt x="396318" y="362413"/>
                </a:lnTo>
                <a:lnTo>
                  <a:pt x="381179" y="370804"/>
                </a:lnTo>
                <a:lnTo>
                  <a:pt x="440815" y="370804"/>
                </a:lnTo>
                <a:lnTo>
                  <a:pt x="427649" y="362216"/>
                </a:lnTo>
                <a:lnTo>
                  <a:pt x="412313" y="359484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777219" y="4244794"/>
            <a:ext cx="558800" cy="557530"/>
          </a:xfrm>
          <a:custGeom>
            <a:avLst/>
            <a:gdLst/>
            <a:ahLst/>
            <a:cxnLst/>
            <a:rect l="l" t="t" r="r" b="b"/>
            <a:pathLst>
              <a:path w="558800" h="557529">
                <a:moveTo>
                  <a:pt x="371523" y="385564"/>
                </a:moveTo>
                <a:lnTo>
                  <a:pt x="365075" y="396239"/>
                </a:lnTo>
                <a:lnTo>
                  <a:pt x="360993" y="412119"/>
                </a:lnTo>
                <a:lnTo>
                  <a:pt x="360906" y="413349"/>
                </a:lnTo>
                <a:lnTo>
                  <a:pt x="363210" y="431799"/>
                </a:lnTo>
                <a:lnTo>
                  <a:pt x="373044" y="447039"/>
                </a:lnTo>
                <a:lnTo>
                  <a:pt x="472256" y="546099"/>
                </a:lnTo>
                <a:lnTo>
                  <a:pt x="486329" y="554989"/>
                </a:lnTo>
                <a:lnTo>
                  <a:pt x="502571" y="557529"/>
                </a:lnTo>
                <a:lnTo>
                  <a:pt x="523630" y="553719"/>
                </a:lnTo>
                <a:lnTo>
                  <a:pt x="527679" y="551179"/>
                </a:lnTo>
                <a:lnTo>
                  <a:pt x="501840" y="551179"/>
                </a:lnTo>
                <a:lnTo>
                  <a:pt x="502448" y="551062"/>
                </a:lnTo>
                <a:lnTo>
                  <a:pt x="488229" y="548639"/>
                </a:lnTo>
                <a:lnTo>
                  <a:pt x="489498" y="548639"/>
                </a:lnTo>
                <a:lnTo>
                  <a:pt x="476343" y="541019"/>
                </a:lnTo>
                <a:lnTo>
                  <a:pt x="476957" y="541019"/>
                </a:lnTo>
                <a:lnTo>
                  <a:pt x="378295" y="441959"/>
                </a:lnTo>
                <a:lnTo>
                  <a:pt x="378768" y="441959"/>
                </a:lnTo>
                <a:lnTo>
                  <a:pt x="370397" y="429259"/>
                </a:lnTo>
                <a:lnTo>
                  <a:pt x="370080" y="429259"/>
                </a:lnTo>
                <a:lnTo>
                  <a:pt x="369560" y="427989"/>
                </a:lnTo>
                <a:lnTo>
                  <a:pt x="369923" y="427989"/>
                </a:lnTo>
                <a:lnTo>
                  <a:pt x="368044" y="412749"/>
                </a:lnTo>
                <a:lnTo>
                  <a:pt x="367788" y="412749"/>
                </a:lnTo>
                <a:lnTo>
                  <a:pt x="367888" y="411479"/>
                </a:lnTo>
                <a:lnTo>
                  <a:pt x="368147" y="411479"/>
                </a:lnTo>
                <a:lnTo>
                  <a:pt x="371735" y="398779"/>
                </a:lnTo>
                <a:lnTo>
                  <a:pt x="372138" y="398779"/>
                </a:lnTo>
                <a:lnTo>
                  <a:pt x="378716" y="387349"/>
                </a:lnTo>
                <a:lnTo>
                  <a:pt x="373319" y="387349"/>
                </a:lnTo>
                <a:lnTo>
                  <a:pt x="371523" y="385564"/>
                </a:lnTo>
                <a:close/>
              </a:path>
              <a:path w="558800" h="557529">
                <a:moveTo>
                  <a:pt x="502448" y="551062"/>
                </a:moveTo>
                <a:lnTo>
                  <a:pt x="501840" y="551179"/>
                </a:lnTo>
                <a:lnTo>
                  <a:pt x="503138" y="551179"/>
                </a:lnTo>
                <a:lnTo>
                  <a:pt x="502448" y="551062"/>
                </a:lnTo>
                <a:close/>
              </a:path>
              <a:path w="558800" h="557529">
                <a:moveTo>
                  <a:pt x="537296" y="536012"/>
                </a:moveTo>
                <a:lnTo>
                  <a:pt x="520315" y="547369"/>
                </a:lnTo>
                <a:lnTo>
                  <a:pt x="521572" y="547369"/>
                </a:lnTo>
                <a:lnTo>
                  <a:pt x="502448" y="551062"/>
                </a:lnTo>
                <a:lnTo>
                  <a:pt x="503138" y="551179"/>
                </a:lnTo>
                <a:lnTo>
                  <a:pt x="527679" y="551179"/>
                </a:lnTo>
                <a:lnTo>
                  <a:pt x="541848" y="542289"/>
                </a:lnTo>
                <a:lnTo>
                  <a:pt x="545320" y="537209"/>
                </a:lnTo>
                <a:lnTo>
                  <a:pt x="536470" y="537209"/>
                </a:lnTo>
                <a:lnTo>
                  <a:pt x="537296" y="536012"/>
                </a:lnTo>
                <a:close/>
              </a:path>
              <a:path w="558800" h="557529">
                <a:moveTo>
                  <a:pt x="416906" y="373379"/>
                </a:moveTo>
                <a:lnTo>
                  <a:pt x="378739" y="397509"/>
                </a:lnTo>
                <a:lnTo>
                  <a:pt x="374938" y="413349"/>
                </a:lnTo>
                <a:lnTo>
                  <a:pt x="376348" y="425449"/>
                </a:lnTo>
                <a:lnTo>
                  <a:pt x="382656" y="435609"/>
                </a:lnTo>
                <a:lnTo>
                  <a:pt x="481488" y="534669"/>
                </a:lnTo>
                <a:lnTo>
                  <a:pt x="492596" y="542289"/>
                </a:lnTo>
                <a:lnTo>
                  <a:pt x="505915" y="543559"/>
                </a:lnTo>
                <a:lnTo>
                  <a:pt x="518976" y="539749"/>
                </a:lnTo>
                <a:lnTo>
                  <a:pt x="524268" y="535939"/>
                </a:lnTo>
                <a:lnTo>
                  <a:pt x="495584" y="535939"/>
                </a:lnTo>
                <a:lnTo>
                  <a:pt x="485499" y="529589"/>
                </a:lnTo>
                <a:lnTo>
                  <a:pt x="486159" y="529589"/>
                </a:lnTo>
                <a:lnTo>
                  <a:pt x="387936" y="431799"/>
                </a:lnTo>
                <a:lnTo>
                  <a:pt x="388474" y="431799"/>
                </a:lnTo>
                <a:lnTo>
                  <a:pt x="383587" y="424179"/>
                </a:lnTo>
                <a:lnTo>
                  <a:pt x="383241" y="424179"/>
                </a:lnTo>
                <a:lnTo>
                  <a:pt x="382773" y="422909"/>
                </a:lnTo>
                <a:lnTo>
                  <a:pt x="383095" y="422909"/>
                </a:lnTo>
                <a:lnTo>
                  <a:pt x="382072" y="414019"/>
                </a:lnTo>
                <a:lnTo>
                  <a:pt x="381826" y="414019"/>
                </a:lnTo>
                <a:lnTo>
                  <a:pt x="381925" y="412749"/>
                </a:lnTo>
                <a:lnTo>
                  <a:pt x="382145" y="412749"/>
                </a:lnTo>
                <a:lnTo>
                  <a:pt x="385015" y="401319"/>
                </a:lnTo>
                <a:lnTo>
                  <a:pt x="384697" y="401319"/>
                </a:lnTo>
                <a:lnTo>
                  <a:pt x="385334" y="400049"/>
                </a:lnTo>
                <a:lnTo>
                  <a:pt x="385738" y="400049"/>
                </a:lnTo>
                <a:lnTo>
                  <a:pt x="393028" y="391159"/>
                </a:lnTo>
                <a:lnTo>
                  <a:pt x="393999" y="391159"/>
                </a:lnTo>
                <a:lnTo>
                  <a:pt x="404523" y="383539"/>
                </a:lnTo>
                <a:lnTo>
                  <a:pt x="408200" y="383539"/>
                </a:lnTo>
                <a:lnTo>
                  <a:pt x="417386" y="381121"/>
                </a:lnTo>
                <a:lnTo>
                  <a:pt x="416421" y="380999"/>
                </a:lnTo>
                <a:lnTo>
                  <a:pt x="437650" y="380999"/>
                </a:lnTo>
                <a:lnTo>
                  <a:pt x="428394" y="375919"/>
                </a:lnTo>
                <a:lnTo>
                  <a:pt x="416906" y="373379"/>
                </a:lnTo>
                <a:close/>
              </a:path>
              <a:path w="558800" h="557529">
                <a:moveTo>
                  <a:pt x="537405" y="535939"/>
                </a:moveTo>
                <a:lnTo>
                  <a:pt x="536470" y="537209"/>
                </a:lnTo>
                <a:lnTo>
                  <a:pt x="537405" y="535939"/>
                </a:lnTo>
                <a:close/>
              </a:path>
              <a:path w="558800" h="557529">
                <a:moveTo>
                  <a:pt x="546188" y="535939"/>
                </a:moveTo>
                <a:lnTo>
                  <a:pt x="537405" y="535939"/>
                </a:lnTo>
                <a:lnTo>
                  <a:pt x="536470" y="537209"/>
                </a:lnTo>
                <a:lnTo>
                  <a:pt x="545320" y="537209"/>
                </a:lnTo>
                <a:lnTo>
                  <a:pt x="546188" y="535939"/>
                </a:lnTo>
                <a:close/>
              </a:path>
              <a:path w="558800" h="557529">
                <a:moveTo>
                  <a:pt x="546697" y="522399"/>
                </a:moveTo>
                <a:lnTo>
                  <a:pt x="537296" y="536012"/>
                </a:lnTo>
                <a:lnTo>
                  <a:pt x="546188" y="535939"/>
                </a:lnTo>
                <a:lnTo>
                  <a:pt x="553132" y="525779"/>
                </a:lnTo>
                <a:lnTo>
                  <a:pt x="553818" y="523239"/>
                </a:lnTo>
                <a:lnTo>
                  <a:pt x="546467" y="523239"/>
                </a:lnTo>
                <a:lnTo>
                  <a:pt x="546697" y="522399"/>
                </a:lnTo>
                <a:close/>
              </a:path>
              <a:path w="558800" h="557529">
                <a:moveTo>
                  <a:pt x="494146" y="534669"/>
                </a:moveTo>
                <a:lnTo>
                  <a:pt x="495584" y="535939"/>
                </a:lnTo>
                <a:lnTo>
                  <a:pt x="504600" y="535939"/>
                </a:lnTo>
                <a:lnTo>
                  <a:pt x="505061" y="535840"/>
                </a:lnTo>
                <a:lnTo>
                  <a:pt x="494146" y="534669"/>
                </a:lnTo>
                <a:close/>
              </a:path>
              <a:path w="558800" h="557529">
                <a:moveTo>
                  <a:pt x="505061" y="535840"/>
                </a:moveTo>
                <a:lnTo>
                  <a:pt x="504600" y="535939"/>
                </a:lnTo>
                <a:lnTo>
                  <a:pt x="505985" y="535939"/>
                </a:lnTo>
                <a:lnTo>
                  <a:pt x="505061" y="535840"/>
                </a:lnTo>
                <a:close/>
              </a:path>
              <a:path w="558800" h="557529">
                <a:moveTo>
                  <a:pt x="533631" y="515962"/>
                </a:moveTo>
                <a:lnTo>
                  <a:pt x="526004" y="525779"/>
                </a:lnTo>
                <a:lnTo>
                  <a:pt x="526823" y="525779"/>
                </a:lnTo>
                <a:lnTo>
                  <a:pt x="515439" y="533399"/>
                </a:lnTo>
                <a:lnTo>
                  <a:pt x="516439" y="533399"/>
                </a:lnTo>
                <a:lnTo>
                  <a:pt x="505061" y="535840"/>
                </a:lnTo>
                <a:lnTo>
                  <a:pt x="505985" y="535939"/>
                </a:lnTo>
                <a:lnTo>
                  <a:pt x="524268" y="535939"/>
                </a:lnTo>
                <a:lnTo>
                  <a:pt x="531325" y="530859"/>
                </a:lnTo>
                <a:lnTo>
                  <a:pt x="539919" y="519429"/>
                </a:lnTo>
                <a:lnTo>
                  <a:pt x="540640" y="516889"/>
                </a:lnTo>
                <a:lnTo>
                  <a:pt x="533371" y="516889"/>
                </a:lnTo>
                <a:lnTo>
                  <a:pt x="533631" y="515962"/>
                </a:lnTo>
                <a:close/>
              </a:path>
              <a:path w="558800" h="557529">
                <a:moveTo>
                  <a:pt x="546994" y="521969"/>
                </a:moveTo>
                <a:lnTo>
                  <a:pt x="546697" y="522399"/>
                </a:lnTo>
                <a:lnTo>
                  <a:pt x="546467" y="523239"/>
                </a:lnTo>
                <a:lnTo>
                  <a:pt x="546994" y="521969"/>
                </a:lnTo>
                <a:close/>
              </a:path>
              <a:path w="558800" h="557529">
                <a:moveTo>
                  <a:pt x="554161" y="521969"/>
                </a:moveTo>
                <a:lnTo>
                  <a:pt x="546994" y="521969"/>
                </a:lnTo>
                <a:lnTo>
                  <a:pt x="546467" y="523239"/>
                </a:lnTo>
                <a:lnTo>
                  <a:pt x="553818" y="523239"/>
                </a:lnTo>
                <a:lnTo>
                  <a:pt x="554161" y="521969"/>
                </a:lnTo>
                <a:close/>
              </a:path>
              <a:path w="558800" h="557529">
                <a:moveTo>
                  <a:pt x="551132" y="506147"/>
                </a:moveTo>
                <a:lnTo>
                  <a:pt x="546697" y="522399"/>
                </a:lnTo>
                <a:lnTo>
                  <a:pt x="546994" y="521969"/>
                </a:lnTo>
                <a:lnTo>
                  <a:pt x="554161" y="521969"/>
                </a:lnTo>
                <a:lnTo>
                  <a:pt x="558278" y="506729"/>
                </a:lnTo>
                <a:lnTo>
                  <a:pt x="551203" y="506729"/>
                </a:lnTo>
                <a:lnTo>
                  <a:pt x="551132" y="506147"/>
                </a:lnTo>
                <a:close/>
              </a:path>
              <a:path w="558800" h="557529">
                <a:moveTo>
                  <a:pt x="533897" y="515619"/>
                </a:moveTo>
                <a:lnTo>
                  <a:pt x="533631" y="515962"/>
                </a:lnTo>
                <a:lnTo>
                  <a:pt x="533371" y="516889"/>
                </a:lnTo>
                <a:lnTo>
                  <a:pt x="533897" y="515619"/>
                </a:lnTo>
                <a:close/>
              </a:path>
              <a:path w="558800" h="557529">
                <a:moveTo>
                  <a:pt x="541001" y="515619"/>
                </a:moveTo>
                <a:lnTo>
                  <a:pt x="533897" y="515619"/>
                </a:lnTo>
                <a:lnTo>
                  <a:pt x="533371" y="516889"/>
                </a:lnTo>
                <a:lnTo>
                  <a:pt x="540640" y="516889"/>
                </a:lnTo>
                <a:lnTo>
                  <a:pt x="541001" y="515619"/>
                </a:lnTo>
                <a:close/>
              </a:path>
              <a:path w="558800" h="557529">
                <a:moveTo>
                  <a:pt x="537097" y="503602"/>
                </a:moveTo>
                <a:lnTo>
                  <a:pt x="533631" y="515962"/>
                </a:lnTo>
                <a:lnTo>
                  <a:pt x="533897" y="515619"/>
                </a:lnTo>
                <a:lnTo>
                  <a:pt x="541001" y="515619"/>
                </a:lnTo>
                <a:lnTo>
                  <a:pt x="544246" y="504189"/>
                </a:lnTo>
                <a:lnTo>
                  <a:pt x="537171" y="504189"/>
                </a:lnTo>
                <a:lnTo>
                  <a:pt x="537097" y="503602"/>
                </a:lnTo>
                <a:close/>
              </a:path>
              <a:path w="558800" h="557529">
                <a:moveTo>
                  <a:pt x="558118" y="505459"/>
                </a:moveTo>
                <a:lnTo>
                  <a:pt x="551320" y="505459"/>
                </a:lnTo>
                <a:lnTo>
                  <a:pt x="551203" y="506729"/>
                </a:lnTo>
                <a:lnTo>
                  <a:pt x="558278" y="506729"/>
                </a:lnTo>
                <a:lnTo>
                  <a:pt x="558118" y="505459"/>
                </a:lnTo>
                <a:close/>
              </a:path>
              <a:path w="558800" h="557529">
                <a:moveTo>
                  <a:pt x="556040" y="488949"/>
                </a:moveTo>
                <a:lnTo>
                  <a:pt x="549040" y="488949"/>
                </a:lnTo>
                <a:lnTo>
                  <a:pt x="549508" y="490219"/>
                </a:lnTo>
                <a:lnTo>
                  <a:pt x="549194" y="490219"/>
                </a:lnTo>
                <a:lnTo>
                  <a:pt x="551132" y="506147"/>
                </a:lnTo>
                <a:lnTo>
                  <a:pt x="551320" y="505459"/>
                </a:lnTo>
                <a:lnTo>
                  <a:pt x="558118" y="505459"/>
                </a:lnTo>
                <a:lnTo>
                  <a:pt x="556200" y="490219"/>
                </a:lnTo>
                <a:lnTo>
                  <a:pt x="549508" y="490219"/>
                </a:lnTo>
                <a:lnTo>
                  <a:pt x="549123" y="489634"/>
                </a:lnTo>
                <a:lnTo>
                  <a:pt x="556126" y="489634"/>
                </a:lnTo>
                <a:lnTo>
                  <a:pt x="556040" y="488949"/>
                </a:lnTo>
                <a:close/>
              </a:path>
              <a:path w="558800" h="557529">
                <a:moveTo>
                  <a:pt x="544099" y="502919"/>
                </a:moveTo>
                <a:lnTo>
                  <a:pt x="537288" y="502919"/>
                </a:lnTo>
                <a:lnTo>
                  <a:pt x="537171" y="504189"/>
                </a:lnTo>
                <a:lnTo>
                  <a:pt x="544246" y="504189"/>
                </a:lnTo>
                <a:lnTo>
                  <a:pt x="544099" y="502919"/>
                </a:lnTo>
                <a:close/>
              </a:path>
              <a:path w="558800" h="557529">
                <a:moveTo>
                  <a:pt x="543076" y="494029"/>
                </a:moveTo>
                <a:lnTo>
                  <a:pt x="535885" y="494029"/>
                </a:lnTo>
                <a:lnTo>
                  <a:pt x="536294" y="495299"/>
                </a:lnTo>
                <a:lnTo>
                  <a:pt x="536046" y="495299"/>
                </a:lnTo>
                <a:lnTo>
                  <a:pt x="537097" y="503602"/>
                </a:lnTo>
                <a:lnTo>
                  <a:pt x="537288" y="502919"/>
                </a:lnTo>
                <a:lnTo>
                  <a:pt x="544099" y="502919"/>
                </a:lnTo>
                <a:lnTo>
                  <a:pt x="543222" y="495299"/>
                </a:lnTo>
                <a:lnTo>
                  <a:pt x="536294" y="495299"/>
                </a:lnTo>
                <a:lnTo>
                  <a:pt x="535973" y="494724"/>
                </a:lnTo>
                <a:lnTo>
                  <a:pt x="543156" y="494724"/>
                </a:lnTo>
                <a:lnTo>
                  <a:pt x="543076" y="494029"/>
                </a:lnTo>
                <a:close/>
              </a:path>
              <a:path w="558800" h="557529">
                <a:moveTo>
                  <a:pt x="535885" y="494029"/>
                </a:moveTo>
                <a:lnTo>
                  <a:pt x="535973" y="494724"/>
                </a:lnTo>
                <a:lnTo>
                  <a:pt x="536294" y="495299"/>
                </a:lnTo>
                <a:lnTo>
                  <a:pt x="535885" y="494029"/>
                </a:lnTo>
                <a:close/>
              </a:path>
              <a:path w="558800" h="557529">
                <a:moveTo>
                  <a:pt x="437650" y="380999"/>
                </a:moveTo>
                <a:lnTo>
                  <a:pt x="417847" y="380999"/>
                </a:lnTo>
                <a:lnTo>
                  <a:pt x="417386" y="381121"/>
                </a:lnTo>
                <a:lnTo>
                  <a:pt x="426506" y="382269"/>
                </a:lnTo>
                <a:lnTo>
                  <a:pt x="425231" y="382269"/>
                </a:lnTo>
                <a:lnTo>
                  <a:pt x="433563" y="387349"/>
                </a:lnTo>
                <a:lnTo>
                  <a:pt x="432949" y="387349"/>
                </a:lnTo>
                <a:lnTo>
                  <a:pt x="531149" y="485139"/>
                </a:lnTo>
                <a:lnTo>
                  <a:pt x="530623" y="485139"/>
                </a:lnTo>
                <a:lnTo>
                  <a:pt x="535973" y="494724"/>
                </a:lnTo>
                <a:lnTo>
                  <a:pt x="535885" y="494029"/>
                </a:lnTo>
                <a:lnTo>
                  <a:pt x="543076" y="494029"/>
                </a:lnTo>
                <a:lnTo>
                  <a:pt x="542784" y="491489"/>
                </a:lnTo>
                <a:lnTo>
                  <a:pt x="536470" y="481329"/>
                </a:lnTo>
                <a:lnTo>
                  <a:pt x="437650" y="380999"/>
                </a:lnTo>
                <a:close/>
              </a:path>
              <a:path w="558800" h="557529">
                <a:moveTo>
                  <a:pt x="549040" y="488949"/>
                </a:moveTo>
                <a:lnTo>
                  <a:pt x="549123" y="489634"/>
                </a:lnTo>
                <a:lnTo>
                  <a:pt x="549508" y="490219"/>
                </a:lnTo>
                <a:lnTo>
                  <a:pt x="549040" y="488949"/>
                </a:lnTo>
                <a:close/>
              </a:path>
              <a:path w="558800" h="557529">
                <a:moveTo>
                  <a:pt x="440828" y="368299"/>
                </a:moveTo>
                <a:lnTo>
                  <a:pt x="429616" y="368299"/>
                </a:lnTo>
                <a:lnTo>
                  <a:pt x="442771" y="377189"/>
                </a:lnTo>
                <a:lnTo>
                  <a:pt x="442152" y="377189"/>
                </a:lnTo>
                <a:lnTo>
                  <a:pt x="540796" y="476249"/>
                </a:lnTo>
                <a:lnTo>
                  <a:pt x="540328" y="476249"/>
                </a:lnTo>
                <a:lnTo>
                  <a:pt x="549123" y="489634"/>
                </a:lnTo>
                <a:lnTo>
                  <a:pt x="549040" y="488949"/>
                </a:lnTo>
                <a:lnTo>
                  <a:pt x="556040" y="488949"/>
                </a:lnTo>
                <a:lnTo>
                  <a:pt x="555880" y="487679"/>
                </a:lnTo>
                <a:lnTo>
                  <a:pt x="546058" y="471169"/>
                </a:lnTo>
                <a:lnTo>
                  <a:pt x="446864" y="372109"/>
                </a:lnTo>
                <a:lnTo>
                  <a:pt x="440828" y="368299"/>
                </a:lnTo>
                <a:close/>
              </a:path>
              <a:path w="558800" h="557529">
                <a:moveTo>
                  <a:pt x="369560" y="427989"/>
                </a:moveTo>
                <a:lnTo>
                  <a:pt x="370080" y="429259"/>
                </a:lnTo>
                <a:lnTo>
                  <a:pt x="370007" y="428668"/>
                </a:lnTo>
                <a:lnTo>
                  <a:pt x="369560" y="427989"/>
                </a:lnTo>
                <a:close/>
              </a:path>
              <a:path w="558800" h="557529">
                <a:moveTo>
                  <a:pt x="370007" y="428668"/>
                </a:moveTo>
                <a:lnTo>
                  <a:pt x="370080" y="429259"/>
                </a:lnTo>
                <a:lnTo>
                  <a:pt x="370397" y="429259"/>
                </a:lnTo>
                <a:lnTo>
                  <a:pt x="370007" y="428668"/>
                </a:lnTo>
                <a:close/>
              </a:path>
              <a:path w="558800" h="557529">
                <a:moveTo>
                  <a:pt x="369923" y="427989"/>
                </a:moveTo>
                <a:lnTo>
                  <a:pt x="369560" y="427989"/>
                </a:lnTo>
                <a:lnTo>
                  <a:pt x="370007" y="428668"/>
                </a:lnTo>
                <a:lnTo>
                  <a:pt x="369923" y="427989"/>
                </a:lnTo>
                <a:close/>
              </a:path>
              <a:path w="558800" h="557529">
                <a:moveTo>
                  <a:pt x="382773" y="422909"/>
                </a:moveTo>
                <a:lnTo>
                  <a:pt x="383241" y="424179"/>
                </a:lnTo>
                <a:lnTo>
                  <a:pt x="383165" y="423521"/>
                </a:lnTo>
                <a:lnTo>
                  <a:pt x="382773" y="422909"/>
                </a:lnTo>
                <a:close/>
              </a:path>
              <a:path w="558800" h="557529">
                <a:moveTo>
                  <a:pt x="383165" y="423521"/>
                </a:moveTo>
                <a:lnTo>
                  <a:pt x="383241" y="424179"/>
                </a:lnTo>
                <a:lnTo>
                  <a:pt x="383587" y="424179"/>
                </a:lnTo>
                <a:lnTo>
                  <a:pt x="383165" y="423521"/>
                </a:lnTo>
                <a:close/>
              </a:path>
              <a:path w="558800" h="557529">
                <a:moveTo>
                  <a:pt x="383095" y="422909"/>
                </a:moveTo>
                <a:lnTo>
                  <a:pt x="382773" y="422909"/>
                </a:lnTo>
                <a:lnTo>
                  <a:pt x="383165" y="423521"/>
                </a:lnTo>
                <a:lnTo>
                  <a:pt x="383095" y="422909"/>
                </a:lnTo>
                <a:close/>
              </a:path>
              <a:path w="558800" h="557529">
                <a:moveTo>
                  <a:pt x="198054" y="0"/>
                </a:moveTo>
                <a:lnTo>
                  <a:pt x="158788" y="5079"/>
                </a:lnTo>
                <a:lnTo>
                  <a:pt x="121335" y="17779"/>
                </a:lnTo>
                <a:lnTo>
                  <a:pt x="86091" y="38099"/>
                </a:lnTo>
                <a:lnTo>
                  <a:pt x="54426" y="66039"/>
                </a:lnTo>
                <a:lnTo>
                  <a:pt x="28999" y="100329"/>
                </a:lnTo>
                <a:lnTo>
                  <a:pt x="11599" y="137159"/>
                </a:lnTo>
                <a:lnTo>
                  <a:pt x="1783" y="175259"/>
                </a:lnTo>
                <a:lnTo>
                  <a:pt x="0" y="215899"/>
                </a:lnTo>
                <a:lnTo>
                  <a:pt x="5349" y="255269"/>
                </a:lnTo>
                <a:lnTo>
                  <a:pt x="18282" y="293369"/>
                </a:lnTo>
                <a:lnTo>
                  <a:pt x="38359" y="327659"/>
                </a:lnTo>
                <a:lnTo>
                  <a:pt x="66008" y="359409"/>
                </a:lnTo>
                <a:lnTo>
                  <a:pt x="97679" y="383539"/>
                </a:lnTo>
                <a:lnTo>
                  <a:pt x="132929" y="401319"/>
                </a:lnTo>
                <a:lnTo>
                  <a:pt x="207444" y="414019"/>
                </a:lnTo>
                <a:lnTo>
                  <a:pt x="245354" y="411479"/>
                </a:lnTo>
                <a:lnTo>
                  <a:pt x="257698" y="407669"/>
                </a:lnTo>
                <a:lnTo>
                  <a:pt x="207093" y="407669"/>
                </a:lnTo>
                <a:lnTo>
                  <a:pt x="207339" y="407644"/>
                </a:lnTo>
                <a:lnTo>
                  <a:pt x="170435" y="405129"/>
                </a:lnTo>
                <a:lnTo>
                  <a:pt x="171096" y="405129"/>
                </a:lnTo>
                <a:lnTo>
                  <a:pt x="135139" y="394969"/>
                </a:lnTo>
                <a:lnTo>
                  <a:pt x="135747" y="394969"/>
                </a:lnTo>
                <a:lnTo>
                  <a:pt x="103580" y="378459"/>
                </a:lnTo>
                <a:lnTo>
                  <a:pt x="101702" y="378459"/>
                </a:lnTo>
                <a:lnTo>
                  <a:pt x="70568" y="354329"/>
                </a:lnTo>
                <a:lnTo>
                  <a:pt x="71048" y="354329"/>
                </a:lnTo>
                <a:lnTo>
                  <a:pt x="43861" y="323849"/>
                </a:lnTo>
                <a:lnTo>
                  <a:pt x="44282" y="323849"/>
                </a:lnTo>
                <a:lnTo>
                  <a:pt x="25280" y="290829"/>
                </a:lnTo>
                <a:lnTo>
                  <a:pt x="24818" y="290829"/>
                </a:lnTo>
                <a:lnTo>
                  <a:pt x="12526" y="253999"/>
                </a:lnTo>
                <a:lnTo>
                  <a:pt x="12260" y="253999"/>
                </a:lnTo>
                <a:lnTo>
                  <a:pt x="7168" y="215899"/>
                </a:lnTo>
                <a:lnTo>
                  <a:pt x="7027" y="215899"/>
                </a:lnTo>
                <a:lnTo>
                  <a:pt x="8725" y="177799"/>
                </a:lnTo>
                <a:lnTo>
                  <a:pt x="8781" y="176529"/>
                </a:lnTo>
                <a:lnTo>
                  <a:pt x="8997" y="176529"/>
                </a:lnTo>
                <a:lnTo>
                  <a:pt x="18323" y="139699"/>
                </a:lnTo>
                <a:lnTo>
                  <a:pt x="18101" y="139699"/>
                </a:lnTo>
                <a:lnTo>
                  <a:pt x="35202" y="102869"/>
                </a:lnTo>
                <a:lnTo>
                  <a:pt x="35778" y="102869"/>
                </a:lnTo>
                <a:lnTo>
                  <a:pt x="59811" y="71119"/>
                </a:lnTo>
                <a:lnTo>
                  <a:pt x="59349" y="71119"/>
                </a:lnTo>
                <a:lnTo>
                  <a:pt x="90482" y="44449"/>
                </a:lnTo>
                <a:lnTo>
                  <a:pt x="89886" y="44449"/>
                </a:lnTo>
                <a:lnTo>
                  <a:pt x="124527" y="24129"/>
                </a:lnTo>
                <a:lnTo>
                  <a:pt x="127620" y="24129"/>
                </a:lnTo>
                <a:lnTo>
                  <a:pt x="160770" y="12699"/>
                </a:lnTo>
                <a:lnTo>
                  <a:pt x="160139" y="12699"/>
                </a:lnTo>
                <a:lnTo>
                  <a:pt x="198525" y="6383"/>
                </a:lnTo>
                <a:lnTo>
                  <a:pt x="198013" y="6349"/>
                </a:lnTo>
                <a:lnTo>
                  <a:pt x="257179" y="6349"/>
                </a:lnTo>
                <a:lnTo>
                  <a:pt x="237771" y="1269"/>
                </a:lnTo>
                <a:lnTo>
                  <a:pt x="198054" y="0"/>
                </a:lnTo>
                <a:close/>
              </a:path>
              <a:path w="558800" h="557529">
                <a:moveTo>
                  <a:pt x="381994" y="413349"/>
                </a:moveTo>
                <a:lnTo>
                  <a:pt x="381826" y="414019"/>
                </a:lnTo>
                <a:lnTo>
                  <a:pt x="382072" y="414019"/>
                </a:lnTo>
                <a:lnTo>
                  <a:pt x="381994" y="413349"/>
                </a:lnTo>
                <a:close/>
              </a:path>
              <a:path w="558800" h="557529">
                <a:moveTo>
                  <a:pt x="382145" y="412749"/>
                </a:moveTo>
                <a:lnTo>
                  <a:pt x="381925" y="412749"/>
                </a:lnTo>
                <a:lnTo>
                  <a:pt x="381994" y="413349"/>
                </a:lnTo>
                <a:lnTo>
                  <a:pt x="382145" y="412749"/>
                </a:lnTo>
                <a:close/>
              </a:path>
              <a:path w="558800" h="557529">
                <a:moveTo>
                  <a:pt x="367966" y="412119"/>
                </a:moveTo>
                <a:lnTo>
                  <a:pt x="367788" y="412749"/>
                </a:lnTo>
                <a:lnTo>
                  <a:pt x="368044" y="412749"/>
                </a:lnTo>
                <a:lnTo>
                  <a:pt x="367966" y="412119"/>
                </a:lnTo>
                <a:close/>
              </a:path>
              <a:path w="558800" h="557529">
                <a:moveTo>
                  <a:pt x="368147" y="411479"/>
                </a:moveTo>
                <a:lnTo>
                  <a:pt x="367888" y="411479"/>
                </a:lnTo>
                <a:lnTo>
                  <a:pt x="367966" y="412119"/>
                </a:lnTo>
                <a:lnTo>
                  <a:pt x="368147" y="411479"/>
                </a:lnTo>
                <a:close/>
              </a:path>
              <a:path w="558800" h="557529">
                <a:moveTo>
                  <a:pt x="207339" y="407644"/>
                </a:moveTo>
                <a:lnTo>
                  <a:pt x="207093" y="407669"/>
                </a:lnTo>
                <a:lnTo>
                  <a:pt x="207707" y="407669"/>
                </a:lnTo>
                <a:lnTo>
                  <a:pt x="207339" y="407644"/>
                </a:lnTo>
                <a:close/>
              </a:path>
              <a:path w="558800" h="557529">
                <a:moveTo>
                  <a:pt x="313689" y="375919"/>
                </a:moveTo>
                <a:lnTo>
                  <a:pt x="279486" y="393699"/>
                </a:lnTo>
                <a:lnTo>
                  <a:pt x="280112" y="393699"/>
                </a:lnTo>
                <a:lnTo>
                  <a:pt x="243717" y="403859"/>
                </a:lnTo>
                <a:lnTo>
                  <a:pt x="244366" y="403859"/>
                </a:lnTo>
                <a:lnTo>
                  <a:pt x="207339" y="407644"/>
                </a:lnTo>
                <a:lnTo>
                  <a:pt x="207707" y="407669"/>
                </a:lnTo>
                <a:lnTo>
                  <a:pt x="257698" y="407669"/>
                </a:lnTo>
                <a:lnTo>
                  <a:pt x="282386" y="400049"/>
                </a:lnTo>
                <a:lnTo>
                  <a:pt x="317186" y="382269"/>
                </a:lnTo>
                <a:lnTo>
                  <a:pt x="323794" y="377189"/>
                </a:lnTo>
                <a:lnTo>
                  <a:pt x="313140" y="377189"/>
                </a:lnTo>
                <a:lnTo>
                  <a:pt x="313689" y="375919"/>
                </a:lnTo>
                <a:close/>
              </a:path>
              <a:path w="558800" h="557529">
                <a:moveTo>
                  <a:pt x="385334" y="400049"/>
                </a:moveTo>
                <a:lnTo>
                  <a:pt x="384697" y="401319"/>
                </a:lnTo>
                <a:lnTo>
                  <a:pt x="385156" y="400760"/>
                </a:lnTo>
                <a:lnTo>
                  <a:pt x="385334" y="400049"/>
                </a:lnTo>
                <a:close/>
              </a:path>
              <a:path w="558800" h="557529">
                <a:moveTo>
                  <a:pt x="385156" y="400760"/>
                </a:moveTo>
                <a:lnTo>
                  <a:pt x="384697" y="401319"/>
                </a:lnTo>
                <a:lnTo>
                  <a:pt x="385015" y="401319"/>
                </a:lnTo>
                <a:lnTo>
                  <a:pt x="385156" y="400760"/>
                </a:lnTo>
                <a:close/>
              </a:path>
              <a:path w="558800" h="557529">
                <a:moveTo>
                  <a:pt x="385738" y="400049"/>
                </a:moveTo>
                <a:lnTo>
                  <a:pt x="385334" y="400049"/>
                </a:lnTo>
                <a:lnTo>
                  <a:pt x="385156" y="400760"/>
                </a:lnTo>
                <a:lnTo>
                  <a:pt x="385738" y="400049"/>
                </a:lnTo>
                <a:close/>
              </a:path>
              <a:path w="558800" h="557529">
                <a:moveTo>
                  <a:pt x="207000" y="13969"/>
                </a:moveTo>
                <a:lnTo>
                  <a:pt x="134601" y="27939"/>
                </a:lnTo>
                <a:lnTo>
                  <a:pt x="70744" y="69849"/>
                </a:lnTo>
                <a:lnTo>
                  <a:pt x="46165" y="100329"/>
                </a:lnTo>
                <a:lnTo>
                  <a:pt x="28753" y="134619"/>
                </a:lnTo>
                <a:lnTo>
                  <a:pt x="14464" y="207009"/>
                </a:lnTo>
                <a:lnTo>
                  <a:pt x="18036" y="243839"/>
                </a:lnTo>
                <a:lnTo>
                  <a:pt x="46176" y="312419"/>
                </a:lnTo>
                <a:lnTo>
                  <a:pt x="70738" y="342899"/>
                </a:lnTo>
                <a:lnTo>
                  <a:pt x="133712" y="384809"/>
                </a:lnTo>
                <a:lnTo>
                  <a:pt x="207421" y="400049"/>
                </a:lnTo>
                <a:lnTo>
                  <a:pt x="245389" y="396239"/>
                </a:lnTo>
                <a:lnTo>
                  <a:pt x="257308" y="392429"/>
                </a:lnTo>
                <a:lnTo>
                  <a:pt x="207093" y="392429"/>
                </a:lnTo>
                <a:lnTo>
                  <a:pt x="207426" y="392396"/>
                </a:lnTo>
                <a:lnTo>
                  <a:pt x="183198" y="389889"/>
                </a:lnTo>
                <a:lnTo>
                  <a:pt x="171622" y="389889"/>
                </a:lnTo>
                <a:lnTo>
                  <a:pt x="136103" y="378459"/>
                </a:lnTo>
                <a:lnTo>
                  <a:pt x="136723" y="378459"/>
                </a:lnTo>
                <a:lnTo>
                  <a:pt x="106185" y="361949"/>
                </a:lnTo>
                <a:lnTo>
                  <a:pt x="104403" y="361949"/>
                </a:lnTo>
                <a:lnTo>
                  <a:pt x="75462" y="337819"/>
                </a:lnTo>
                <a:lnTo>
                  <a:pt x="75971" y="337819"/>
                </a:lnTo>
                <a:lnTo>
                  <a:pt x="51853" y="308609"/>
                </a:lnTo>
                <a:lnTo>
                  <a:pt x="52228" y="308609"/>
                </a:lnTo>
                <a:lnTo>
                  <a:pt x="35126" y="276859"/>
                </a:lnTo>
                <a:lnTo>
                  <a:pt x="35383" y="276859"/>
                </a:lnTo>
                <a:lnTo>
                  <a:pt x="24859" y="242569"/>
                </a:lnTo>
                <a:lnTo>
                  <a:pt x="24994" y="242569"/>
                </a:lnTo>
                <a:lnTo>
                  <a:pt x="21607" y="207009"/>
                </a:lnTo>
                <a:lnTo>
                  <a:pt x="24994" y="171449"/>
                </a:lnTo>
                <a:lnTo>
                  <a:pt x="24859" y="171449"/>
                </a:lnTo>
                <a:lnTo>
                  <a:pt x="35383" y="137159"/>
                </a:lnTo>
                <a:lnTo>
                  <a:pt x="35144" y="137159"/>
                </a:lnTo>
                <a:lnTo>
                  <a:pt x="52245" y="104139"/>
                </a:lnTo>
                <a:lnTo>
                  <a:pt x="51853" y="104139"/>
                </a:lnTo>
                <a:lnTo>
                  <a:pt x="75971" y="74929"/>
                </a:lnTo>
                <a:lnTo>
                  <a:pt x="75450" y="74929"/>
                </a:lnTo>
                <a:lnTo>
                  <a:pt x="105268" y="50799"/>
                </a:lnTo>
                <a:lnTo>
                  <a:pt x="104713" y="50799"/>
                </a:lnTo>
                <a:lnTo>
                  <a:pt x="137600" y="34289"/>
                </a:lnTo>
                <a:lnTo>
                  <a:pt x="136957" y="34289"/>
                </a:lnTo>
                <a:lnTo>
                  <a:pt x="172037" y="24129"/>
                </a:lnTo>
                <a:lnTo>
                  <a:pt x="171324" y="24129"/>
                </a:lnTo>
                <a:lnTo>
                  <a:pt x="206964" y="20353"/>
                </a:lnTo>
                <a:lnTo>
                  <a:pt x="206643" y="20319"/>
                </a:lnTo>
                <a:lnTo>
                  <a:pt x="252975" y="20319"/>
                </a:lnTo>
                <a:lnTo>
                  <a:pt x="244038" y="17779"/>
                </a:lnTo>
                <a:lnTo>
                  <a:pt x="207000" y="13969"/>
                </a:lnTo>
                <a:close/>
              </a:path>
              <a:path w="558800" h="557529">
                <a:moveTo>
                  <a:pt x="372138" y="398779"/>
                </a:moveTo>
                <a:lnTo>
                  <a:pt x="371735" y="398779"/>
                </a:lnTo>
                <a:lnTo>
                  <a:pt x="371407" y="400049"/>
                </a:lnTo>
                <a:lnTo>
                  <a:pt x="372138" y="398779"/>
                </a:lnTo>
                <a:close/>
              </a:path>
              <a:path w="558800" h="557529">
                <a:moveTo>
                  <a:pt x="207426" y="392396"/>
                </a:moveTo>
                <a:lnTo>
                  <a:pt x="207093" y="392429"/>
                </a:lnTo>
                <a:lnTo>
                  <a:pt x="207754" y="392429"/>
                </a:lnTo>
                <a:lnTo>
                  <a:pt x="207426" y="392396"/>
                </a:lnTo>
                <a:close/>
              </a:path>
              <a:path w="558800" h="557529">
                <a:moveTo>
                  <a:pt x="244366" y="388619"/>
                </a:moveTo>
                <a:lnTo>
                  <a:pt x="207426" y="392396"/>
                </a:lnTo>
                <a:lnTo>
                  <a:pt x="207754" y="392429"/>
                </a:lnTo>
                <a:lnTo>
                  <a:pt x="257308" y="392429"/>
                </a:lnTo>
                <a:lnTo>
                  <a:pt x="265254" y="389889"/>
                </a:lnTo>
                <a:lnTo>
                  <a:pt x="243646" y="389889"/>
                </a:lnTo>
                <a:lnTo>
                  <a:pt x="244366" y="388619"/>
                </a:lnTo>
                <a:close/>
              </a:path>
              <a:path w="558800" h="557529">
                <a:moveTo>
                  <a:pt x="393999" y="391159"/>
                </a:moveTo>
                <a:lnTo>
                  <a:pt x="393028" y="391159"/>
                </a:lnTo>
                <a:lnTo>
                  <a:pt x="392245" y="392429"/>
                </a:lnTo>
                <a:lnTo>
                  <a:pt x="393999" y="391159"/>
                </a:lnTo>
                <a:close/>
              </a:path>
              <a:path w="558800" h="557529">
                <a:moveTo>
                  <a:pt x="170920" y="388619"/>
                </a:moveTo>
                <a:lnTo>
                  <a:pt x="171622" y="389889"/>
                </a:lnTo>
                <a:lnTo>
                  <a:pt x="183198" y="389889"/>
                </a:lnTo>
                <a:lnTo>
                  <a:pt x="170920" y="388619"/>
                </a:lnTo>
                <a:close/>
              </a:path>
              <a:path w="558800" h="557529">
                <a:moveTo>
                  <a:pt x="310550" y="360679"/>
                </a:moveTo>
                <a:lnTo>
                  <a:pt x="278101" y="378459"/>
                </a:lnTo>
                <a:lnTo>
                  <a:pt x="278726" y="378459"/>
                </a:lnTo>
                <a:lnTo>
                  <a:pt x="243646" y="389889"/>
                </a:lnTo>
                <a:lnTo>
                  <a:pt x="265254" y="389889"/>
                </a:lnTo>
                <a:lnTo>
                  <a:pt x="281147" y="384809"/>
                </a:lnTo>
                <a:lnTo>
                  <a:pt x="314186" y="367029"/>
                </a:lnTo>
                <a:lnTo>
                  <a:pt x="320392" y="361949"/>
                </a:lnTo>
                <a:lnTo>
                  <a:pt x="310000" y="361949"/>
                </a:lnTo>
                <a:lnTo>
                  <a:pt x="310550" y="360679"/>
                </a:lnTo>
                <a:close/>
              </a:path>
              <a:path w="558800" h="557529">
                <a:moveTo>
                  <a:pt x="372746" y="383539"/>
                </a:moveTo>
                <a:lnTo>
                  <a:pt x="371523" y="385564"/>
                </a:lnTo>
                <a:lnTo>
                  <a:pt x="373319" y="387349"/>
                </a:lnTo>
                <a:lnTo>
                  <a:pt x="372746" y="383539"/>
                </a:lnTo>
                <a:close/>
              </a:path>
              <a:path w="558800" h="557529">
                <a:moveTo>
                  <a:pt x="378938" y="383539"/>
                </a:moveTo>
                <a:lnTo>
                  <a:pt x="372746" y="383539"/>
                </a:lnTo>
                <a:lnTo>
                  <a:pt x="373319" y="387349"/>
                </a:lnTo>
                <a:lnTo>
                  <a:pt x="378716" y="387349"/>
                </a:lnTo>
                <a:lnTo>
                  <a:pt x="380177" y="384809"/>
                </a:lnTo>
                <a:lnTo>
                  <a:pt x="378938" y="383539"/>
                </a:lnTo>
                <a:close/>
              </a:path>
              <a:path w="558800" h="557529">
                <a:moveTo>
                  <a:pt x="354157" y="358139"/>
                </a:moveTo>
                <a:lnTo>
                  <a:pt x="348576" y="358139"/>
                </a:lnTo>
                <a:lnTo>
                  <a:pt x="345961" y="360149"/>
                </a:lnTo>
                <a:lnTo>
                  <a:pt x="371523" y="385564"/>
                </a:lnTo>
                <a:lnTo>
                  <a:pt x="372746" y="383539"/>
                </a:lnTo>
                <a:lnTo>
                  <a:pt x="378938" y="383539"/>
                </a:lnTo>
                <a:lnTo>
                  <a:pt x="354157" y="358139"/>
                </a:lnTo>
                <a:close/>
              </a:path>
              <a:path w="558800" h="557529">
                <a:moveTo>
                  <a:pt x="408200" y="383539"/>
                </a:moveTo>
                <a:lnTo>
                  <a:pt x="404523" y="383539"/>
                </a:lnTo>
                <a:lnTo>
                  <a:pt x="403377" y="384809"/>
                </a:lnTo>
                <a:lnTo>
                  <a:pt x="408200" y="383539"/>
                </a:lnTo>
                <a:close/>
              </a:path>
              <a:path w="558800" h="557529">
                <a:moveTo>
                  <a:pt x="417847" y="380999"/>
                </a:moveTo>
                <a:lnTo>
                  <a:pt x="416421" y="380999"/>
                </a:lnTo>
                <a:lnTo>
                  <a:pt x="417386" y="381121"/>
                </a:lnTo>
                <a:lnTo>
                  <a:pt x="417847" y="380999"/>
                </a:lnTo>
                <a:close/>
              </a:path>
              <a:path w="558800" h="557529">
                <a:moveTo>
                  <a:pt x="101105" y="377189"/>
                </a:moveTo>
                <a:lnTo>
                  <a:pt x="101702" y="378459"/>
                </a:lnTo>
                <a:lnTo>
                  <a:pt x="103580" y="378459"/>
                </a:lnTo>
                <a:lnTo>
                  <a:pt x="101105" y="377189"/>
                </a:lnTo>
                <a:close/>
              </a:path>
              <a:path w="558800" h="557529">
                <a:moveTo>
                  <a:pt x="403929" y="236394"/>
                </a:moveTo>
                <a:lnTo>
                  <a:pt x="394326" y="274319"/>
                </a:lnTo>
                <a:lnTo>
                  <a:pt x="394566" y="274319"/>
                </a:lnTo>
                <a:lnTo>
                  <a:pt x="377026" y="309879"/>
                </a:lnTo>
                <a:lnTo>
                  <a:pt x="377394" y="309879"/>
                </a:lnTo>
                <a:lnTo>
                  <a:pt x="350529" y="345439"/>
                </a:lnTo>
                <a:lnTo>
                  <a:pt x="384428" y="378459"/>
                </a:lnTo>
                <a:lnTo>
                  <a:pt x="396718" y="372109"/>
                </a:lnTo>
                <a:lnTo>
                  <a:pt x="387480" y="372109"/>
                </a:lnTo>
                <a:lnTo>
                  <a:pt x="383299" y="370839"/>
                </a:lnTo>
                <a:lnTo>
                  <a:pt x="385116" y="369794"/>
                </a:lnTo>
                <a:lnTo>
                  <a:pt x="361551" y="346709"/>
                </a:lnTo>
                <a:lnTo>
                  <a:pt x="357989" y="346709"/>
                </a:lnTo>
                <a:lnTo>
                  <a:pt x="357662" y="342899"/>
                </a:lnTo>
                <a:lnTo>
                  <a:pt x="360898" y="342899"/>
                </a:lnTo>
                <a:lnTo>
                  <a:pt x="383200" y="313689"/>
                </a:lnTo>
                <a:lnTo>
                  <a:pt x="401044" y="276859"/>
                </a:lnTo>
                <a:lnTo>
                  <a:pt x="410860" y="237489"/>
                </a:lnTo>
                <a:lnTo>
                  <a:pt x="403868" y="237489"/>
                </a:lnTo>
                <a:lnTo>
                  <a:pt x="403929" y="236394"/>
                </a:lnTo>
                <a:close/>
              </a:path>
              <a:path w="558800" h="557529">
                <a:moveTo>
                  <a:pt x="346723" y="350519"/>
                </a:moveTo>
                <a:lnTo>
                  <a:pt x="313140" y="377189"/>
                </a:lnTo>
                <a:lnTo>
                  <a:pt x="323794" y="377189"/>
                </a:lnTo>
                <a:lnTo>
                  <a:pt x="345961" y="360149"/>
                </a:lnTo>
                <a:lnTo>
                  <a:pt x="343940" y="358139"/>
                </a:lnTo>
                <a:lnTo>
                  <a:pt x="354157" y="358139"/>
                </a:lnTo>
                <a:lnTo>
                  <a:pt x="346723" y="350519"/>
                </a:lnTo>
                <a:close/>
              </a:path>
              <a:path w="558800" h="557529">
                <a:moveTo>
                  <a:pt x="385116" y="369794"/>
                </a:moveTo>
                <a:lnTo>
                  <a:pt x="383299" y="370839"/>
                </a:lnTo>
                <a:lnTo>
                  <a:pt x="387480" y="372109"/>
                </a:lnTo>
                <a:lnTo>
                  <a:pt x="385116" y="369794"/>
                </a:lnTo>
                <a:close/>
              </a:path>
              <a:path w="558800" h="557529">
                <a:moveTo>
                  <a:pt x="416163" y="359409"/>
                </a:moveTo>
                <a:lnTo>
                  <a:pt x="398746" y="361949"/>
                </a:lnTo>
                <a:lnTo>
                  <a:pt x="385116" y="369794"/>
                </a:lnTo>
                <a:lnTo>
                  <a:pt x="387480" y="372109"/>
                </a:lnTo>
                <a:lnTo>
                  <a:pt x="396718" y="372109"/>
                </a:lnTo>
                <a:lnTo>
                  <a:pt x="401634" y="369569"/>
                </a:lnTo>
                <a:lnTo>
                  <a:pt x="400483" y="369569"/>
                </a:lnTo>
                <a:lnTo>
                  <a:pt x="416115" y="367122"/>
                </a:lnTo>
                <a:lnTo>
                  <a:pt x="415555" y="367029"/>
                </a:lnTo>
                <a:lnTo>
                  <a:pt x="438816" y="367029"/>
                </a:lnTo>
                <a:lnTo>
                  <a:pt x="432779" y="363219"/>
                </a:lnTo>
                <a:lnTo>
                  <a:pt x="416163" y="359409"/>
                </a:lnTo>
                <a:close/>
              </a:path>
              <a:path w="558800" h="557529">
                <a:moveTo>
                  <a:pt x="438816" y="367029"/>
                </a:moveTo>
                <a:lnTo>
                  <a:pt x="416707" y="367029"/>
                </a:lnTo>
                <a:lnTo>
                  <a:pt x="416115" y="367122"/>
                </a:lnTo>
                <a:lnTo>
                  <a:pt x="430903" y="369569"/>
                </a:lnTo>
                <a:lnTo>
                  <a:pt x="429616" y="368299"/>
                </a:lnTo>
                <a:lnTo>
                  <a:pt x="440828" y="368299"/>
                </a:lnTo>
                <a:lnTo>
                  <a:pt x="438816" y="367029"/>
                </a:lnTo>
                <a:close/>
              </a:path>
              <a:path w="558800" h="557529">
                <a:moveTo>
                  <a:pt x="416707" y="367029"/>
                </a:moveTo>
                <a:lnTo>
                  <a:pt x="415555" y="367029"/>
                </a:lnTo>
                <a:lnTo>
                  <a:pt x="416115" y="367122"/>
                </a:lnTo>
                <a:lnTo>
                  <a:pt x="416707" y="367029"/>
                </a:lnTo>
                <a:close/>
              </a:path>
              <a:path w="558800" h="557529">
                <a:moveTo>
                  <a:pt x="103836" y="360679"/>
                </a:moveTo>
                <a:lnTo>
                  <a:pt x="104403" y="361949"/>
                </a:lnTo>
                <a:lnTo>
                  <a:pt x="106185" y="361949"/>
                </a:lnTo>
                <a:lnTo>
                  <a:pt x="103836" y="360679"/>
                </a:lnTo>
                <a:close/>
              </a:path>
              <a:path w="558800" h="557529">
                <a:moveTo>
                  <a:pt x="379721" y="275589"/>
                </a:moveTo>
                <a:lnTo>
                  <a:pt x="362181" y="308609"/>
                </a:lnTo>
                <a:lnTo>
                  <a:pt x="362550" y="308609"/>
                </a:lnTo>
                <a:lnTo>
                  <a:pt x="338432" y="337819"/>
                </a:lnTo>
                <a:lnTo>
                  <a:pt x="338941" y="337819"/>
                </a:lnTo>
                <a:lnTo>
                  <a:pt x="310000" y="361949"/>
                </a:lnTo>
                <a:lnTo>
                  <a:pt x="320392" y="361949"/>
                </a:lnTo>
                <a:lnTo>
                  <a:pt x="343665" y="342899"/>
                </a:lnTo>
                <a:lnTo>
                  <a:pt x="368221" y="312419"/>
                </a:lnTo>
                <a:lnTo>
                  <a:pt x="386082" y="279399"/>
                </a:lnTo>
                <a:lnTo>
                  <a:pt x="386848" y="276859"/>
                </a:lnTo>
                <a:lnTo>
                  <a:pt x="379458" y="276859"/>
                </a:lnTo>
                <a:lnTo>
                  <a:pt x="379721" y="275589"/>
                </a:lnTo>
                <a:close/>
              </a:path>
              <a:path w="558800" h="557529">
                <a:moveTo>
                  <a:pt x="348576" y="358139"/>
                </a:moveTo>
                <a:lnTo>
                  <a:pt x="343940" y="358139"/>
                </a:lnTo>
                <a:lnTo>
                  <a:pt x="345961" y="360149"/>
                </a:lnTo>
                <a:lnTo>
                  <a:pt x="348576" y="358139"/>
                </a:lnTo>
                <a:close/>
              </a:path>
              <a:path w="558800" h="557529">
                <a:moveTo>
                  <a:pt x="357662" y="342899"/>
                </a:moveTo>
                <a:lnTo>
                  <a:pt x="357989" y="346709"/>
                </a:lnTo>
                <a:lnTo>
                  <a:pt x="359513" y="344713"/>
                </a:lnTo>
                <a:lnTo>
                  <a:pt x="357662" y="342899"/>
                </a:lnTo>
                <a:close/>
              </a:path>
              <a:path w="558800" h="557529">
                <a:moveTo>
                  <a:pt x="359513" y="344713"/>
                </a:moveTo>
                <a:lnTo>
                  <a:pt x="357989" y="346709"/>
                </a:lnTo>
                <a:lnTo>
                  <a:pt x="361551" y="346709"/>
                </a:lnTo>
                <a:lnTo>
                  <a:pt x="359513" y="344713"/>
                </a:lnTo>
                <a:close/>
              </a:path>
              <a:path w="558800" h="557529">
                <a:moveTo>
                  <a:pt x="360898" y="342899"/>
                </a:moveTo>
                <a:lnTo>
                  <a:pt x="357662" y="342899"/>
                </a:lnTo>
                <a:lnTo>
                  <a:pt x="359513" y="344713"/>
                </a:lnTo>
                <a:lnTo>
                  <a:pt x="360898" y="342899"/>
                </a:lnTo>
                <a:close/>
              </a:path>
              <a:path w="558800" h="557529">
                <a:moveTo>
                  <a:pt x="24550" y="289559"/>
                </a:moveTo>
                <a:lnTo>
                  <a:pt x="24818" y="290829"/>
                </a:lnTo>
                <a:lnTo>
                  <a:pt x="25280" y="290829"/>
                </a:lnTo>
                <a:lnTo>
                  <a:pt x="24550" y="289559"/>
                </a:lnTo>
                <a:close/>
              </a:path>
              <a:path w="558800" h="557529">
                <a:moveTo>
                  <a:pt x="389962" y="241367"/>
                </a:moveTo>
                <a:lnTo>
                  <a:pt x="379458" y="276859"/>
                </a:lnTo>
                <a:lnTo>
                  <a:pt x="386848" y="276859"/>
                </a:lnTo>
                <a:lnTo>
                  <a:pt x="396805" y="243839"/>
                </a:lnTo>
                <a:lnTo>
                  <a:pt x="396924" y="242569"/>
                </a:lnTo>
                <a:lnTo>
                  <a:pt x="389848" y="242569"/>
                </a:lnTo>
                <a:lnTo>
                  <a:pt x="389962" y="241367"/>
                </a:lnTo>
                <a:close/>
              </a:path>
              <a:path w="558800" h="557529">
                <a:moveTo>
                  <a:pt x="12102" y="252729"/>
                </a:moveTo>
                <a:lnTo>
                  <a:pt x="12260" y="253999"/>
                </a:lnTo>
                <a:lnTo>
                  <a:pt x="12526" y="253999"/>
                </a:lnTo>
                <a:lnTo>
                  <a:pt x="12102" y="252729"/>
                </a:lnTo>
                <a:close/>
              </a:path>
              <a:path w="558800" h="557529">
                <a:moveTo>
                  <a:pt x="389982" y="241299"/>
                </a:moveTo>
                <a:lnTo>
                  <a:pt x="389848" y="242569"/>
                </a:lnTo>
                <a:lnTo>
                  <a:pt x="389982" y="241299"/>
                </a:lnTo>
                <a:close/>
              </a:path>
              <a:path w="558800" h="557529">
                <a:moveTo>
                  <a:pt x="397043" y="241299"/>
                </a:moveTo>
                <a:lnTo>
                  <a:pt x="389982" y="241299"/>
                </a:lnTo>
                <a:lnTo>
                  <a:pt x="389848" y="242569"/>
                </a:lnTo>
                <a:lnTo>
                  <a:pt x="396924" y="242569"/>
                </a:lnTo>
                <a:lnTo>
                  <a:pt x="397043" y="241299"/>
                </a:lnTo>
                <a:close/>
              </a:path>
              <a:path w="558800" h="557529">
                <a:moveTo>
                  <a:pt x="400377" y="205739"/>
                </a:moveTo>
                <a:lnTo>
                  <a:pt x="393356" y="205739"/>
                </a:lnTo>
                <a:lnTo>
                  <a:pt x="393356" y="207009"/>
                </a:lnTo>
                <a:lnTo>
                  <a:pt x="389962" y="241367"/>
                </a:lnTo>
                <a:lnTo>
                  <a:pt x="397043" y="241299"/>
                </a:lnTo>
                <a:lnTo>
                  <a:pt x="400377" y="205739"/>
                </a:lnTo>
                <a:close/>
              </a:path>
              <a:path w="558800" h="557529">
                <a:moveTo>
                  <a:pt x="410932" y="236219"/>
                </a:moveTo>
                <a:lnTo>
                  <a:pt x="403973" y="236219"/>
                </a:lnTo>
                <a:lnTo>
                  <a:pt x="403868" y="237489"/>
                </a:lnTo>
                <a:lnTo>
                  <a:pt x="410860" y="237489"/>
                </a:lnTo>
                <a:lnTo>
                  <a:pt x="410932" y="236219"/>
                </a:lnTo>
                <a:close/>
              </a:path>
              <a:path w="558800" h="557529">
                <a:moveTo>
                  <a:pt x="413094" y="198119"/>
                </a:moveTo>
                <a:lnTo>
                  <a:pt x="406060" y="198119"/>
                </a:lnTo>
                <a:lnTo>
                  <a:pt x="406090" y="199389"/>
                </a:lnTo>
                <a:lnTo>
                  <a:pt x="403929" y="236394"/>
                </a:lnTo>
                <a:lnTo>
                  <a:pt x="403973" y="236219"/>
                </a:lnTo>
                <a:lnTo>
                  <a:pt x="410932" y="236219"/>
                </a:lnTo>
                <a:lnTo>
                  <a:pt x="413094" y="198119"/>
                </a:lnTo>
                <a:close/>
              </a:path>
              <a:path w="558800" h="557529">
                <a:moveTo>
                  <a:pt x="7062" y="215111"/>
                </a:moveTo>
                <a:lnTo>
                  <a:pt x="7027" y="215899"/>
                </a:lnTo>
                <a:lnTo>
                  <a:pt x="7168" y="215899"/>
                </a:lnTo>
                <a:lnTo>
                  <a:pt x="7062" y="215111"/>
                </a:lnTo>
                <a:close/>
              </a:path>
              <a:path w="558800" h="557529">
                <a:moveTo>
                  <a:pt x="7084" y="214629"/>
                </a:moveTo>
                <a:lnTo>
                  <a:pt x="7062" y="215111"/>
                </a:lnTo>
                <a:lnTo>
                  <a:pt x="7084" y="214629"/>
                </a:lnTo>
                <a:close/>
              </a:path>
              <a:path w="558800" h="557529">
                <a:moveTo>
                  <a:pt x="21547" y="206386"/>
                </a:moveTo>
                <a:lnTo>
                  <a:pt x="21486" y="207009"/>
                </a:lnTo>
                <a:lnTo>
                  <a:pt x="21547" y="206386"/>
                </a:lnTo>
                <a:close/>
              </a:path>
              <a:path w="558800" h="557529">
                <a:moveTo>
                  <a:pt x="393295" y="206374"/>
                </a:moveTo>
                <a:lnTo>
                  <a:pt x="393235" y="207009"/>
                </a:lnTo>
                <a:lnTo>
                  <a:pt x="393295" y="206374"/>
                </a:lnTo>
                <a:close/>
              </a:path>
              <a:path w="558800" h="557529">
                <a:moveTo>
                  <a:pt x="21611" y="205739"/>
                </a:moveTo>
                <a:lnTo>
                  <a:pt x="21547" y="206386"/>
                </a:lnTo>
                <a:lnTo>
                  <a:pt x="21611" y="205739"/>
                </a:lnTo>
                <a:close/>
              </a:path>
              <a:path w="558800" h="557529">
                <a:moveTo>
                  <a:pt x="396805" y="170179"/>
                </a:moveTo>
                <a:lnTo>
                  <a:pt x="389848" y="170179"/>
                </a:lnTo>
                <a:lnTo>
                  <a:pt x="389982" y="171449"/>
                </a:lnTo>
                <a:lnTo>
                  <a:pt x="393295" y="206374"/>
                </a:lnTo>
                <a:lnTo>
                  <a:pt x="393356" y="205739"/>
                </a:lnTo>
                <a:lnTo>
                  <a:pt x="400377" y="205739"/>
                </a:lnTo>
                <a:lnTo>
                  <a:pt x="396805" y="170179"/>
                </a:lnTo>
                <a:close/>
              </a:path>
              <a:path w="558800" h="557529">
                <a:moveTo>
                  <a:pt x="406019" y="198862"/>
                </a:moveTo>
                <a:lnTo>
                  <a:pt x="405990" y="199389"/>
                </a:lnTo>
                <a:lnTo>
                  <a:pt x="406019" y="198862"/>
                </a:lnTo>
                <a:close/>
              </a:path>
              <a:path w="558800" h="557529">
                <a:moveTo>
                  <a:pt x="407911" y="160019"/>
                </a:moveTo>
                <a:lnTo>
                  <a:pt x="400828" y="160019"/>
                </a:lnTo>
                <a:lnTo>
                  <a:pt x="406019" y="198862"/>
                </a:lnTo>
                <a:lnTo>
                  <a:pt x="406060" y="198119"/>
                </a:lnTo>
                <a:lnTo>
                  <a:pt x="413094" y="198119"/>
                </a:lnTo>
                <a:lnTo>
                  <a:pt x="407911" y="160019"/>
                </a:lnTo>
                <a:close/>
              </a:path>
              <a:path w="558800" h="557529">
                <a:moveTo>
                  <a:pt x="8735" y="177566"/>
                </a:moveTo>
                <a:lnTo>
                  <a:pt x="8676" y="177799"/>
                </a:lnTo>
                <a:lnTo>
                  <a:pt x="8735" y="177566"/>
                </a:lnTo>
                <a:close/>
              </a:path>
              <a:path w="558800" h="557529">
                <a:moveTo>
                  <a:pt x="8997" y="176529"/>
                </a:moveTo>
                <a:lnTo>
                  <a:pt x="8781" y="176529"/>
                </a:lnTo>
                <a:lnTo>
                  <a:pt x="8735" y="177566"/>
                </a:lnTo>
                <a:lnTo>
                  <a:pt x="8997" y="176529"/>
                </a:lnTo>
                <a:close/>
              </a:path>
              <a:path w="558800" h="557529">
                <a:moveTo>
                  <a:pt x="389962" y="171382"/>
                </a:moveTo>
                <a:close/>
              </a:path>
              <a:path w="558800" h="557529">
                <a:moveTo>
                  <a:pt x="389848" y="170179"/>
                </a:moveTo>
                <a:lnTo>
                  <a:pt x="389962" y="171382"/>
                </a:lnTo>
                <a:lnTo>
                  <a:pt x="389848" y="170179"/>
                </a:lnTo>
                <a:close/>
              </a:path>
              <a:path w="558800" h="557529">
                <a:moveTo>
                  <a:pt x="386827" y="135889"/>
                </a:moveTo>
                <a:lnTo>
                  <a:pt x="379458" y="135889"/>
                </a:lnTo>
                <a:lnTo>
                  <a:pt x="389962" y="171382"/>
                </a:lnTo>
                <a:lnTo>
                  <a:pt x="389848" y="170179"/>
                </a:lnTo>
                <a:lnTo>
                  <a:pt x="396805" y="170179"/>
                </a:lnTo>
                <a:lnTo>
                  <a:pt x="386827" y="135889"/>
                </a:lnTo>
                <a:close/>
              </a:path>
              <a:path w="558800" h="557529">
                <a:moveTo>
                  <a:pt x="395668" y="123189"/>
                </a:moveTo>
                <a:lnTo>
                  <a:pt x="388269" y="123189"/>
                </a:lnTo>
                <a:lnTo>
                  <a:pt x="400985" y="161289"/>
                </a:lnTo>
                <a:lnTo>
                  <a:pt x="400828" y="160019"/>
                </a:lnTo>
                <a:lnTo>
                  <a:pt x="407911" y="160019"/>
                </a:lnTo>
                <a:lnTo>
                  <a:pt x="407738" y="158749"/>
                </a:lnTo>
                <a:lnTo>
                  <a:pt x="395668" y="123189"/>
                </a:lnTo>
                <a:close/>
              </a:path>
              <a:path w="558800" h="557529">
                <a:moveTo>
                  <a:pt x="252975" y="20319"/>
                </a:moveTo>
                <a:lnTo>
                  <a:pt x="207280" y="20319"/>
                </a:lnTo>
                <a:lnTo>
                  <a:pt x="206964" y="20353"/>
                </a:lnTo>
                <a:lnTo>
                  <a:pt x="243038" y="24129"/>
                </a:lnTo>
                <a:lnTo>
                  <a:pt x="242407" y="24129"/>
                </a:lnTo>
                <a:lnTo>
                  <a:pt x="277487" y="34289"/>
                </a:lnTo>
                <a:lnTo>
                  <a:pt x="276803" y="34289"/>
                </a:lnTo>
                <a:lnTo>
                  <a:pt x="309690" y="50799"/>
                </a:lnTo>
                <a:lnTo>
                  <a:pt x="309135" y="50799"/>
                </a:lnTo>
                <a:lnTo>
                  <a:pt x="338953" y="74929"/>
                </a:lnTo>
                <a:lnTo>
                  <a:pt x="338450" y="74929"/>
                </a:lnTo>
                <a:lnTo>
                  <a:pt x="363006" y="104139"/>
                </a:lnTo>
                <a:lnTo>
                  <a:pt x="362602" y="104139"/>
                </a:lnTo>
                <a:lnTo>
                  <a:pt x="379704" y="137159"/>
                </a:lnTo>
                <a:lnTo>
                  <a:pt x="379458" y="135889"/>
                </a:lnTo>
                <a:lnTo>
                  <a:pt x="386827" y="135889"/>
                </a:lnTo>
                <a:lnTo>
                  <a:pt x="386088" y="133349"/>
                </a:lnTo>
                <a:lnTo>
                  <a:pt x="368665" y="100329"/>
                </a:lnTo>
                <a:lnTo>
                  <a:pt x="343647" y="69849"/>
                </a:lnTo>
                <a:lnTo>
                  <a:pt x="313292" y="45719"/>
                </a:lnTo>
                <a:lnTo>
                  <a:pt x="279785" y="27939"/>
                </a:lnTo>
                <a:lnTo>
                  <a:pt x="252975" y="20319"/>
                </a:lnTo>
                <a:close/>
              </a:path>
              <a:path w="558800" h="557529">
                <a:moveTo>
                  <a:pt x="376874" y="88899"/>
                </a:moveTo>
                <a:lnTo>
                  <a:pt x="368805" y="88899"/>
                </a:lnTo>
                <a:lnTo>
                  <a:pt x="388538" y="124459"/>
                </a:lnTo>
                <a:lnTo>
                  <a:pt x="388269" y="123189"/>
                </a:lnTo>
                <a:lnTo>
                  <a:pt x="395668" y="123189"/>
                </a:lnTo>
                <a:lnTo>
                  <a:pt x="394805" y="120649"/>
                </a:lnTo>
                <a:lnTo>
                  <a:pt x="376874" y="88899"/>
                </a:lnTo>
                <a:close/>
              </a:path>
              <a:path w="558800" h="557529">
                <a:moveTo>
                  <a:pt x="35778" y="102869"/>
                </a:moveTo>
                <a:lnTo>
                  <a:pt x="35202" y="102869"/>
                </a:lnTo>
                <a:lnTo>
                  <a:pt x="34816" y="104139"/>
                </a:lnTo>
                <a:lnTo>
                  <a:pt x="35778" y="102869"/>
                </a:lnTo>
                <a:close/>
              </a:path>
              <a:path w="558800" h="557529">
                <a:moveTo>
                  <a:pt x="319869" y="34289"/>
                </a:moveTo>
                <a:lnTo>
                  <a:pt x="309222" y="34289"/>
                </a:lnTo>
                <a:lnTo>
                  <a:pt x="342110" y="59689"/>
                </a:lnTo>
                <a:lnTo>
                  <a:pt x="341624" y="59689"/>
                </a:lnTo>
                <a:lnTo>
                  <a:pt x="369250" y="90169"/>
                </a:lnTo>
                <a:lnTo>
                  <a:pt x="368805" y="88899"/>
                </a:lnTo>
                <a:lnTo>
                  <a:pt x="376874" y="88899"/>
                </a:lnTo>
                <a:lnTo>
                  <a:pt x="374722" y="85089"/>
                </a:lnTo>
                <a:lnTo>
                  <a:pt x="346623" y="54609"/>
                </a:lnTo>
                <a:lnTo>
                  <a:pt x="319869" y="34289"/>
                </a:lnTo>
                <a:close/>
              </a:path>
              <a:path w="558800" h="557529">
                <a:moveTo>
                  <a:pt x="257179" y="6349"/>
                </a:moveTo>
                <a:lnTo>
                  <a:pt x="198727" y="6349"/>
                </a:lnTo>
                <a:lnTo>
                  <a:pt x="198525" y="6383"/>
                </a:lnTo>
                <a:lnTo>
                  <a:pt x="237040" y="8889"/>
                </a:lnTo>
                <a:lnTo>
                  <a:pt x="236379" y="8889"/>
                </a:lnTo>
                <a:lnTo>
                  <a:pt x="274528" y="17779"/>
                </a:lnTo>
                <a:lnTo>
                  <a:pt x="273879" y="17779"/>
                </a:lnTo>
                <a:lnTo>
                  <a:pt x="309836" y="35559"/>
                </a:lnTo>
                <a:lnTo>
                  <a:pt x="309222" y="34289"/>
                </a:lnTo>
                <a:lnTo>
                  <a:pt x="319869" y="34289"/>
                </a:lnTo>
                <a:lnTo>
                  <a:pt x="313181" y="29209"/>
                </a:lnTo>
                <a:lnTo>
                  <a:pt x="276586" y="11429"/>
                </a:lnTo>
                <a:lnTo>
                  <a:pt x="257179" y="6349"/>
                </a:lnTo>
                <a:close/>
              </a:path>
              <a:path w="558800" h="557529">
                <a:moveTo>
                  <a:pt x="127620" y="24129"/>
                </a:moveTo>
                <a:lnTo>
                  <a:pt x="124527" y="24129"/>
                </a:lnTo>
                <a:lnTo>
                  <a:pt x="123937" y="25399"/>
                </a:lnTo>
                <a:lnTo>
                  <a:pt x="127620" y="24129"/>
                </a:lnTo>
                <a:close/>
              </a:path>
              <a:path w="558800" h="557529">
                <a:moveTo>
                  <a:pt x="207280" y="20319"/>
                </a:moveTo>
                <a:lnTo>
                  <a:pt x="206643" y="20319"/>
                </a:lnTo>
                <a:lnTo>
                  <a:pt x="206964" y="20353"/>
                </a:lnTo>
                <a:lnTo>
                  <a:pt x="207280" y="20319"/>
                </a:lnTo>
                <a:close/>
              </a:path>
              <a:path w="558800" h="557529">
                <a:moveTo>
                  <a:pt x="198727" y="6349"/>
                </a:moveTo>
                <a:lnTo>
                  <a:pt x="198013" y="6349"/>
                </a:lnTo>
                <a:lnTo>
                  <a:pt x="198525" y="6383"/>
                </a:lnTo>
                <a:lnTo>
                  <a:pt x="198727" y="6349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960119" y="436321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7"/>
                </a:lnTo>
              </a:path>
            </a:pathLst>
          </a:custGeom>
          <a:ln w="15240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943355" y="4379976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071372" y="4370832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15240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1054608" y="4387596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004316" y="4303776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15240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987552" y="432054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066038" y="1954529"/>
            <a:ext cx="50800" cy="48895"/>
          </a:xfrm>
          <a:custGeom>
            <a:avLst/>
            <a:gdLst/>
            <a:ahLst/>
            <a:cxnLst/>
            <a:rect l="l" t="t" r="r" b="b"/>
            <a:pathLst>
              <a:path w="50800" h="48894">
                <a:moveTo>
                  <a:pt x="25146" y="0"/>
                </a:moveTo>
                <a:lnTo>
                  <a:pt x="24422" y="0"/>
                </a:lnTo>
                <a:lnTo>
                  <a:pt x="14819" y="2059"/>
                </a:lnTo>
                <a:lnTo>
                  <a:pt x="7029" y="7334"/>
                </a:lnTo>
                <a:lnTo>
                  <a:pt x="1926" y="14894"/>
                </a:lnTo>
                <a:lnTo>
                  <a:pt x="1815" y="15112"/>
                </a:lnTo>
                <a:lnTo>
                  <a:pt x="0" y="24384"/>
                </a:lnTo>
                <a:lnTo>
                  <a:pt x="1987" y="33873"/>
                </a:lnTo>
                <a:lnTo>
                  <a:pt x="7377" y="41624"/>
                </a:lnTo>
                <a:lnTo>
                  <a:pt x="15364" y="46851"/>
                </a:lnTo>
                <a:lnTo>
                  <a:pt x="25146" y="48768"/>
                </a:lnTo>
                <a:lnTo>
                  <a:pt x="34936" y="46851"/>
                </a:lnTo>
                <a:lnTo>
                  <a:pt x="42929" y="41624"/>
                </a:lnTo>
                <a:lnTo>
                  <a:pt x="47673" y="34798"/>
                </a:lnTo>
                <a:lnTo>
                  <a:pt x="19189" y="34798"/>
                </a:lnTo>
                <a:lnTo>
                  <a:pt x="14363" y="30099"/>
                </a:lnTo>
                <a:lnTo>
                  <a:pt x="14300" y="21590"/>
                </a:lnTo>
                <a:lnTo>
                  <a:pt x="15354" y="18923"/>
                </a:lnTo>
                <a:lnTo>
                  <a:pt x="19240" y="15112"/>
                </a:lnTo>
                <a:lnTo>
                  <a:pt x="21894" y="13970"/>
                </a:lnTo>
                <a:lnTo>
                  <a:pt x="47673" y="13970"/>
                </a:lnTo>
                <a:lnTo>
                  <a:pt x="42929" y="7143"/>
                </a:lnTo>
                <a:lnTo>
                  <a:pt x="34936" y="1916"/>
                </a:lnTo>
                <a:lnTo>
                  <a:pt x="25146" y="0"/>
                </a:lnTo>
                <a:close/>
              </a:path>
              <a:path w="50800" h="48894">
                <a:moveTo>
                  <a:pt x="47673" y="13970"/>
                </a:moveTo>
                <a:lnTo>
                  <a:pt x="31102" y="13970"/>
                </a:lnTo>
                <a:lnTo>
                  <a:pt x="35928" y="18669"/>
                </a:lnTo>
                <a:lnTo>
                  <a:pt x="35928" y="30099"/>
                </a:lnTo>
                <a:lnTo>
                  <a:pt x="31102" y="34798"/>
                </a:lnTo>
                <a:lnTo>
                  <a:pt x="47673" y="34798"/>
                </a:lnTo>
                <a:lnTo>
                  <a:pt x="48316" y="33873"/>
                </a:lnTo>
                <a:lnTo>
                  <a:pt x="50292" y="24384"/>
                </a:lnTo>
                <a:lnTo>
                  <a:pt x="48316" y="14894"/>
                </a:lnTo>
                <a:lnTo>
                  <a:pt x="47673" y="1397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066038" y="1954529"/>
            <a:ext cx="50800" cy="48895"/>
          </a:xfrm>
          <a:custGeom>
            <a:avLst/>
            <a:gdLst/>
            <a:ahLst/>
            <a:cxnLst/>
            <a:rect l="l" t="t" r="r" b="b"/>
            <a:pathLst>
              <a:path w="50800" h="48894">
                <a:moveTo>
                  <a:pt x="25146" y="48768"/>
                </a:moveTo>
                <a:lnTo>
                  <a:pt x="34936" y="46851"/>
                </a:lnTo>
                <a:lnTo>
                  <a:pt x="42929" y="41624"/>
                </a:lnTo>
                <a:lnTo>
                  <a:pt x="48316" y="33873"/>
                </a:lnTo>
                <a:lnTo>
                  <a:pt x="50292" y="24384"/>
                </a:lnTo>
                <a:lnTo>
                  <a:pt x="48316" y="14894"/>
                </a:lnTo>
                <a:lnTo>
                  <a:pt x="42929" y="7143"/>
                </a:lnTo>
                <a:lnTo>
                  <a:pt x="34936" y="1916"/>
                </a:lnTo>
                <a:lnTo>
                  <a:pt x="25146" y="0"/>
                </a:lnTo>
                <a:lnTo>
                  <a:pt x="24422" y="0"/>
                </a:lnTo>
                <a:lnTo>
                  <a:pt x="14819" y="2059"/>
                </a:lnTo>
                <a:lnTo>
                  <a:pt x="7029" y="7334"/>
                </a:lnTo>
                <a:lnTo>
                  <a:pt x="1829" y="15037"/>
                </a:lnTo>
                <a:lnTo>
                  <a:pt x="0" y="24384"/>
                </a:lnTo>
                <a:lnTo>
                  <a:pt x="1987" y="33873"/>
                </a:lnTo>
                <a:lnTo>
                  <a:pt x="7377" y="41624"/>
                </a:lnTo>
                <a:lnTo>
                  <a:pt x="15364" y="46851"/>
                </a:lnTo>
                <a:lnTo>
                  <a:pt x="25146" y="48768"/>
                </a:lnTo>
                <a:close/>
              </a:path>
            </a:pathLst>
          </a:custGeom>
          <a:ln w="31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080338" y="196850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2997" y="3048"/>
                </a:moveTo>
                <a:lnTo>
                  <a:pt x="4940" y="1142"/>
                </a:lnTo>
                <a:lnTo>
                  <a:pt x="7594" y="0"/>
                </a:lnTo>
                <a:lnTo>
                  <a:pt x="10375" y="0"/>
                </a:lnTo>
                <a:lnTo>
                  <a:pt x="10845" y="0"/>
                </a:lnTo>
                <a:lnTo>
                  <a:pt x="16802" y="0"/>
                </a:lnTo>
                <a:lnTo>
                  <a:pt x="21628" y="4699"/>
                </a:lnTo>
                <a:lnTo>
                  <a:pt x="21628" y="10413"/>
                </a:lnTo>
                <a:lnTo>
                  <a:pt x="21628" y="16128"/>
                </a:lnTo>
                <a:lnTo>
                  <a:pt x="16802" y="20827"/>
                </a:lnTo>
                <a:lnTo>
                  <a:pt x="10845" y="20827"/>
                </a:lnTo>
                <a:lnTo>
                  <a:pt x="4889" y="20827"/>
                </a:lnTo>
                <a:lnTo>
                  <a:pt x="63" y="16128"/>
                </a:lnTo>
                <a:lnTo>
                  <a:pt x="63" y="10413"/>
                </a:lnTo>
                <a:lnTo>
                  <a:pt x="0" y="7620"/>
                </a:lnTo>
                <a:lnTo>
                  <a:pt x="1054" y="4952"/>
                </a:lnTo>
                <a:lnTo>
                  <a:pt x="2997" y="3048"/>
                </a:lnTo>
                <a:close/>
              </a:path>
            </a:pathLst>
          </a:custGeom>
          <a:ln w="31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950213" y="2097785"/>
            <a:ext cx="94615" cy="70485"/>
          </a:xfrm>
          <a:custGeom>
            <a:avLst/>
            <a:gdLst/>
            <a:ahLst/>
            <a:cxnLst/>
            <a:rect l="l" t="t" r="r" b="b"/>
            <a:pathLst>
              <a:path w="94615" h="70485">
                <a:moveTo>
                  <a:pt x="9956" y="27686"/>
                </a:moveTo>
                <a:lnTo>
                  <a:pt x="0" y="37464"/>
                </a:lnTo>
                <a:lnTo>
                  <a:pt x="33159" y="70103"/>
                </a:lnTo>
                <a:lnTo>
                  <a:pt x="53042" y="50546"/>
                </a:lnTo>
                <a:lnTo>
                  <a:pt x="33159" y="50546"/>
                </a:lnTo>
                <a:lnTo>
                  <a:pt x="9956" y="27686"/>
                </a:lnTo>
                <a:close/>
              </a:path>
              <a:path w="94615" h="70485">
                <a:moveTo>
                  <a:pt x="84531" y="0"/>
                </a:moveTo>
                <a:lnTo>
                  <a:pt x="33159" y="50546"/>
                </a:lnTo>
                <a:lnTo>
                  <a:pt x="53042" y="50546"/>
                </a:lnTo>
                <a:lnTo>
                  <a:pt x="94488" y="9778"/>
                </a:lnTo>
                <a:lnTo>
                  <a:pt x="84531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950213" y="2097785"/>
            <a:ext cx="94615" cy="70485"/>
          </a:xfrm>
          <a:custGeom>
            <a:avLst/>
            <a:gdLst/>
            <a:ahLst/>
            <a:cxnLst/>
            <a:rect l="l" t="t" r="r" b="b"/>
            <a:pathLst>
              <a:path w="94615" h="70485">
                <a:moveTo>
                  <a:pt x="94488" y="9778"/>
                </a:moveTo>
                <a:lnTo>
                  <a:pt x="84531" y="0"/>
                </a:lnTo>
                <a:lnTo>
                  <a:pt x="33159" y="50546"/>
                </a:lnTo>
                <a:lnTo>
                  <a:pt x="9956" y="27686"/>
                </a:lnTo>
                <a:lnTo>
                  <a:pt x="0" y="37464"/>
                </a:lnTo>
                <a:lnTo>
                  <a:pt x="33159" y="70103"/>
                </a:lnTo>
                <a:lnTo>
                  <a:pt x="94488" y="9778"/>
                </a:lnTo>
                <a:close/>
              </a:path>
            </a:pathLst>
          </a:custGeom>
          <a:ln w="31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1084325" y="2123694"/>
            <a:ext cx="147955" cy="13970"/>
          </a:xfrm>
          <a:custGeom>
            <a:avLst/>
            <a:gdLst/>
            <a:ahLst/>
            <a:cxnLst/>
            <a:rect l="l" t="t" r="r" b="b"/>
            <a:pathLst>
              <a:path w="147955" h="13969">
                <a:moveTo>
                  <a:pt x="0" y="13715"/>
                </a:moveTo>
                <a:lnTo>
                  <a:pt x="147828" y="13715"/>
                </a:lnTo>
                <a:lnTo>
                  <a:pt x="147828" y="0"/>
                </a:lnTo>
                <a:lnTo>
                  <a:pt x="0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083436" y="2122804"/>
            <a:ext cx="149860" cy="15875"/>
          </a:xfrm>
          <a:custGeom>
            <a:avLst/>
            <a:gdLst/>
            <a:ahLst/>
            <a:cxnLst/>
            <a:rect l="l" t="t" r="r" b="b"/>
            <a:pathLst>
              <a:path w="149859" h="15875">
                <a:moveTo>
                  <a:pt x="0" y="15494"/>
                </a:moveTo>
                <a:lnTo>
                  <a:pt x="149605" y="15494"/>
                </a:lnTo>
                <a:lnTo>
                  <a:pt x="149605" y="0"/>
                </a:lnTo>
                <a:lnTo>
                  <a:pt x="0" y="0"/>
                </a:lnTo>
                <a:lnTo>
                  <a:pt x="0" y="15494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950213" y="2181605"/>
            <a:ext cx="94615" cy="71755"/>
          </a:xfrm>
          <a:custGeom>
            <a:avLst/>
            <a:gdLst/>
            <a:ahLst/>
            <a:cxnLst/>
            <a:rect l="l" t="t" r="r" b="b"/>
            <a:pathLst>
              <a:path w="94615" h="71755">
                <a:moveTo>
                  <a:pt x="9956" y="28321"/>
                </a:moveTo>
                <a:lnTo>
                  <a:pt x="0" y="38354"/>
                </a:lnTo>
                <a:lnTo>
                  <a:pt x="33159" y="71628"/>
                </a:lnTo>
                <a:lnTo>
                  <a:pt x="53138" y="51562"/>
                </a:lnTo>
                <a:lnTo>
                  <a:pt x="33159" y="51562"/>
                </a:lnTo>
                <a:lnTo>
                  <a:pt x="9956" y="28321"/>
                </a:lnTo>
                <a:close/>
              </a:path>
              <a:path w="94615" h="71755">
                <a:moveTo>
                  <a:pt x="84531" y="0"/>
                </a:moveTo>
                <a:lnTo>
                  <a:pt x="33159" y="51562"/>
                </a:lnTo>
                <a:lnTo>
                  <a:pt x="53138" y="51562"/>
                </a:lnTo>
                <a:lnTo>
                  <a:pt x="94488" y="10033"/>
                </a:lnTo>
                <a:lnTo>
                  <a:pt x="84531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950213" y="2181605"/>
            <a:ext cx="94615" cy="71755"/>
          </a:xfrm>
          <a:custGeom>
            <a:avLst/>
            <a:gdLst/>
            <a:ahLst/>
            <a:cxnLst/>
            <a:rect l="l" t="t" r="r" b="b"/>
            <a:pathLst>
              <a:path w="94615" h="71755">
                <a:moveTo>
                  <a:pt x="94488" y="10033"/>
                </a:moveTo>
                <a:lnTo>
                  <a:pt x="84531" y="0"/>
                </a:lnTo>
                <a:lnTo>
                  <a:pt x="33159" y="51562"/>
                </a:lnTo>
                <a:lnTo>
                  <a:pt x="9956" y="28321"/>
                </a:lnTo>
                <a:lnTo>
                  <a:pt x="0" y="38354"/>
                </a:lnTo>
                <a:lnTo>
                  <a:pt x="33159" y="71628"/>
                </a:lnTo>
                <a:lnTo>
                  <a:pt x="94488" y="10033"/>
                </a:lnTo>
                <a:close/>
              </a:path>
            </a:pathLst>
          </a:custGeom>
          <a:ln w="31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084325" y="2207514"/>
            <a:ext cx="147955" cy="15240"/>
          </a:xfrm>
          <a:custGeom>
            <a:avLst/>
            <a:gdLst/>
            <a:ahLst/>
            <a:cxnLst/>
            <a:rect l="l" t="t" r="r" b="b"/>
            <a:pathLst>
              <a:path w="147955" h="15239">
                <a:moveTo>
                  <a:pt x="0" y="15239"/>
                </a:moveTo>
                <a:lnTo>
                  <a:pt x="147828" y="15239"/>
                </a:lnTo>
                <a:lnTo>
                  <a:pt x="147828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ln w="31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950213" y="2266950"/>
            <a:ext cx="94615" cy="71755"/>
          </a:xfrm>
          <a:custGeom>
            <a:avLst/>
            <a:gdLst/>
            <a:ahLst/>
            <a:cxnLst/>
            <a:rect l="l" t="t" r="r" b="b"/>
            <a:pathLst>
              <a:path w="94615" h="71755">
                <a:moveTo>
                  <a:pt x="9956" y="28321"/>
                </a:moveTo>
                <a:lnTo>
                  <a:pt x="0" y="38353"/>
                </a:lnTo>
                <a:lnTo>
                  <a:pt x="33159" y="71627"/>
                </a:lnTo>
                <a:lnTo>
                  <a:pt x="53138" y="51562"/>
                </a:lnTo>
                <a:lnTo>
                  <a:pt x="33159" y="51562"/>
                </a:lnTo>
                <a:lnTo>
                  <a:pt x="9956" y="28321"/>
                </a:lnTo>
                <a:close/>
              </a:path>
              <a:path w="94615" h="71755">
                <a:moveTo>
                  <a:pt x="84531" y="0"/>
                </a:moveTo>
                <a:lnTo>
                  <a:pt x="33159" y="51562"/>
                </a:lnTo>
                <a:lnTo>
                  <a:pt x="53138" y="51562"/>
                </a:lnTo>
                <a:lnTo>
                  <a:pt x="94488" y="10033"/>
                </a:lnTo>
                <a:lnTo>
                  <a:pt x="84531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950213" y="2266950"/>
            <a:ext cx="94615" cy="71755"/>
          </a:xfrm>
          <a:custGeom>
            <a:avLst/>
            <a:gdLst/>
            <a:ahLst/>
            <a:cxnLst/>
            <a:rect l="l" t="t" r="r" b="b"/>
            <a:pathLst>
              <a:path w="94615" h="71755">
                <a:moveTo>
                  <a:pt x="94488" y="10033"/>
                </a:moveTo>
                <a:lnTo>
                  <a:pt x="84531" y="0"/>
                </a:lnTo>
                <a:lnTo>
                  <a:pt x="33159" y="51562"/>
                </a:lnTo>
                <a:lnTo>
                  <a:pt x="9956" y="28321"/>
                </a:lnTo>
                <a:lnTo>
                  <a:pt x="0" y="38353"/>
                </a:lnTo>
                <a:lnTo>
                  <a:pt x="33159" y="71627"/>
                </a:lnTo>
                <a:lnTo>
                  <a:pt x="94488" y="10033"/>
                </a:lnTo>
                <a:close/>
              </a:path>
            </a:pathLst>
          </a:custGeom>
          <a:ln w="31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084325" y="2292857"/>
            <a:ext cx="147955" cy="13970"/>
          </a:xfrm>
          <a:custGeom>
            <a:avLst/>
            <a:gdLst/>
            <a:ahLst/>
            <a:cxnLst/>
            <a:rect l="l" t="t" r="r" b="b"/>
            <a:pathLst>
              <a:path w="147955" h="13969">
                <a:moveTo>
                  <a:pt x="0" y="13715"/>
                </a:moveTo>
                <a:lnTo>
                  <a:pt x="147828" y="13715"/>
                </a:lnTo>
                <a:lnTo>
                  <a:pt x="147828" y="0"/>
                </a:lnTo>
                <a:lnTo>
                  <a:pt x="0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083436" y="2291969"/>
            <a:ext cx="149860" cy="15875"/>
          </a:xfrm>
          <a:custGeom>
            <a:avLst/>
            <a:gdLst/>
            <a:ahLst/>
            <a:cxnLst/>
            <a:rect l="l" t="t" r="r" b="b"/>
            <a:pathLst>
              <a:path w="149859" h="15875">
                <a:moveTo>
                  <a:pt x="0" y="15494"/>
                </a:moveTo>
                <a:lnTo>
                  <a:pt x="149605" y="15494"/>
                </a:lnTo>
                <a:lnTo>
                  <a:pt x="149605" y="0"/>
                </a:lnTo>
                <a:lnTo>
                  <a:pt x="0" y="0"/>
                </a:lnTo>
                <a:lnTo>
                  <a:pt x="0" y="15494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950213" y="2350770"/>
            <a:ext cx="94615" cy="71755"/>
          </a:xfrm>
          <a:custGeom>
            <a:avLst/>
            <a:gdLst/>
            <a:ahLst/>
            <a:cxnLst/>
            <a:rect l="l" t="t" r="r" b="b"/>
            <a:pathLst>
              <a:path w="94615" h="71755">
                <a:moveTo>
                  <a:pt x="9956" y="28320"/>
                </a:moveTo>
                <a:lnTo>
                  <a:pt x="0" y="38353"/>
                </a:lnTo>
                <a:lnTo>
                  <a:pt x="33159" y="71627"/>
                </a:lnTo>
                <a:lnTo>
                  <a:pt x="53138" y="51562"/>
                </a:lnTo>
                <a:lnTo>
                  <a:pt x="33159" y="51562"/>
                </a:lnTo>
                <a:lnTo>
                  <a:pt x="9956" y="28320"/>
                </a:lnTo>
                <a:close/>
              </a:path>
              <a:path w="94615" h="71755">
                <a:moveTo>
                  <a:pt x="84531" y="0"/>
                </a:moveTo>
                <a:lnTo>
                  <a:pt x="33159" y="51562"/>
                </a:lnTo>
                <a:lnTo>
                  <a:pt x="53138" y="51562"/>
                </a:lnTo>
                <a:lnTo>
                  <a:pt x="94488" y="10032"/>
                </a:lnTo>
                <a:lnTo>
                  <a:pt x="84531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950213" y="2350770"/>
            <a:ext cx="94615" cy="71755"/>
          </a:xfrm>
          <a:custGeom>
            <a:avLst/>
            <a:gdLst/>
            <a:ahLst/>
            <a:cxnLst/>
            <a:rect l="l" t="t" r="r" b="b"/>
            <a:pathLst>
              <a:path w="94615" h="71755">
                <a:moveTo>
                  <a:pt x="94488" y="10032"/>
                </a:moveTo>
                <a:lnTo>
                  <a:pt x="84531" y="0"/>
                </a:lnTo>
                <a:lnTo>
                  <a:pt x="33159" y="51562"/>
                </a:lnTo>
                <a:lnTo>
                  <a:pt x="9956" y="28320"/>
                </a:lnTo>
                <a:lnTo>
                  <a:pt x="0" y="38353"/>
                </a:lnTo>
                <a:lnTo>
                  <a:pt x="33159" y="71627"/>
                </a:lnTo>
                <a:lnTo>
                  <a:pt x="94488" y="10032"/>
                </a:lnTo>
                <a:close/>
              </a:path>
            </a:pathLst>
          </a:custGeom>
          <a:ln w="31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084325" y="2376677"/>
            <a:ext cx="147955" cy="15240"/>
          </a:xfrm>
          <a:custGeom>
            <a:avLst/>
            <a:gdLst/>
            <a:ahLst/>
            <a:cxnLst/>
            <a:rect l="l" t="t" r="r" b="b"/>
            <a:pathLst>
              <a:path w="147955" h="15239">
                <a:moveTo>
                  <a:pt x="0" y="15239"/>
                </a:moveTo>
                <a:lnTo>
                  <a:pt x="147828" y="15239"/>
                </a:lnTo>
                <a:lnTo>
                  <a:pt x="147828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ln w="31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878586" y="1917954"/>
            <a:ext cx="424180" cy="565785"/>
          </a:xfrm>
          <a:custGeom>
            <a:avLst/>
            <a:gdLst/>
            <a:ahLst/>
            <a:cxnLst/>
            <a:rect l="l" t="t" r="r" b="b"/>
            <a:pathLst>
              <a:path w="424180" h="565785">
                <a:moveTo>
                  <a:pt x="254203" y="0"/>
                </a:moveTo>
                <a:lnTo>
                  <a:pt x="169468" y="0"/>
                </a:lnTo>
                <a:lnTo>
                  <a:pt x="155731" y="2784"/>
                </a:lnTo>
                <a:lnTo>
                  <a:pt x="144514" y="10366"/>
                </a:lnTo>
                <a:lnTo>
                  <a:pt x="136948" y="21591"/>
                </a:lnTo>
                <a:lnTo>
                  <a:pt x="134162" y="35306"/>
                </a:lnTo>
                <a:lnTo>
                  <a:pt x="134162" y="49403"/>
                </a:lnTo>
                <a:lnTo>
                  <a:pt x="28244" y="49403"/>
                </a:lnTo>
                <a:lnTo>
                  <a:pt x="17252" y="51631"/>
                </a:lnTo>
                <a:lnTo>
                  <a:pt x="8274" y="57705"/>
                </a:lnTo>
                <a:lnTo>
                  <a:pt x="2220" y="66708"/>
                </a:lnTo>
                <a:lnTo>
                  <a:pt x="0" y="77724"/>
                </a:lnTo>
                <a:lnTo>
                  <a:pt x="0" y="537083"/>
                </a:lnTo>
                <a:lnTo>
                  <a:pt x="2220" y="548098"/>
                </a:lnTo>
                <a:lnTo>
                  <a:pt x="8274" y="557101"/>
                </a:lnTo>
                <a:lnTo>
                  <a:pt x="17252" y="563175"/>
                </a:lnTo>
                <a:lnTo>
                  <a:pt x="28244" y="565404"/>
                </a:lnTo>
                <a:lnTo>
                  <a:pt x="395477" y="565404"/>
                </a:lnTo>
                <a:lnTo>
                  <a:pt x="406419" y="563175"/>
                </a:lnTo>
                <a:lnTo>
                  <a:pt x="415385" y="557101"/>
                </a:lnTo>
                <a:lnTo>
                  <a:pt x="419285" y="551307"/>
                </a:lnTo>
                <a:lnTo>
                  <a:pt x="20446" y="551307"/>
                </a:lnTo>
                <a:lnTo>
                  <a:pt x="14122" y="544957"/>
                </a:lnTo>
                <a:lnTo>
                  <a:pt x="14122" y="69976"/>
                </a:lnTo>
                <a:lnTo>
                  <a:pt x="20446" y="63626"/>
                </a:lnTo>
                <a:lnTo>
                  <a:pt x="148285" y="63626"/>
                </a:lnTo>
                <a:lnTo>
                  <a:pt x="148285" y="35306"/>
                </a:lnTo>
                <a:lnTo>
                  <a:pt x="149950" y="27062"/>
                </a:lnTo>
                <a:lnTo>
                  <a:pt x="154490" y="20320"/>
                </a:lnTo>
                <a:lnTo>
                  <a:pt x="161224" y="15767"/>
                </a:lnTo>
                <a:lnTo>
                  <a:pt x="169468" y="14097"/>
                </a:lnTo>
                <a:lnTo>
                  <a:pt x="281671" y="14097"/>
                </a:lnTo>
                <a:lnTo>
                  <a:pt x="279157" y="10366"/>
                </a:lnTo>
                <a:lnTo>
                  <a:pt x="267940" y="2784"/>
                </a:lnTo>
                <a:lnTo>
                  <a:pt x="254203" y="0"/>
                </a:lnTo>
                <a:close/>
              </a:path>
              <a:path w="424180" h="565785">
                <a:moveTo>
                  <a:pt x="281671" y="14097"/>
                </a:moveTo>
                <a:lnTo>
                  <a:pt x="254203" y="14097"/>
                </a:lnTo>
                <a:lnTo>
                  <a:pt x="262447" y="15767"/>
                </a:lnTo>
                <a:lnTo>
                  <a:pt x="269181" y="20320"/>
                </a:lnTo>
                <a:lnTo>
                  <a:pt x="273721" y="27062"/>
                </a:lnTo>
                <a:lnTo>
                  <a:pt x="275386" y="35306"/>
                </a:lnTo>
                <a:lnTo>
                  <a:pt x="275386" y="63626"/>
                </a:lnTo>
                <a:lnTo>
                  <a:pt x="403225" y="63626"/>
                </a:lnTo>
                <a:lnTo>
                  <a:pt x="409575" y="69976"/>
                </a:lnTo>
                <a:lnTo>
                  <a:pt x="409575" y="544957"/>
                </a:lnTo>
                <a:lnTo>
                  <a:pt x="403225" y="551307"/>
                </a:lnTo>
                <a:lnTo>
                  <a:pt x="419285" y="551307"/>
                </a:lnTo>
                <a:lnTo>
                  <a:pt x="421445" y="548098"/>
                </a:lnTo>
                <a:lnTo>
                  <a:pt x="423672" y="537083"/>
                </a:lnTo>
                <a:lnTo>
                  <a:pt x="423672" y="77724"/>
                </a:lnTo>
                <a:lnTo>
                  <a:pt x="421445" y="66708"/>
                </a:lnTo>
                <a:lnTo>
                  <a:pt x="415385" y="57705"/>
                </a:lnTo>
                <a:lnTo>
                  <a:pt x="406419" y="51631"/>
                </a:lnTo>
                <a:lnTo>
                  <a:pt x="395477" y="49403"/>
                </a:lnTo>
                <a:lnTo>
                  <a:pt x="289509" y="49403"/>
                </a:lnTo>
                <a:lnTo>
                  <a:pt x="289509" y="35306"/>
                </a:lnTo>
                <a:lnTo>
                  <a:pt x="286723" y="21591"/>
                </a:lnTo>
                <a:lnTo>
                  <a:pt x="281671" y="14097"/>
                </a:lnTo>
                <a:close/>
              </a:path>
              <a:path w="424180" h="565785">
                <a:moveTo>
                  <a:pt x="120040" y="63626"/>
                </a:moveTo>
                <a:lnTo>
                  <a:pt x="105917" y="63626"/>
                </a:lnTo>
                <a:lnTo>
                  <a:pt x="105917" y="134366"/>
                </a:lnTo>
                <a:lnTo>
                  <a:pt x="317753" y="134366"/>
                </a:lnTo>
                <a:lnTo>
                  <a:pt x="317753" y="120269"/>
                </a:lnTo>
                <a:lnTo>
                  <a:pt x="120040" y="120269"/>
                </a:lnTo>
                <a:lnTo>
                  <a:pt x="120040" y="63626"/>
                </a:lnTo>
                <a:close/>
              </a:path>
              <a:path w="424180" h="565785">
                <a:moveTo>
                  <a:pt x="317753" y="63626"/>
                </a:moveTo>
                <a:lnTo>
                  <a:pt x="303631" y="63626"/>
                </a:lnTo>
                <a:lnTo>
                  <a:pt x="303631" y="120269"/>
                </a:lnTo>
                <a:lnTo>
                  <a:pt x="317753" y="120269"/>
                </a:lnTo>
                <a:lnTo>
                  <a:pt x="317753" y="63626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878586" y="1917954"/>
            <a:ext cx="424180" cy="565785"/>
          </a:xfrm>
          <a:custGeom>
            <a:avLst/>
            <a:gdLst/>
            <a:ahLst/>
            <a:cxnLst/>
            <a:rect l="l" t="t" r="r" b="b"/>
            <a:pathLst>
              <a:path w="424180" h="565785">
                <a:moveTo>
                  <a:pt x="423672" y="77724"/>
                </a:moveTo>
                <a:lnTo>
                  <a:pt x="421445" y="66708"/>
                </a:lnTo>
                <a:lnTo>
                  <a:pt x="415385" y="57705"/>
                </a:lnTo>
                <a:lnTo>
                  <a:pt x="406419" y="51631"/>
                </a:lnTo>
                <a:lnTo>
                  <a:pt x="395477" y="49403"/>
                </a:lnTo>
                <a:lnTo>
                  <a:pt x="289509" y="49403"/>
                </a:lnTo>
                <a:lnTo>
                  <a:pt x="289509" y="35306"/>
                </a:lnTo>
                <a:lnTo>
                  <a:pt x="286723" y="21591"/>
                </a:lnTo>
                <a:lnTo>
                  <a:pt x="279157" y="10366"/>
                </a:lnTo>
                <a:lnTo>
                  <a:pt x="267940" y="2784"/>
                </a:lnTo>
                <a:lnTo>
                  <a:pt x="254203" y="0"/>
                </a:lnTo>
                <a:lnTo>
                  <a:pt x="169468" y="0"/>
                </a:lnTo>
                <a:lnTo>
                  <a:pt x="155731" y="2784"/>
                </a:lnTo>
                <a:lnTo>
                  <a:pt x="144514" y="10366"/>
                </a:lnTo>
                <a:lnTo>
                  <a:pt x="136948" y="21591"/>
                </a:lnTo>
                <a:lnTo>
                  <a:pt x="134162" y="35306"/>
                </a:lnTo>
                <a:lnTo>
                  <a:pt x="134162" y="49403"/>
                </a:lnTo>
                <a:lnTo>
                  <a:pt x="28244" y="49403"/>
                </a:lnTo>
                <a:lnTo>
                  <a:pt x="17252" y="51631"/>
                </a:lnTo>
                <a:lnTo>
                  <a:pt x="8274" y="57705"/>
                </a:lnTo>
                <a:lnTo>
                  <a:pt x="2220" y="66708"/>
                </a:lnTo>
                <a:lnTo>
                  <a:pt x="0" y="77724"/>
                </a:lnTo>
                <a:lnTo>
                  <a:pt x="0" y="537083"/>
                </a:lnTo>
                <a:lnTo>
                  <a:pt x="2220" y="548098"/>
                </a:lnTo>
                <a:lnTo>
                  <a:pt x="8274" y="557101"/>
                </a:lnTo>
                <a:lnTo>
                  <a:pt x="17252" y="563175"/>
                </a:lnTo>
                <a:lnTo>
                  <a:pt x="28244" y="565404"/>
                </a:lnTo>
                <a:lnTo>
                  <a:pt x="395477" y="565404"/>
                </a:lnTo>
                <a:lnTo>
                  <a:pt x="406419" y="563175"/>
                </a:lnTo>
                <a:lnTo>
                  <a:pt x="415385" y="557101"/>
                </a:lnTo>
                <a:lnTo>
                  <a:pt x="421445" y="548098"/>
                </a:lnTo>
                <a:lnTo>
                  <a:pt x="423672" y="537083"/>
                </a:lnTo>
                <a:lnTo>
                  <a:pt x="423672" y="77724"/>
                </a:lnTo>
                <a:close/>
              </a:path>
            </a:pathLst>
          </a:custGeom>
          <a:ln w="31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997737" y="1931161"/>
            <a:ext cx="185369" cy="107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892708" y="1981580"/>
            <a:ext cx="395605" cy="487680"/>
          </a:xfrm>
          <a:custGeom>
            <a:avLst/>
            <a:gdLst/>
            <a:ahLst/>
            <a:cxnLst/>
            <a:rect l="l" t="t" r="r" b="b"/>
            <a:pathLst>
              <a:path w="395605" h="487680">
                <a:moveTo>
                  <a:pt x="381355" y="487680"/>
                </a:moveTo>
                <a:lnTo>
                  <a:pt x="14122" y="487680"/>
                </a:lnTo>
                <a:lnTo>
                  <a:pt x="6324" y="487680"/>
                </a:lnTo>
                <a:lnTo>
                  <a:pt x="0" y="481330"/>
                </a:lnTo>
                <a:lnTo>
                  <a:pt x="0" y="473456"/>
                </a:lnTo>
                <a:lnTo>
                  <a:pt x="0" y="14097"/>
                </a:lnTo>
                <a:lnTo>
                  <a:pt x="0" y="6350"/>
                </a:lnTo>
                <a:lnTo>
                  <a:pt x="6324" y="0"/>
                </a:lnTo>
                <a:lnTo>
                  <a:pt x="14122" y="0"/>
                </a:lnTo>
                <a:lnTo>
                  <a:pt x="91795" y="0"/>
                </a:lnTo>
                <a:lnTo>
                  <a:pt x="91795" y="70739"/>
                </a:lnTo>
                <a:lnTo>
                  <a:pt x="303631" y="70739"/>
                </a:lnTo>
                <a:lnTo>
                  <a:pt x="303631" y="0"/>
                </a:lnTo>
                <a:lnTo>
                  <a:pt x="381355" y="0"/>
                </a:lnTo>
                <a:lnTo>
                  <a:pt x="389102" y="0"/>
                </a:lnTo>
                <a:lnTo>
                  <a:pt x="395452" y="6350"/>
                </a:lnTo>
                <a:lnTo>
                  <a:pt x="395452" y="14097"/>
                </a:lnTo>
                <a:lnTo>
                  <a:pt x="395452" y="473456"/>
                </a:lnTo>
                <a:lnTo>
                  <a:pt x="395452" y="481330"/>
                </a:lnTo>
                <a:lnTo>
                  <a:pt x="389102" y="487680"/>
                </a:lnTo>
                <a:lnTo>
                  <a:pt x="381355" y="487680"/>
                </a:lnTo>
                <a:close/>
              </a:path>
            </a:pathLst>
          </a:custGeom>
          <a:ln w="31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E33E043-86D6-4679-92F4-F3CC667F5C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59234" y="6461795"/>
            <a:ext cx="2804160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544E8-9303-5447-1EF9-3C61CF65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EGFR-i+ CHT v kombinaci s IO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3447B25-3177-ECF5-8E41-801F65ECB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892" y="2319868"/>
            <a:ext cx="11258289" cy="3465514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969F71C-1C9D-846E-5170-C3689A0D4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10194"/>
            <a:ext cx="11420475" cy="105520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47B8ABEC-5664-4B01-8623-3F808030B887}"/>
              </a:ext>
            </a:extLst>
          </p:cNvPr>
          <p:cNvSpPr/>
          <p:nvPr/>
        </p:nvSpPr>
        <p:spPr>
          <a:xfrm>
            <a:off x="304800" y="1828800"/>
            <a:ext cx="1143000" cy="4968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83D914-6C1C-F717-F407-83664FBE0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12" y="2359702"/>
            <a:ext cx="1170533" cy="524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130BF0A-52A0-1ED1-D9A6-DFAC1F510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67" y="2904699"/>
            <a:ext cx="1170533" cy="524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FEE325-8B87-5E9B-BBF7-3F7C81550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12" y="3823964"/>
            <a:ext cx="1170533" cy="524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C73D94E-1AFA-B8DE-74B0-E8186F871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8" y="4807582"/>
            <a:ext cx="1170533" cy="524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64D41F9-66DD-B089-15F4-064BE7346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33" y="5352895"/>
            <a:ext cx="1170533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2420" y="114231"/>
            <a:ext cx="3910329" cy="2171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spcBef>
                <a:spcPts val="10"/>
              </a:spcBef>
              <a:defRPr/>
            </a:pPr>
            <a:r>
              <a:rPr lang="cs-CZ" sz="1400" b="1" spc="-5">
                <a:solidFill>
                  <a:prstClr val="black"/>
                </a:solidFill>
                <a:latin typeface="Verdana"/>
                <a:cs typeface="Verdana"/>
              </a:rPr>
              <a:t>Určeno pracovníkům oddělení </a:t>
            </a:r>
            <a:r>
              <a:rPr lang="cs-CZ" sz="1400" b="1">
                <a:solidFill>
                  <a:prstClr val="black"/>
                </a:solidFill>
                <a:latin typeface="Verdana"/>
                <a:cs typeface="Verdana"/>
              </a:rPr>
              <a:t>Medical Affairs</a:t>
            </a:r>
            <a:r>
              <a:rPr lang="cs-CZ" sz="1400" b="1" spc="-114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cs-CZ" sz="1400" b="1" spc="-5">
                <a:solidFill>
                  <a:prstClr val="black"/>
                </a:solidFill>
                <a:latin typeface="Verdana"/>
                <a:cs typeface="Verdana"/>
              </a:rPr>
              <a:t>, pouze pro účely zodpovídání dotazů veřejnosti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</p:txBody>
      </p:sp>
      <p:sp useBgFill="1"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4352" y="2473880"/>
            <a:ext cx="52343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defRPr/>
            </a:pPr>
            <a:r>
              <a:rPr lang="cs-CZ" sz="3600" dirty="0" err="1">
                <a:solidFill>
                  <a:prstClr val="black"/>
                </a:solidFill>
              </a:rPr>
              <a:t>Cetuximab</a:t>
            </a:r>
            <a:r>
              <a:rPr lang="cs-CZ" sz="3600" dirty="0">
                <a:solidFill>
                  <a:prstClr val="black"/>
                </a:solidFill>
              </a:rPr>
              <a:t> + </a:t>
            </a:r>
            <a:r>
              <a:rPr lang="cs-CZ" sz="3600" dirty="0" err="1">
                <a:solidFill>
                  <a:prstClr val="black"/>
                </a:solidFill>
              </a:rPr>
              <a:t>avelumab</a:t>
            </a:r>
            <a:r>
              <a:rPr lang="cs-CZ" sz="3600" dirty="0">
                <a:solidFill>
                  <a:prstClr val="black"/>
                </a:solidFill>
              </a:rPr>
              <a:t> v 1L léčby </a:t>
            </a:r>
            <a:r>
              <a:rPr lang="cs-CZ" sz="3600" dirty="0" err="1">
                <a:solidFill>
                  <a:prstClr val="black"/>
                </a:solidFill>
              </a:rPr>
              <a:t>mCRC</a:t>
            </a:r>
            <a:endParaRPr lang="cs-CZ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1225" y="345511"/>
            <a:ext cx="10257155" cy="626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ts val="2520"/>
              </a:lnSpc>
              <a:spcBef>
                <a:spcPts val="95"/>
              </a:spcBef>
            </a:pPr>
            <a:r>
              <a:rPr lang="cs-CZ" sz="2000" dirty="0">
                <a:solidFill>
                  <a:schemeClr val="tx1"/>
                </a:solidFill>
              </a:rPr>
              <a:t>AVETRIC: Studie fáze II hodnotící léčbu kombinací </a:t>
            </a:r>
            <a:r>
              <a:rPr lang="cs-CZ" sz="2000" dirty="0" err="1">
                <a:solidFill>
                  <a:schemeClr val="tx1"/>
                </a:solidFill>
              </a:rPr>
              <a:t>cetuximab</a:t>
            </a:r>
            <a:r>
              <a:rPr lang="cs-CZ" sz="2000" dirty="0">
                <a:solidFill>
                  <a:schemeClr val="tx1"/>
                </a:solidFill>
              </a:rPr>
              <a:t> + </a:t>
            </a:r>
            <a:r>
              <a:rPr lang="cs-CZ" sz="2000" dirty="0" err="1">
                <a:solidFill>
                  <a:schemeClr val="tx1"/>
                </a:solidFill>
              </a:rPr>
              <a:t>avelumab</a:t>
            </a:r>
            <a:r>
              <a:rPr lang="cs-CZ" sz="2000" dirty="0">
                <a:solidFill>
                  <a:schemeClr val="tx1"/>
                </a:solidFill>
              </a:rPr>
              <a:t> + FOLFOXIRI v 1L u </a:t>
            </a:r>
            <a:r>
              <a:rPr lang="cs-CZ" sz="2000" dirty="0" err="1">
                <a:solidFill>
                  <a:schemeClr val="tx1"/>
                </a:solidFill>
              </a:rPr>
              <a:t>mCRC</a:t>
            </a:r>
            <a:r>
              <a:rPr lang="cs-CZ" sz="2000" dirty="0">
                <a:solidFill>
                  <a:schemeClr val="tx1"/>
                </a:solidFill>
              </a:rPr>
              <a:t> RAS </a:t>
            </a:r>
            <a:r>
              <a:rPr lang="cs-CZ" sz="2000" dirty="0" err="1">
                <a:solidFill>
                  <a:schemeClr val="tx1"/>
                </a:solidFill>
              </a:rPr>
              <a:t>wt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225" y="3283374"/>
            <a:ext cx="10180955" cy="323742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Cíl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9085" marR="334645" lvl="0" indent="-28638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Vyhodnotit přidání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avelumabu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k intenzifikovanému režimu založenému na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cetuximabu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pro léčbu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mCRC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RAS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wt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v 1L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Primární sledovaný parametr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PFS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Klíčové</a:t>
            </a:r>
            <a:r>
              <a:rPr kumimoji="0" lang="cs-CZ" sz="1400" b="1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sekundární sledované parametry</a:t>
            </a:r>
            <a:r>
              <a:rPr kumimoji="0" lang="cs-CZ" sz="1400" b="1" i="0" u="none" strike="noStrike" kern="1200" cap="none" spc="-4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9085" marR="5080" lvl="0" indent="-28638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Bezpečnost a snášenlivost, ORR, odpověď související s imunitou, časná OR, doba trvání odpovědi, míra R0 resekce, OS, translační analýzy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None/>
              <a:tabLst>
                <a:tab pos="641985" algn="l"/>
              </a:tabLst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LV,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leukovorin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None/>
              <a:tabLst>
                <a:tab pos="641985" algn="l"/>
              </a:tabLst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35.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ClinicalTrials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https://clinicaltrials.gov/ct2/show/NCT04513951.</a:t>
            </a:r>
          </a:p>
        </p:txBody>
      </p:sp>
      <p:sp>
        <p:nvSpPr>
          <p:cNvPr id="5" name="object 5"/>
          <p:cNvSpPr/>
          <p:nvPr/>
        </p:nvSpPr>
        <p:spPr>
          <a:xfrm>
            <a:off x="7095743" y="1883664"/>
            <a:ext cx="1762505" cy="784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4485" y="1984375"/>
            <a:ext cx="1014094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17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5-FU/LV +</a:t>
            </a:r>
          </a:p>
          <a:p>
            <a:pPr marL="12065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+ 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avelumab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84214" y="2205989"/>
            <a:ext cx="812800" cy="76200"/>
          </a:xfrm>
          <a:custGeom>
            <a:avLst/>
            <a:gdLst/>
            <a:ahLst/>
            <a:cxnLst/>
            <a:rect l="l" t="t" r="r" b="b"/>
            <a:pathLst>
              <a:path w="812800" h="76200">
                <a:moveTo>
                  <a:pt x="736345" y="0"/>
                </a:moveTo>
                <a:lnTo>
                  <a:pt x="736345" y="76200"/>
                </a:lnTo>
                <a:lnTo>
                  <a:pt x="792733" y="48006"/>
                </a:lnTo>
                <a:lnTo>
                  <a:pt x="749045" y="48006"/>
                </a:lnTo>
                <a:lnTo>
                  <a:pt x="749045" y="28194"/>
                </a:lnTo>
                <a:lnTo>
                  <a:pt x="792734" y="28194"/>
                </a:lnTo>
                <a:lnTo>
                  <a:pt x="736345" y="0"/>
                </a:lnTo>
                <a:close/>
              </a:path>
              <a:path w="812800" h="76200">
                <a:moveTo>
                  <a:pt x="736345" y="28194"/>
                </a:moveTo>
                <a:lnTo>
                  <a:pt x="0" y="28194"/>
                </a:lnTo>
                <a:lnTo>
                  <a:pt x="0" y="48006"/>
                </a:lnTo>
                <a:lnTo>
                  <a:pt x="736345" y="48006"/>
                </a:lnTo>
                <a:lnTo>
                  <a:pt x="736345" y="28194"/>
                </a:lnTo>
                <a:close/>
              </a:path>
              <a:path w="812800" h="76200">
                <a:moveTo>
                  <a:pt x="792734" y="28194"/>
                </a:moveTo>
                <a:lnTo>
                  <a:pt x="749045" y="28194"/>
                </a:lnTo>
                <a:lnTo>
                  <a:pt x="749045" y="48006"/>
                </a:lnTo>
                <a:lnTo>
                  <a:pt x="792733" y="48006"/>
                </a:lnTo>
                <a:lnTo>
                  <a:pt x="812545" y="38100"/>
                </a:lnTo>
                <a:lnTo>
                  <a:pt x="792734" y="28194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22830" y="1830311"/>
            <a:ext cx="2548891" cy="916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8377" y="1959056"/>
            <a:ext cx="2590800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lvl="0" indent="-17208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DDDDDD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RAS 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wt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</a:t>
            </a:r>
            <a:b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neresekabilní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mCRC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84785" marR="190500" lvl="0" indent="-1720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 = 58 pacientů k zařazení</a:t>
            </a:r>
          </a:p>
        </p:txBody>
      </p:sp>
      <p:sp>
        <p:nvSpPr>
          <p:cNvPr id="10" name="object 10"/>
          <p:cNvSpPr/>
          <p:nvPr/>
        </p:nvSpPr>
        <p:spPr>
          <a:xfrm>
            <a:off x="4700015" y="1816595"/>
            <a:ext cx="1663445" cy="9045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96739" y="1977389"/>
            <a:ext cx="1218565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mFOLFOXIRI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+</a:t>
            </a:r>
          </a:p>
          <a:p>
            <a:pPr marL="114300" marR="1066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+  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avelumab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41241" y="2219705"/>
            <a:ext cx="864869" cy="76200"/>
          </a:xfrm>
          <a:custGeom>
            <a:avLst/>
            <a:gdLst/>
            <a:ahLst/>
            <a:cxnLst/>
            <a:rect l="l" t="t" r="r" b="b"/>
            <a:pathLst>
              <a:path w="864870" h="76200">
                <a:moveTo>
                  <a:pt x="788543" y="0"/>
                </a:moveTo>
                <a:lnTo>
                  <a:pt x="788543" y="76200"/>
                </a:lnTo>
                <a:lnTo>
                  <a:pt x="844930" y="48006"/>
                </a:lnTo>
                <a:lnTo>
                  <a:pt x="801243" y="48006"/>
                </a:lnTo>
                <a:lnTo>
                  <a:pt x="801243" y="28194"/>
                </a:lnTo>
                <a:lnTo>
                  <a:pt x="844931" y="28194"/>
                </a:lnTo>
                <a:lnTo>
                  <a:pt x="788543" y="0"/>
                </a:lnTo>
                <a:close/>
              </a:path>
              <a:path w="864870" h="76200">
                <a:moveTo>
                  <a:pt x="788543" y="28194"/>
                </a:moveTo>
                <a:lnTo>
                  <a:pt x="0" y="28194"/>
                </a:lnTo>
                <a:lnTo>
                  <a:pt x="0" y="48006"/>
                </a:lnTo>
                <a:lnTo>
                  <a:pt x="788543" y="48006"/>
                </a:lnTo>
                <a:lnTo>
                  <a:pt x="788543" y="28194"/>
                </a:lnTo>
                <a:close/>
              </a:path>
              <a:path w="864870" h="76200">
                <a:moveTo>
                  <a:pt x="844931" y="28194"/>
                </a:moveTo>
                <a:lnTo>
                  <a:pt x="801243" y="28194"/>
                </a:lnTo>
                <a:lnTo>
                  <a:pt x="801243" y="48006"/>
                </a:lnTo>
                <a:lnTo>
                  <a:pt x="844930" y="48006"/>
                </a:lnTo>
                <a:lnTo>
                  <a:pt x="864743" y="38100"/>
                </a:lnTo>
                <a:lnTo>
                  <a:pt x="844931" y="28194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82714" y="1533918"/>
            <a:ext cx="1461771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lvl="0" indent="-27432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Do max. </a:t>
            </a:r>
          </a:p>
          <a:p>
            <a:pPr marL="287020" marR="5080" lvl="0" indent="-27432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12 cyklů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006721" y="3013405"/>
            <a:ext cx="9848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Indukce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346695" y="2979242"/>
            <a:ext cx="13055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Udržovací léčba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059418" y="2135835"/>
            <a:ext cx="116522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Do progrese</a:t>
            </a:r>
          </a:p>
          <a:p>
            <a:pPr marL="6223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onemocnění</a:t>
            </a:r>
          </a:p>
        </p:txBody>
      </p:sp>
      <p:sp>
        <p:nvSpPr>
          <p:cNvPr id="17" name="object 17"/>
          <p:cNvSpPr/>
          <p:nvPr/>
        </p:nvSpPr>
        <p:spPr>
          <a:xfrm>
            <a:off x="4623053" y="2876550"/>
            <a:ext cx="1660525" cy="76200"/>
          </a:xfrm>
          <a:custGeom>
            <a:avLst/>
            <a:gdLst/>
            <a:ahLst/>
            <a:cxnLst/>
            <a:rect l="l" t="t" r="r" b="b"/>
            <a:pathLst>
              <a:path w="166052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8005"/>
                </a:lnTo>
                <a:lnTo>
                  <a:pt x="63500" y="48005"/>
                </a:lnTo>
                <a:lnTo>
                  <a:pt x="63500" y="28194"/>
                </a:lnTo>
                <a:lnTo>
                  <a:pt x="76200" y="28194"/>
                </a:lnTo>
                <a:lnTo>
                  <a:pt x="76200" y="0"/>
                </a:lnTo>
                <a:close/>
              </a:path>
              <a:path w="1660525" h="76200">
                <a:moveTo>
                  <a:pt x="1584325" y="0"/>
                </a:moveTo>
                <a:lnTo>
                  <a:pt x="1584325" y="76200"/>
                </a:lnTo>
                <a:lnTo>
                  <a:pt x="1640713" y="48005"/>
                </a:lnTo>
                <a:lnTo>
                  <a:pt x="1597025" y="48005"/>
                </a:lnTo>
                <a:lnTo>
                  <a:pt x="1597025" y="28194"/>
                </a:lnTo>
                <a:lnTo>
                  <a:pt x="1640713" y="28194"/>
                </a:lnTo>
                <a:lnTo>
                  <a:pt x="1584325" y="0"/>
                </a:lnTo>
                <a:close/>
              </a:path>
              <a:path w="1660525" h="76200">
                <a:moveTo>
                  <a:pt x="76200" y="28194"/>
                </a:moveTo>
                <a:lnTo>
                  <a:pt x="63500" y="28194"/>
                </a:lnTo>
                <a:lnTo>
                  <a:pt x="63500" y="48005"/>
                </a:lnTo>
                <a:lnTo>
                  <a:pt x="76200" y="48005"/>
                </a:lnTo>
                <a:lnTo>
                  <a:pt x="76200" y="28194"/>
                </a:lnTo>
                <a:close/>
              </a:path>
              <a:path w="1660525" h="76200">
                <a:moveTo>
                  <a:pt x="1584325" y="28194"/>
                </a:moveTo>
                <a:lnTo>
                  <a:pt x="76200" y="28194"/>
                </a:lnTo>
                <a:lnTo>
                  <a:pt x="76200" y="48005"/>
                </a:lnTo>
                <a:lnTo>
                  <a:pt x="1584325" y="48005"/>
                </a:lnTo>
                <a:lnTo>
                  <a:pt x="1584325" y="28194"/>
                </a:lnTo>
                <a:close/>
              </a:path>
              <a:path w="1660525" h="76200">
                <a:moveTo>
                  <a:pt x="1640713" y="28194"/>
                </a:moveTo>
                <a:lnTo>
                  <a:pt x="1597025" y="28194"/>
                </a:lnTo>
                <a:lnTo>
                  <a:pt x="1597025" y="48005"/>
                </a:lnTo>
                <a:lnTo>
                  <a:pt x="1640713" y="48005"/>
                </a:lnTo>
                <a:lnTo>
                  <a:pt x="1660525" y="38100"/>
                </a:lnTo>
                <a:lnTo>
                  <a:pt x="1640713" y="28194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23938" y="2876550"/>
            <a:ext cx="1660525" cy="76200"/>
          </a:xfrm>
          <a:custGeom>
            <a:avLst/>
            <a:gdLst/>
            <a:ahLst/>
            <a:cxnLst/>
            <a:rect l="l" t="t" r="r" b="b"/>
            <a:pathLst>
              <a:path w="166052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8005"/>
                </a:lnTo>
                <a:lnTo>
                  <a:pt x="63500" y="48005"/>
                </a:lnTo>
                <a:lnTo>
                  <a:pt x="63500" y="28194"/>
                </a:lnTo>
                <a:lnTo>
                  <a:pt x="76200" y="28194"/>
                </a:lnTo>
                <a:lnTo>
                  <a:pt x="76200" y="0"/>
                </a:lnTo>
                <a:close/>
              </a:path>
              <a:path w="1660525" h="76200">
                <a:moveTo>
                  <a:pt x="1584325" y="0"/>
                </a:moveTo>
                <a:lnTo>
                  <a:pt x="1584325" y="76200"/>
                </a:lnTo>
                <a:lnTo>
                  <a:pt x="1640713" y="48005"/>
                </a:lnTo>
                <a:lnTo>
                  <a:pt x="1597025" y="48005"/>
                </a:lnTo>
                <a:lnTo>
                  <a:pt x="1597025" y="28194"/>
                </a:lnTo>
                <a:lnTo>
                  <a:pt x="1640713" y="28194"/>
                </a:lnTo>
                <a:lnTo>
                  <a:pt x="1584325" y="0"/>
                </a:lnTo>
                <a:close/>
              </a:path>
              <a:path w="1660525" h="76200">
                <a:moveTo>
                  <a:pt x="76200" y="28194"/>
                </a:moveTo>
                <a:lnTo>
                  <a:pt x="63500" y="28194"/>
                </a:lnTo>
                <a:lnTo>
                  <a:pt x="63500" y="48005"/>
                </a:lnTo>
                <a:lnTo>
                  <a:pt x="76200" y="48005"/>
                </a:lnTo>
                <a:lnTo>
                  <a:pt x="76200" y="28194"/>
                </a:lnTo>
                <a:close/>
              </a:path>
              <a:path w="1660525" h="76200">
                <a:moveTo>
                  <a:pt x="1584325" y="28194"/>
                </a:moveTo>
                <a:lnTo>
                  <a:pt x="76200" y="28194"/>
                </a:lnTo>
                <a:lnTo>
                  <a:pt x="76200" y="48005"/>
                </a:lnTo>
                <a:lnTo>
                  <a:pt x="1584325" y="48005"/>
                </a:lnTo>
                <a:lnTo>
                  <a:pt x="1584325" y="28194"/>
                </a:lnTo>
                <a:close/>
              </a:path>
              <a:path w="1660525" h="76200">
                <a:moveTo>
                  <a:pt x="1640713" y="28194"/>
                </a:moveTo>
                <a:lnTo>
                  <a:pt x="1597025" y="28194"/>
                </a:lnTo>
                <a:lnTo>
                  <a:pt x="1597025" y="48005"/>
                </a:lnTo>
                <a:lnTo>
                  <a:pt x="1640713" y="48005"/>
                </a:lnTo>
                <a:lnTo>
                  <a:pt x="1660525" y="38100"/>
                </a:lnTo>
                <a:lnTo>
                  <a:pt x="1640713" y="28194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3200994-6BED-418B-896E-E3437C79431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4000" y="6435545"/>
            <a:ext cx="2804160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3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288" y="284342"/>
            <a:ext cx="10033635" cy="124656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sz="1800" spc="-5" dirty="0">
                <a:solidFill>
                  <a:srgbClr val="503191"/>
                </a:solidFill>
                <a:latin typeface="Verdana"/>
                <a:cs typeface="Verdana"/>
              </a:rPr>
              <a:t>ASCO 2023; Conca </a:t>
            </a:r>
            <a:r>
              <a:rPr sz="1800" spc="-125" dirty="0">
                <a:solidFill>
                  <a:srgbClr val="503191"/>
                </a:solidFill>
                <a:latin typeface="Verdana"/>
                <a:cs typeface="Verdana"/>
              </a:rPr>
              <a:t>V, </a:t>
            </a:r>
            <a:r>
              <a:rPr sz="1800" dirty="0">
                <a:solidFill>
                  <a:srgbClr val="503191"/>
                </a:solidFill>
                <a:latin typeface="Verdana"/>
                <a:cs typeface="Verdana"/>
              </a:rPr>
              <a:t>et al. </a:t>
            </a:r>
            <a:r>
              <a:rPr sz="1800" spc="-10" dirty="0">
                <a:solidFill>
                  <a:srgbClr val="503191"/>
                </a:solidFill>
                <a:latin typeface="Verdana"/>
                <a:cs typeface="Verdana"/>
              </a:rPr>
              <a:t>Abstract No. </a:t>
            </a:r>
            <a:r>
              <a:rPr sz="1800" spc="-5" dirty="0">
                <a:solidFill>
                  <a:srgbClr val="503191"/>
                </a:solidFill>
                <a:latin typeface="Verdana"/>
                <a:cs typeface="Verdana"/>
              </a:rPr>
              <a:t>3575 </a:t>
            </a:r>
            <a:r>
              <a:rPr sz="1800" dirty="0">
                <a:solidFill>
                  <a:srgbClr val="503191"/>
                </a:solidFill>
                <a:latin typeface="Verdana"/>
                <a:cs typeface="Verdana"/>
              </a:rPr>
              <a:t>–</a:t>
            </a:r>
            <a:r>
              <a:rPr sz="1800" spc="215" dirty="0">
                <a:solidFill>
                  <a:srgbClr val="503191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503191"/>
                </a:solidFill>
                <a:latin typeface="Verdana"/>
                <a:cs typeface="Verdana"/>
              </a:rPr>
              <a:t>poster</a:t>
            </a:r>
            <a:endParaRPr sz="1800" dirty="0">
              <a:latin typeface="Verdana"/>
              <a:cs typeface="Verdana"/>
            </a:endParaRPr>
          </a:p>
          <a:p>
            <a:pPr marL="38100">
              <a:lnSpc>
                <a:spcPts val="2520"/>
              </a:lnSpc>
              <a:spcBef>
                <a:spcPts val="95"/>
              </a:spcBef>
            </a:pPr>
            <a:r>
              <a:rPr lang="cs-CZ" sz="2200" b="1" spc="-5" dirty="0" err="1">
                <a:latin typeface="Verdana"/>
                <a:cs typeface="Verdana"/>
              </a:rPr>
              <a:t>mFOLFOXIRI</a:t>
            </a:r>
            <a:r>
              <a:rPr lang="cs-CZ" sz="2200" b="1" spc="-5" dirty="0">
                <a:latin typeface="Verdana"/>
                <a:cs typeface="Verdana"/>
              </a:rPr>
              <a:t> </a:t>
            </a:r>
            <a:r>
              <a:rPr lang="cs-CZ" sz="2200" b="1" spc="-10" dirty="0">
                <a:latin typeface="Verdana"/>
                <a:cs typeface="Verdana"/>
              </a:rPr>
              <a:t>plus </a:t>
            </a:r>
            <a:r>
              <a:rPr lang="cs-CZ" sz="2200" b="1" spc="-5" dirty="0" err="1">
                <a:latin typeface="Verdana"/>
                <a:cs typeface="Verdana"/>
              </a:rPr>
              <a:t>cetuximab</a:t>
            </a:r>
            <a:r>
              <a:rPr lang="cs-CZ" sz="2200" b="1" spc="-5" dirty="0">
                <a:latin typeface="Verdana"/>
                <a:cs typeface="Verdana"/>
              </a:rPr>
              <a:t>* + </a:t>
            </a:r>
            <a:r>
              <a:rPr lang="cs-CZ" sz="2200" b="1" spc="-5" dirty="0" err="1">
                <a:latin typeface="Verdana"/>
                <a:cs typeface="Verdana"/>
              </a:rPr>
              <a:t>avelumab</a:t>
            </a:r>
            <a:r>
              <a:rPr lang="cs-CZ" sz="2175" b="1" spc="-7" baseline="24904" dirty="0">
                <a:latin typeface="Verdana"/>
                <a:cs typeface="Verdana"/>
              </a:rPr>
              <a:t>† </a:t>
            </a:r>
            <a:r>
              <a:rPr lang="cs-CZ" sz="2200" b="1" spc="-5" dirty="0">
                <a:latin typeface="Verdana"/>
              </a:rPr>
              <a:t>jako úvodní léčba</a:t>
            </a:r>
          </a:p>
          <a:p>
            <a:pPr marL="38100">
              <a:lnSpc>
                <a:spcPts val="2520"/>
              </a:lnSpc>
            </a:pPr>
            <a:r>
              <a:rPr lang="cs-CZ" sz="2200" b="1" spc="-5" dirty="0">
                <a:latin typeface="Verdana"/>
                <a:cs typeface="Verdana"/>
              </a:rPr>
              <a:t>RAS </a:t>
            </a:r>
            <a:r>
              <a:rPr lang="cs-CZ" sz="2200" b="1" spc="-10" dirty="0" err="1">
                <a:latin typeface="Verdana"/>
                <a:cs typeface="Verdana"/>
              </a:rPr>
              <a:t>wt</a:t>
            </a:r>
            <a:r>
              <a:rPr lang="cs-CZ" sz="2200" b="1" spc="-10" dirty="0">
                <a:latin typeface="Verdana"/>
                <a:cs typeface="Verdana"/>
              </a:rPr>
              <a:t> </a:t>
            </a:r>
            <a:r>
              <a:rPr lang="cs-CZ" sz="2200" b="1" spc="-10" dirty="0" err="1">
                <a:latin typeface="Verdana"/>
                <a:cs typeface="Verdana"/>
              </a:rPr>
              <a:t>mCRC</a:t>
            </a:r>
            <a:r>
              <a:rPr lang="cs-CZ" sz="2200" b="1" spc="-10" dirty="0">
                <a:latin typeface="Verdana"/>
                <a:cs typeface="Verdana"/>
              </a:rPr>
              <a:t>: Výsledky studie fáze</a:t>
            </a:r>
            <a:r>
              <a:rPr lang="cs-CZ" sz="2200" b="1" spc="-5" dirty="0">
                <a:latin typeface="Verdana"/>
                <a:cs typeface="Verdana"/>
              </a:rPr>
              <a:t> II </a:t>
            </a:r>
            <a:r>
              <a:rPr lang="cs-CZ" sz="2200" b="1" spc="-10" dirty="0">
                <a:latin typeface="Verdana"/>
                <a:cs typeface="Verdana"/>
              </a:rPr>
              <a:t>AVETRIC </a:t>
            </a:r>
            <a:r>
              <a:rPr lang="cs-CZ" sz="2200" b="1" spc="-5" dirty="0">
                <a:latin typeface="Verdana"/>
                <a:cs typeface="Verdana"/>
              </a:rPr>
              <a:t>trial by</a:t>
            </a:r>
            <a:r>
              <a:rPr lang="cs-CZ" sz="2200" b="1" spc="100" dirty="0">
                <a:latin typeface="Verdana"/>
                <a:cs typeface="Verdana"/>
              </a:rPr>
              <a:t> </a:t>
            </a:r>
            <a:r>
              <a:rPr lang="cs-CZ" sz="2200" b="1" spc="-10" dirty="0">
                <a:latin typeface="Verdana"/>
                <a:cs typeface="Verdana"/>
              </a:rPr>
              <a:t>GONO </a:t>
            </a:r>
            <a:r>
              <a:rPr sz="1400" b="1" spc="-5" dirty="0">
                <a:latin typeface="Verdana"/>
                <a:cs typeface="Verdana"/>
              </a:rPr>
              <a:t>Study design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3944" y="5751372"/>
            <a:ext cx="9008745" cy="916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5"/>
              </a:spcBef>
            </a:pPr>
            <a:r>
              <a:rPr sz="800" spc="-5" dirty="0">
                <a:latin typeface="Verdana"/>
                <a:cs typeface="Verdana"/>
              </a:rPr>
              <a:t>*Patients </a:t>
            </a:r>
            <a:r>
              <a:rPr sz="800" dirty="0">
                <a:latin typeface="Verdana"/>
                <a:cs typeface="Verdana"/>
              </a:rPr>
              <a:t>received Q2W </a:t>
            </a:r>
            <a:r>
              <a:rPr sz="800" spc="-5" dirty="0">
                <a:latin typeface="Verdana"/>
                <a:cs typeface="Verdana"/>
              </a:rPr>
              <a:t>cetuximab while the Erbitux </a:t>
            </a:r>
            <a:r>
              <a:rPr sz="800" dirty="0">
                <a:latin typeface="Verdana"/>
                <a:cs typeface="Verdana"/>
              </a:rPr>
              <a:t>EU SmPC </a:t>
            </a:r>
            <a:r>
              <a:rPr sz="800" spc="-5" dirty="0">
                <a:latin typeface="Verdana"/>
                <a:cs typeface="Verdana"/>
              </a:rPr>
              <a:t>states that cetuximab should </a:t>
            </a:r>
            <a:r>
              <a:rPr sz="800" dirty="0">
                <a:latin typeface="Verdana"/>
                <a:cs typeface="Verdana"/>
              </a:rPr>
              <a:t>be administered QW; †The combination therapy of </a:t>
            </a:r>
            <a:r>
              <a:rPr sz="800" spc="-5" dirty="0">
                <a:latin typeface="Verdana"/>
                <a:cs typeface="Verdana"/>
              </a:rPr>
              <a:t>cetuximab </a:t>
            </a:r>
            <a:r>
              <a:rPr sz="800" dirty="0">
                <a:latin typeface="Verdana"/>
                <a:cs typeface="Verdana"/>
              </a:rPr>
              <a:t>+ </a:t>
            </a:r>
            <a:r>
              <a:rPr sz="800" spc="-5" dirty="0">
                <a:latin typeface="Verdana"/>
                <a:cs typeface="Verdana"/>
              </a:rPr>
              <a:t>avelumab </a:t>
            </a:r>
            <a:r>
              <a:rPr sz="800" dirty="0">
                <a:latin typeface="Verdana"/>
                <a:cs typeface="Verdana"/>
              </a:rPr>
              <a:t>± CT </a:t>
            </a:r>
            <a:r>
              <a:rPr sz="800" spc="-5" dirty="0">
                <a:latin typeface="Verdana"/>
                <a:cs typeface="Verdana"/>
              </a:rPr>
              <a:t>is  currently </a:t>
            </a:r>
            <a:r>
              <a:rPr sz="800" dirty="0">
                <a:latin typeface="Verdana"/>
                <a:cs typeface="Verdana"/>
              </a:rPr>
              <a:t>under </a:t>
            </a:r>
            <a:r>
              <a:rPr sz="800" spc="-5" dirty="0">
                <a:latin typeface="Verdana"/>
                <a:cs typeface="Verdana"/>
              </a:rPr>
              <a:t>investigation and has </a:t>
            </a:r>
            <a:r>
              <a:rPr sz="800" dirty="0">
                <a:latin typeface="Verdana"/>
                <a:cs typeface="Verdana"/>
              </a:rPr>
              <a:t>not been approved for </a:t>
            </a:r>
            <a:r>
              <a:rPr sz="800" spc="-5" dirty="0">
                <a:latin typeface="Verdana"/>
                <a:cs typeface="Verdana"/>
              </a:rPr>
              <a:t>treatment </a:t>
            </a:r>
            <a:r>
              <a:rPr sz="800" dirty="0">
                <a:latin typeface="Verdana"/>
                <a:cs typeface="Verdana"/>
              </a:rPr>
              <a:t>of </a:t>
            </a:r>
            <a:r>
              <a:rPr sz="800" spc="-5" dirty="0">
                <a:latin typeface="Verdana"/>
                <a:cs typeface="Verdana"/>
              </a:rPr>
              <a:t>any patients; </a:t>
            </a:r>
            <a:r>
              <a:rPr sz="800" dirty="0">
                <a:latin typeface="Verdana"/>
                <a:cs typeface="Verdana"/>
              </a:rPr>
              <a:t>there </a:t>
            </a:r>
            <a:r>
              <a:rPr sz="800" spc="-5" dirty="0">
                <a:latin typeface="Verdana"/>
                <a:cs typeface="Verdana"/>
              </a:rPr>
              <a:t>is </a:t>
            </a:r>
            <a:r>
              <a:rPr sz="800" dirty="0">
                <a:latin typeface="Verdana"/>
                <a:cs typeface="Verdana"/>
              </a:rPr>
              <a:t>no </a:t>
            </a:r>
            <a:r>
              <a:rPr sz="800" spc="-5" dirty="0">
                <a:latin typeface="Verdana"/>
                <a:cs typeface="Verdana"/>
              </a:rPr>
              <a:t>guarantee that any </a:t>
            </a:r>
            <a:r>
              <a:rPr sz="800" dirty="0">
                <a:latin typeface="Verdana"/>
                <a:cs typeface="Verdana"/>
              </a:rPr>
              <a:t>combination product </a:t>
            </a:r>
            <a:r>
              <a:rPr sz="800" spc="-5" dirty="0">
                <a:latin typeface="Verdana"/>
                <a:cs typeface="Verdana"/>
              </a:rPr>
              <a:t>will </a:t>
            </a:r>
            <a:r>
              <a:rPr sz="800" dirty="0">
                <a:latin typeface="Verdana"/>
                <a:cs typeface="Verdana"/>
              </a:rPr>
              <a:t>be approved </a:t>
            </a:r>
            <a:r>
              <a:rPr sz="800" spc="-5" dirty="0">
                <a:latin typeface="Verdana"/>
                <a:cs typeface="Verdana"/>
              </a:rPr>
              <a:t>in the </a:t>
            </a:r>
            <a:r>
              <a:rPr sz="800" dirty="0">
                <a:latin typeface="Verdana"/>
                <a:cs typeface="Verdana"/>
              </a:rPr>
              <a:t>sought-  </a:t>
            </a:r>
            <a:r>
              <a:rPr sz="800" spc="-5" dirty="0">
                <a:latin typeface="Verdana"/>
                <a:cs typeface="Verdana"/>
              </a:rPr>
              <a:t>after indication </a:t>
            </a:r>
            <a:r>
              <a:rPr sz="800" dirty="0">
                <a:latin typeface="Verdana"/>
                <a:cs typeface="Verdana"/>
              </a:rPr>
              <a:t>by </a:t>
            </a:r>
            <a:r>
              <a:rPr sz="800" spc="-5" dirty="0">
                <a:latin typeface="Verdana"/>
                <a:cs typeface="Verdana"/>
              </a:rPr>
              <a:t>any health authority </a:t>
            </a:r>
            <a:r>
              <a:rPr sz="800" dirty="0">
                <a:latin typeface="Verdana"/>
                <a:cs typeface="Verdana"/>
              </a:rPr>
              <a:t>worldwide; </a:t>
            </a:r>
            <a:r>
              <a:rPr sz="800" spc="-5" dirty="0">
                <a:latin typeface="Verdana"/>
                <a:cs typeface="Verdana"/>
              </a:rPr>
              <a:t>‡Primary </a:t>
            </a:r>
            <a:r>
              <a:rPr sz="800" dirty="0">
                <a:latin typeface="Verdana"/>
                <a:cs typeface="Verdana"/>
              </a:rPr>
              <a:t>endpoint </a:t>
            </a:r>
            <a:r>
              <a:rPr sz="800" spc="-5" dirty="0">
                <a:latin typeface="Verdana"/>
                <a:cs typeface="Verdana"/>
              </a:rPr>
              <a:t>was stated as </a:t>
            </a:r>
            <a:r>
              <a:rPr sz="800" dirty="0">
                <a:latin typeface="Verdana"/>
                <a:cs typeface="Verdana"/>
              </a:rPr>
              <a:t>an increase </a:t>
            </a:r>
            <a:r>
              <a:rPr sz="800" spc="-5" dirty="0">
                <a:latin typeface="Verdana"/>
                <a:cs typeface="Verdana"/>
              </a:rPr>
              <a:t>in </a:t>
            </a:r>
            <a:r>
              <a:rPr sz="800" dirty="0">
                <a:latin typeface="Verdana"/>
                <a:cs typeface="Verdana"/>
              </a:rPr>
              <a:t>mPFS from 10.0 </a:t>
            </a:r>
            <a:r>
              <a:rPr sz="800" spc="-5" dirty="0">
                <a:latin typeface="Verdana"/>
                <a:cs typeface="Verdana"/>
              </a:rPr>
              <a:t>to </a:t>
            </a:r>
            <a:r>
              <a:rPr sz="800" dirty="0">
                <a:latin typeface="Verdana"/>
                <a:cs typeface="Verdana"/>
              </a:rPr>
              <a:t>19.4 months; </a:t>
            </a:r>
            <a:r>
              <a:rPr sz="800" dirty="0">
                <a:latin typeface="Carlito"/>
                <a:cs typeface="Carlito"/>
              </a:rPr>
              <a:t>§</a:t>
            </a:r>
            <a:r>
              <a:rPr sz="800" dirty="0">
                <a:latin typeface="Verdana"/>
                <a:cs typeface="Verdana"/>
              </a:rPr>
              <a:t>All </a:t>
            </a:r>
            <a:r>
              <a:rPr sz="800" spc="-5" dirty="0">
                <a:latin typeface="Verdana"/>
                <a:cs typeface="Verdana"/>
              </a:rPr>
              <a:t>patients had pMMR </a:t>
            </a:r>
            <a:r>
              <a:rPr sz="800" dirty="0">
                <a:latin typeface="Verdana"/>
                <a:cs typeface="Verdana"/>
              </a:rPr>
              <a:t>RAS wt/BRAF </a:t>
            </a:r>
            <a:r>
              <a:rPr sz="800" spc="-5" dirty="0">
                <a:latin typeface="Verdana"/>
                <a:cs typeface="Verdana"/>
              </a:rPr>
              <a:t>wt  </a:t>
            </a:r>
            <a:r>
              <a:rPr sz="800" dirty="0">
                <a:latin typeface="Verdana"/>
                <a:cs typeface="Verdana"/>
              </a:rPr>
              <a:t>mCRC; 89% </a:t>
            </a:r>
            <a:r>
              <a:rPr sz="800" spc="-5" dirty="0">
                <a:latin typeface="Verdana"/>
                <a:cs typeface="Verdana"/>
              </a:rPr>
              <a:t>had </a:t>
            </a:r>
            <a:r>
              <a:rPr sz="800" dirty="0">
                <a:latin typeface="Verdana"/>
                <a:cs typeface="Verdana"/>
              </a:rPr>
              <a:t>LS or rectal primary tumors; 11% </a:t>
            </a:r>
            <a:r>
              <a:rPr sz="800" spc="-5" dirty="0">
                <a:latin typeface="Verdana"/>
                <a:cs typeface="Verdana"/>
              </a:rPr>
              <a:t>had </a:t>
            </a:r>
            <a:r>
              <a:rPr sz="800" dirty="0">
                <a:latin typeface="Verdana"/>
                <a:cs typeface="Verdana"/>
              </a:rPr>
              <a:t>RS primary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tumors.</a:t>
            </a:r>
            <a:endParaRPr sz="800">
              <a:latin typeface="Verdana"/>
              <a:cs typeface="Verdana"/>
            </a:endParaRPr>
          </a:p>
          <a:p>
            <a:pPr marL="12700" marR="162560">
              <a:lnSpc>
                <a:spcPct val="105100"/>
              </a:lnSpc>
            </a:pPr>
            <a:r>
              <a:rPr sz="800" dirty="0">
                <a:latin typeface="Verdana"/>
                <a:cs typeface="Verdana"/>
              </a:rPr>
              <a:t>1L, </a:t>
            </a:r>
            <a:r>
              <a:rPr sz="800" spc="-5" dirty="0">
                <a:latin typeface="Verdana"/>
                <a:cs typeface="Verdana"/>
              </a:rPr>
              <a:t>first-line; </a:t>
            </a:r>
            <a:r>
              <a:rPr sz="800" dirty="0">
                <a:latin typeface="Verdana"/>
                <a:cs typeface="Verdana"/>
              </a:rPr>
              <a:t>DCR, disease control rate; </a:t>
            </a:r>
            <a:r>
              <a:rPr sz="800" spc="-5" dirty="0">
                <a:latin typeface="Verdana"/>
                <a:cs typeface="Verdana"/>
              </a:rPr>
              <a:t>ETS, early tumor shrinkage; </a:t>
            </a:r>
            <a:r>
              <a:rPr sz="800" dirty="0">
                <a:latin typeface="Verdana"/>
                <a:cs typeface="Verdana"/>
              </a:rPr>
              <a:t>LLD, </a:t>
            </a:r>
            <a:r>
              <a:rPr sz="800" spc="-5" dirty="0">
                <a:latin typeface="Verdana"/>
                <a:cs typeface="Verdana"/>
              </a:rPr>
              <a:t>liver-limited </a:t>
            </a:r>
            <a:r>
              <a:rPr sz="800" dirty="0">
                <a:latin typeface="Verdana"/>
                <a:cs typeface="Verdana"/>
              </a:rPr>
              <a:t>disease; LS, left-sided; mDpR, median depth of response; mFOLFOXIRI, modified  FOLFOXIRI; (m)PFS, (median) progression-free </a:t>
            </a:r>
            <a:r>
              <a:rPr sz="800" spc="-5" dirty="0">
                <a:latin typeface="Verdana"/>
                <a:cs typeface="Verdana"/>
              </a:rPr>
              <a:t>survival; </a:t>
            </a:r>
            <a:r>
              <a:rPr sz="800" dirty="0">
                <a:latin typeface="Verdana"/>
                <a:cs typeface="Verdana"/>
              </a:rPr>
              <a:t>PD, progressive disease; ORR, overall response rate; OS, overall survival; </a:t>
            </a:r>
            <a:r>
              <a:rPr sz="800" spc="-5" dirty="0">
                <a:latin typeface="Verdana"/>
                <a:cs typeface="Verdana"/>
              </a:rPr>
              <a:t>pMMR, </a:t>
            </a:r>
            <a:r>
              <a:rPr sz="800" dirty="0">
                <a:latin typeface="Verdana"/>
                <a:cs typeface="Verdana"/>
              </a:rPr>
              <a:t>proficient mismatch repair; QW,  weekly; Q2W, every </a:t>
            </a:r>
            <a:r>
              <a:rPr sz="800" spc="-5" dirty="0">
                <a:latin typeface="Verdana"/>
                <a:cs typeface="Verdana"/>
              </a:rPr>
              <a:t>two </a:t>
            </a:r>
            <a:r>
              <a:rPr sz="800" dirty="0">
                <a:latin typeface="Verdana"/>
                <a:cs typeface="Verdana"/>
              </a:rPr>
              <a:t>weeks; RS,</a:t>
            </a:r>
            <a:r>
              <a:rPr sz="800" spc="-1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right-sided.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4666" y="2539441"/>
            <a:ext cx="59639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4155440" algn="l"/>
              </a:tabLst>
            </a:pPr>
            <a:r>
              <a:rPr sz="1400" b="1" dirty="0">
                <a:latin typeface="Verdana"/>
                <a:cs typeface="Verdana"/>
              </a:rPr>
              <a:t>Primary </a:t>
            </a:r>
            <a:r>
              <a:rPr sz="1400" b="1" spc="-5" dirty="0">
                <a:latin typeface="Verdana"/>
                <a:cs typeface="Verdana"/>
              </a:rPr>
              <a:t>endpoint:</a:t>
            </a:r>
            <a:r>
              <a:rPr sz="1400" b="1" spc="-10" dirty="0">
                <a:latin typeface="Verdana"/>
                <a:cs typeface="Verdana"/>
              </a:rPr>
              <a:t> </a:t>
            </a:r>
            <a:r>
              <a:rPr sz="1400" b="1" spc="5" dirty="0">
                <a:latin typeface="Verdana"/>
                <a:cs typeface="Verdana"/>
              </a:rPr>
              <a:t>PFS</a:t>
            </a:r>
            <a:r>
              <a:rPr sz="1350" spc="7" baseline="27777" dirty="0">
                <a:latin typeface="Verdana"/>
                <a:cs typeface="Verdana"/>
              </a:rPr>
              <a:t>‡	</a:t>
            </a:r>
            <a:r>
              <a:rPr sz="1400" b="1" dirty="0">
                <a:latin typeface="Verdana"/>
                <a:cs typeface="Verdana"/>
              </a:rPr>
              <a:t>Efficacy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summary</a:t>
            </a:r>
            <a:endParaRPr sz="14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84953" y="2954527"/>
          <a:ext cx="3427095" cy="2285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23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47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1L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cetuximab*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+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avelumab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+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mFOLFOXIRI</a:t>
                      </a:r>
                      <a:r>
                        <a:rPr sz="1200" b="1" spc="-7" baseline="243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†</a:t>
                      </a:r>
                      <a:endParaRPr sz="1200" baseline="24305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319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N=62</a:t>
                      </a:r>
                      <a:r>
                        <a:rPr sz="1200" b="1" baseline="243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§</a:t>
                      </a:r>
                      <a:endParaRPr sz="1200" baseline="24305">
                        <a:latin typeface="Verdana"/>
                        <a:cs typeface="Verdana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319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ORR,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%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DD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82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D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DCR,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%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98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R0 resection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rate,</a:t>
                      </a:r>
                      <a:r>
                        <a:rPr sz="12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%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DD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21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D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549275" marR="1993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In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patients with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LLD,</a:t>
                      </a:r>
                      <a:r>
                        <a:rPr sz="12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% 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(n=26)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27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10" dirty="0">
                          <a:latin typeface="Verdana"/>
                          <a:cs typeface="Verdana"/>
                        </a:rPr>
                        <a:t>ETS,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%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DD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74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D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mDpR,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%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56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048125" y="5451449"/>
            <a:ext cx="43383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OS data were </a:t>
            </a:r>
            <a:r>
              <a:rPr sz="1200" b="1" dirty="0">
                <a:latin typeface="Verdana"/>
                <a:cs typeface="Verdana"/>
              </a:rPr>
              <a:t>immature at </a:t>
            </a:r>
            <a:r>
              <a:rPr sz="1200" b="1" spc="-5" dirty="0">
                <a:latin typeface="Verdana"/>
                <a:cs typeface="Verdana"/>
              </a:rPr>
              <a:t>the </a:t>
            </a:r>
            <a:r>
              <a:rPr sz="1200" b="1" dirty="0">
                <a:latin typeface="Verdana"/>
                <a:cs typeface="Verdana"/>
              </a:rPr>
              <a:t>time of </a:t>
            </a:r>
            <a:r>
              <a:rPr sz="1200" b="1" spc="-5" dirty="0">
                <a:latin typeface="Verdana"/>
                <a:cs typeface="Verdana"/>
              </a:rPr>
              <a:t>data</a:t>
            </a:r>
            <a:r>
              <a:rPr sz="1200" b="1" spc="10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cut-off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8783" y="1810511"/>
            <a:ext cx="1957070" cy="485140"/>
          </a:xfrm>
          <a:custGeom>
            <a:avLst/>
            <a:gdLst/>
            <a:ahLst/>
            <a:cxnLst/>
            <a:rect l="l" t="t" r="r" b="b"/>
            <a:pathLst>
              <a:path w="1957070" h="485139">
                <a:moveTo>
                  <a:pt x="1905508" y="0"/>
                </a:moveTo>
                <a:lnTo>
                  <a:pt x="51282" y="0"/>
                </a:lnTo>
                <a:lnTo>
                  <a:pt x="31321" y="4034"/>
                </a:lnTo>
                <a:lnTo>
                  <a:pt x="15020" y="15033"/>
                </a:lnTo>
                <a:lnTo>
                  <a:pt x="4030" y="31343"/>
                </a:lnTo>
                <a:lnTo>
                  <a:pt x="0" y="51308"/>
                </a:lnTo>
                <a:lnTo>
                  <a:pt x="0" y="433324"/>
                </a:lnTo>
                <a:lnTo>
                  <a:pt x="4030" y="453288"/>
                </a:lnTo>
                <a:lnTo>
                  <a:pt x="15020" y="469598"/>
                </a:lnTo>
                <a:lnTo>
                  <a:pt x="31321" y="480597"/>
                </a:lnTo>
                <a:lnTo>
                  <a:pt x="51282" y="484632"/>
                </a:lnTo>
                <a:lnTo>
                  <a:pt x="1905508" y="484632"/>
                </a:lnTo>
                <a:lnTo>
                  <a:pt x="1925472" y="480597"/>
                </a:lnTo>
                <a:lnTo>
                  <a:pt x="1941782" y="469598"/>
                </a:lnTo>
                <a:lnTo>
                  <a:pt x="1952781" y="453288"/>
                </a:lnTo>
                <a:lnTo>
                  <a:pt x="1956815" y="433324"/>
                </a:lnTo>
                <a:lnTo>
                  <a:pt x="1956815" y="51308"/>
                </a:lnTo>
                <a:lnTo>
                  <a:pt x="1952781" y="31343"/>
                </a:lnTo>
                <a:lnTo>
                  <a:pt x="1941782" y="15033"/>
                </a:lnTo>
                <a:lnTo>
                  <a:pt x="1925472" y="4034"/>
                </a:lnTo>
                <a:lnTo>
                  <a:pt x="1905508" y="0"/>
                </a:lnTo>
                <a:close/>
              </a:path>
            </a:pathLst>
          </a:custGeom>
          <a:solidFill>
            <a:srgbClr val="0E6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48308" y="1871218"/>
            <a:ext cx="173672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Verdana"/>
                <a:cs typeface="Verdana"/>
              </a:rPr>
              <a:t>Previously-untreated  RAS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wt mCRC</a:t>
            </a:r>
            <a:r>
              <a:rPr sz="11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Verdana"/>
                <a:cs typeface="Verdana"/>
              </a:rPr>
              <a:t>(N=62)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29940" y="1824227"/>
            <a:ext cx="4060190" cy="483234"/>
          </a:xfrm>
          <a:custGeom>
            <a:avLst/>
            <a:gdLst/>
            <a:ahLst/>
            <a:cxnLst/>
            <a:rect l="l" t="t" r="r" b="b"/>
            <a:pathLst>
              <a:path w="4060190" h="483235">
                <a:moveTo>
                  <a:pt x="3979417" y="0"/>
                </a:moveTo>
                <a:lnTo>
                  <a:pt x="80518" y="0"/>
                </a:lnTo>
                <a:lnTo>
                  <a:pt x="49184" y="6330"/>
                </a:lnTo>
                <a:lnTo>
                  <a:pt x="23590" y="23590"/>
                </a:lnTo>
                <a:lnTo>
                  <a:pt x="6330" y="49184"/>
                </a:lnTo>
                <a:lnTo>
                  <a:pt x="0" y="80518"/>
                </a:lnTo>
                <a:lnTo>
                  <a:pt x="0" y="402589"/>
                </a:lnTo>
                <a:lnTo>
                  <a:pt x="6330" y="433923"/>
                </a:lnTo>
                <a:lnTo>
                  <a:pt x="23590" y="459517"/>
                </a:lnTo>
                <a:lnTo>
                  <a:pt x="49184" y="476777"/>
                </a:lnTo>
                <a:lnTo>
                  <a:pt x="80518" y="483108"/>
                </a:lnTo>
                <a:lnTo>
                  <a:pt x="3979417" y="483108"/>
                </a:lnTo>
                <a:lnTo>
                  <a:pt x="4010751" y="476777"/>
                </a:lnTo>
                <a:lnTo>
                  <a:pt x="4036345" y="459517"/>
                </a:lnTo>
                <a:lnTo>
                  <a:pt x="4053605" y="433923"/>
                </a:lnTo>
                <a:lnTo>
                  <a:pt x="4059936" y="402589"/>
                </a:lnTo>
                <a:lnTo>
                  <a:pt x="4059936" y="80518"/>
                </a:lnTo>
                <a:lnTo>
                  <a:pt x="4053605" y="49184"/>
                </a:lnTo>
                <a:lnTo>
                  <a:pt x="4036345" y="23590"/>
                </a:lnTo>
                <a:lnTo>
                  <a:pt x="4010751" y="6330"/>
                </a:lnTo>
                <a:lnTo>
                  <a:pt x="3979417" y="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13125" y="1884933"/>
            <a:ext cx="389255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Verdana"/>
                <a:cs typeface="Verdana"/>
              </a:rPr>
              <a:t>Cetuximab* (500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mg/m</a:t>
            </a:r>
            <a:r>
              <a:rPr sz="1050" b="1" baseline="27777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) + </a:t>
            </a:r>
            <a:r>
              <a:rPr sz="1100" b="1" spc="-5" dirty="0">
                <a:solidFill>
                  <a:srgbClr val="FFFFFF"/>
                </a:solidFill>
                <a:latin typeface="Verdana"/>
                <a:cs typeface="Verdana"/>
              </a:rPr>
              <a:t>avelumab (800</a:t>
            </a:r>
            <a:r>
              <a:rPr sz="1100" b="1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Verdana"/>
                <a:cs typeface="Verdana"/>
              </a:rPr>
              <a:t>mg)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+ mFOLFOXIRI</a:t>
            </a:r>
            <a:r>
              <a:rPr sz="1050" b="1" baseline="27777" dirty="0">
                <a:solidFill>
                  <a:srgbClr val="FFFFFF"/>
                </a:solidFill>
                <a:latin typeface="Verdana"/>
                <a:cs typeface="Verdana"/>
              </a:rPr>
              <a:t>† </a:t>
            </a:r>
            <a:r>
              <a:rPr sz="1100" b="1" spc="-5" dirty="0">
                <a:solidFill>
                  <a:srgbClr val="FFFFFF"/>
                </a:solidFill>
                <a:latin typeface="Verdana"/>
                <a:cs typeface="Verdana"/>
              </a:rPr>
              <a:t>Q2W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up to 12</a:t>
            </a:r>
            <a:r>
              <a:rPr sz="1100" b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Verdana"/>
                <a:cs typeface="Verdana"/>
              </a:rPr>
              <a:t>cycles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25156" y="1824227"/>
            <a:ext cx="2463165" cy="483234"/>
          </a:xfrm>
          <a:custGeom>
            <a:avLst/>
            <a:gdLst/>
            <a:ahLst/>
            <a:cxnLst/>
            <a:rect l="l" t="t" r="r" b="b"/>
            <a:pathLst>
              <a:path w="2463165" h="483235">
                <a:moveTo>
                  <a:pt x="2382266" y="0"/>
                </a:moveTo>
                <a:lnTo>
                  <a:pt x="80518" y="0"/>
                </a:lnTo>
                <a:lnTo>
                  <a:pt x="49184" y="6330"/>
                </a:lnTo>
                <a:lnTo>
                  <a:pt x="23590" y="23590"/>
                </a:lnTo>
                <a:lnTo>
                  <a:pt x="6330" y="49184"/>
                </a:lnTo>
                <a:lnTo>
                  <a:pt x="0" y="80518"/>
                </a:lnTo>
                <a:lnTo>
                  <a:pt x="0" y="402589"/>
                </a:lnTo>
                <a:lnTo>
                  <a:pt x="6330" y="433923"/>
                </a:lnTo>
                <a:lnTo>
                  <a:pt x="23590" y="459517"/>
                </a:lnTo>
                <a:lnTo>
                  <a:pt x="49184" y="476777"/>
                </a:lnTo>
                <a:lnTo>
                  <a:pt x="80518" y="483108"/>
                </a:lnTo>
                <a:lnTo>
                  <a:pt x="2382266" y="483108"/>
                </a:lnTo>
                <a:lnTo>
                  <a:pt x="2413599" y="476777"/>
                </a:lnTo>
                <a:lnTo>
                  <a:pt x="2439193" y="459517"/>
                </a:lnTo>
                <a:lnTo>
                  <a:pt x="2456453" y="433923"/>
                </a:lnTo>
                <a:lnTo>
                  <a:pt x="2462784" y="402589"/>
                </a:lnTo>
                <a:lnTo>
                  <a:pt x="2462784" y="80518"/>
                </a:lnTo>
                <a:lnTo>
                  <a:pt x="2456453" y="49184"/>
                </a:lnTo>
                <a:lnTo>
                  <a:pt x="2439193" y="23590"/>
                </a:lnTo>
                <a:lnTo>
                  <a:pt x="2413599" y="6330"/>
                </a:lnTo>
                <a:lnTo>
                  <a:pt x="2382266" y="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5143" y="1884933"/>
            <a:ext cx="216344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4170" marR="30480" indent="-306705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Verdana"/>
                <a:cs typeface="Verdana"/>
              </a:rPr>
              <a:t>Cetuximab*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+ </a:t>
            </a:r>
            <a:r>
              <a:rPr sz="1100" b="1" spc="-5" dirty="0">
                <a:solidFill>
                  <a:srgbClr val="FFFFFF"/>
                </a:solidFill>
                <a:latin typeface="Verdana"/>
                <a:cs typeface="Verdana"/>
              </a:rPr>
              <a:t>avelumab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+  </a:t>
            </a:r>
            <a:r>
              <a:rPr sz="1100" b="1" spc="-5" dirty="0">
                <a:solidFill>
                  <a:srgbClr val="FFFFFF"/>
                </a:solidFill>
                <a:latin typeface="Verdana"/>
                <a:cs typeface="Verdana"/>
              </a:rPr>
              <a:t>5-FU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sz="11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leucovorin</a:t>
            </a:r>
            <a:r>
              <a:rPr sz="1050" b="1" baseline="27777" dirty="0">
                <a:solidFill>
                  <a:srgbClr val="FFFFFF"/>
                </a:solidFill>
                <a:latin typeface="Verdana"/>
                <a:cs typeface="Verdana"/>
              </a:rPr>
              <a:t>†</a:t>
            </a:r>
            <a:endParaRPr sz="1050" baseline="27777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22280" y="1824227"/>
            <a:ext cx="620395" cy="483234"/>
          </a:xfrm>
          <a:custGeom>
            <a:avLst/>
            <a:gdLst/>
            <a:ahLst/>
            <a:cxnLst/>
            <a:rect l="l" t="t" r="r" b="b"/>
            <a:pathLst>
              <a:path w="620395" h="483235">
                <a:moveTo>
                  <a:pt x="539750" y="0"/>
                </a:moveTo>
                <a:lnTo>
                  <a:pt x="80518" y="0"/>
                </a:lnTo>
                <a:lnTo>
                  <a:pt x="49184" y="6330"/>
                </a:lnTo>
                <a:lnTo>
                  <a:pt x="23590" y="23590"/>
                </a:lnTo>
                <a:lnTo>
                  <a:pt x="6330" y="49184"/>
                </a:lnTo>
                <a:lnTo>
                  <a:pt x="0" y="80518"/>
                </a:lnTo>
                <a:lnTo>
                  <a:pt x="0" y="402589"/>
                </a:lnTo>
                <a:lnTo>
                  <a:pt x="6330" y="433923"/>
                </a:lnTo>
                <a:lnTo>
                  <a:pt x="23590" y="459517"/>
                </a:lnTo>
                <a:lnTo>
                  <a:pt x="49184" y="476777"/>
                </a:lnTo>
                <a:lnTo>
                  <a:pt x="80518" y="483108"/>
                </a:lnTo>
                <a:lnTo>
                  <a:pt x="539750" y="483108"/>
                </a:lnTo>
                <a:lnTo>
                  <a:pt x="571083" y="476777"/>
                </a:lnTo>
                <a:lnTo>
                  <a:pt x="596677" y="459517"/>
                </a:lnTo>
                <a:lnTo>
                  <a:pt x="613937" y="433923"/>
                </a:lnTo>
                <a:lnTo>
                  <a:pt x="620268" y="402589"/>
                </a:lnTo>
                <a:lnTo>
                  <a:pt x="620268" y="80518"/>
                </a:lnTo>
                <a:lnTo>
                  <a:pt x="613937" y="49184"/>
                </a:lnTo>
                <a:lnTo>
                  <a:pt x="596677" y="23590"/>
                </a:lnTo>
                <a:lnTo>
                  <a:pt x="571083" y="6330"/>
                </a:lnTo>
                <a:lnTo>
                  <a:pt x="53975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734293" y="1884933"/>
            <a:ext cx="39941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Unt</a:t>
            </a:r>
            <a:r>
              <a:rPr sz="1100" b="1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l  </a:t>
            </a: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PD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96362" y="2002916"/>
            <a:ext cx="7727315" cy="121920"/>
          </a:xfrm>
          <a:custGeom>
            <a:avLst/>
            <a:gdLst/>
            <a:ahLst/>
            <a:cxnLst/>
            <a:rect l="l" t="t" r="r" b="b"/>
            <a:pathLst>
              <a:path w="7727315" h="121919">
                <a:moveTo>
                  <a:pt x="434594" y="64389"/>
                </a:moveTo>
                <a:lnTo>
                  <a:pt x="409181" y="45339"/>
                </a:lnTo>
                <a:lnTo>
                  <a:pt x="358381" y="7239"/>
                </a:lnTo>
                <a:lnTo>
                  <a:pt x="358381" y="45339"/>
                </a:lnTo>
                <a:lnTo>
                  <a:pt x="0" y="45339"/>
                </a:lnTo>
                <a:lnTo>
                  <a:pt x="0" y="83439"/>
                </a:lnTo>
                <a:lnTo>
                  <a:pt x="358381" y="83439"/>
                </a:lnTo>
                <a:lnTo>
                  <a:pt x="358381" y="121539"/>
                </a:lnTo>
                <a:lnTo>
                  <a:pt x="409181" y="83439"/>
                </a:lnTo>
                <a:lnTo>
                  <a:pt x="434594" y="64389"/>
                </a:lnTo>
                <a:close/>
              </a:path>
              <a:path w="7727315" h="121919">
                <a:moveTo>
                  <a:pt x="4803800" y="76327"/>
                </a:moveTo>
                <a:lnTo>
                  <a:pt x="4771771" y="76327"/>
                </a:lnTo>
                <a:lnTo>
                  <a:pt x="4752708" y="76327"/>
                </a:lnTo>
                <a:lnTo>
                  <a:pt x="4752467" y="114300"/>
                </a:lnTo>
                <a:lnTo>
                  <a:pt x="4803800" y="76327"/>
                </a:lnTo>
                <a:close/>
              </a:path>
              <a:path w="7727315" h="121919">
                <a:moveTo>
                  <a:pt x="4829048" y="57658"/>
                </a:moveTo>
                <a:lnTo>
                  <a:pt x="4753229" y="0"/>
                </a:lnTo>
                <a:lnTo>
                  <a:pt x="4752975" y="38100"/>
                </a:lnTo>
                <a:lnTo>
                  <a:pt x="4480687" y="36195"/>
                </a:lnTo>
                <a:lnTo>
                  <a:pt x="4480433" y="74295"/>
                </a:lnTo>
                <a:lnTo>
                  <a:pt x="4752721" y="76200"/>
                </a:lnTo>
                <a:lnTo>
                  <a:pt x="4771771" y="76327"/>
                </a:lnTo>
                <a:lnTo>
                  <a:pt x="4803978" y="76200"/>
                </a:lnTo>
                <a:lnTo>
                  <a:pt x="4829048" y="57658"/>
                </a:lnTo>
                <a:close/>
              </a:path>
              <a:path w="7727315" h="121919">
                <a:moveTo>
                  <a:pt x="7726934" y="64389"/>
                </a:moveTo>
                <a:lnTo>
                  <a:pt x="7701534" y="45339"/>
                </a:lnTo>
                <a:lnTo>
                  <a:pt x="7650734" y="7239"/>
                </a:lnTo>
                <a:lnTo>
                  <a:pt x="7650734" y="45339"/>
                </a:lnTo>
                <a:lnTo>
                  <a:pt x="7292340" y="45339"/>
                </a:lnTo>
                <a:lnTo>
                  <a:pt x="7292340" y="83439"/>
                </a:lnTo>
                <a:lnTo>
                  <a:pt x="7650734" y="83439"/>
                </a:lnTo>
                <a:lnTo>
                  <a:pt x="7650734" y="121539"/>
                </a:lnTo>
                <a:lnTo>
                  <a:pt x="7701534" y="83439"/>
                </a:lnTo>
                <a:lnTo>
                  <a:pt x="7726934" y="64389"/>
                </a:lnTo>
                <a:close/>
              </a:path>
            </a:pathLst>
          </a:custGeom>
          <a:solidFill>
            <a:srgbClr val="0E6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020302" y="2537206"/>
            <a:ext cx="2388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Verdana"/>
                <a:cs typeface="Verdana"/>
              </a:rPr>
              <a:t>Response </a:t>
            </a:r>
            <a:r>
              <a:rPr sz="1400" b="1" dirty="0">
                <a:latin typeface="Verdana"/>
                <a:cs typeface="Verdana"/>
              </a:rPr>
              <a:t>waterfall</a:t>
            </a:r>
            <a:r>
              <a:rPr sz="1400" b="1" spc="-10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plot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31747" y="2995929"/>
            <a:ext cx="3237230" cy="2205990"/>
            <a:chOff x="1031747" y="2995929"/>
            <a:chExt cx="3237230" cy="2205990"/>
          </a:xfrm>
        </p:grpSpPr>
        <p:sp>
          <p:nvSpPr>
            <p:cNvPr id="18" name="object 18"/>
            <p:cNvSpPr/>
            <p:nvPr/>
          </p:nvSpPr>
          <p:spPr>
            <a:xfrm>
              <a:off x="1068323" y="3002279"/>
              <a:ext cx="3194685" cy="1945005"/>
            </a:xfrm>
            <a:custGeom>
              <a:avLst/>
              <a:gdLst/>
              <a:ahLst/>
              <a:cxnLst/>
              <a:rect l="l" t="t" r="r" b="b"/>
              <a:pathLst>
                <a:path w="3194685" h="1945004">
                  <a:moveTo>
                    <a:pt x="0" y="0"/>
                  </a:moveTo>
                  <a:lnTo>
                    <a:pt x="77914" y="0"/>
                  </a:lnTo>
                  <a:lnTo>
                    <a:pt x="77914" y="36830"/>
                  </a:lnTo>
                  <a:lnTo>
                    <a:pt x="413384" y="36830"/>
                  </a:lnTo>
                  <a:lnTo>
                    <a:pt x="413384" y="70993"/>
                  </a:lnTo>
                  <a:lnTo>
                    <a:pt x="502792" y="70993"/>
                  </a:lnTo>
                  <a:lnTo>
                    <a:pt x="502792" y="107823"/>
                  </a:lnTo>
                  <a:lnTo>
                    <a:pt x="530860" y="107823"/>
                  </a:lnTo>
                  <a:lnTo>
                    <a:pt x="530860" y="149860"/>
                  </a:lnTo>
                  <a:lnTo>
                    <a:pt x="640969" y="149860"/>
                  </a:lnTo>
                  <a:lnTo>
                    <a:pt x="640969" y="182245"/>
                  </a:lnTo>
                  <a:lnTo>
                    <a:pt x="729233" y="182245"/>
                  </a:lnTo>
                  <a:lnTo>
                    <a:pt x="729233" y="217297"/>
                  </a:lnTo>
                  <a:lnTo>
                    <a:pt x="761492" y="217297"/>
                  </a:lnTo>
                  <a:lnTo>
                    <a:pt x="761492" y="249809"/>
                  </a:lnTo>
                  <a:lnTo>
                    <a:pt x="790575" y="249809"/>
                  </a:lnTo>
                  <a:lnTo>
                    <a:pt x="790575" y="288290"/>
                  </a:lnTo>
                  <a:lnTo>
                    <a:pt x="792607" y="288290"/>
                  </a:lnTo>
                  <a:lnTo>
                    <a:pt x="792607" y="322453"/>
                  </a:lnTo>
                  <a:lnTo>
                    <a:pt x="803020" y="322453"/>
                  </a:lnTo>
                  <a:lnTo>
                    <a:pt x="803020" y="359283"/>
                  </a:lnTo>
                  <a:lnTo>
                    <a:pt x="928624" y="359283"/>
                  </a:lnTo>
                  <a:lnTo>
                    <a:pt x="928624" y="391668"/>
                  </a:lnTo>
                  <a:lnTo>
                    <a:pt x="1030477" y="391668"/>
                  </a:lnTo>
                  <a:lnTo>
                    <a:pt x="1030477" y="459232"/>
                  </a:lnTo>
                  <a:lnTo>
                    <a:pt x="1099058" y="459232"/>
                  </a:lnTo>
                  <a:lnTo>
                    <a:pt x="1099058" y="496062"/>
                  </a:lnTo>
                  <a:lnTo>
                    <a:pt x="1106296" y="496062"/>
                  </a:lnTo>
                  <a:lnTo>
                    <a:pt x="1106296" y="528447"/>
                  </a:lnTo>
                  <a:lnTo>
                    <a:pt x="1142619" y="528447"/>
                  </a:lnTo>
                  <a:lnTo>
                    <a:pt x="1142619" y="567055"/>
                  </a:lnTo>
                  <a:lnTo>
                    <a:pt x="1190498" y="567055"/>
                  </a:lnTo>
                  <a:lnTo>
                    <a:pt x="1190498" y="602869"/>
                  </a:lnTo>
                  <a:lnTo>
                    <a:pt x="1204976" y="602869"/>
                  </a:lnTo>
                  <a:lnTo>
                    <a:pt x="1204976" y="636270"/>
                  </a:lnTo>
                  <a:lnTo>
                    <a:pt x="1210183" y="636270"/>
                  </a:lnTo>
                  <a:lnTo>
                    <a:pt x="1210183" y="672211"/>
                  </a:lnTo>
                  <a:lnTo>
                    <a:pt x="1274571" y="672211"/>
                  </a:lnTo>
                  <a:lnTo>
                    <a:pt x="1274571" y="705485"/>
                  </a:lnTo>
                  <a:lnTo>
                    <a:pt x="1428369" y="705485"/>
                  </a:lnTo>
                  <a:lnTo>
                    <a:pt x="1428369" y="741426"/>
                  </a:lnTo>
                  <a:lnTo>
                    <a:pt x="1469898" y="741426"/>
                  </a:lnTo>
                  <a:lnTo>
                    <a:pt x="1469898" y="781685"/>
                  </a:lnTo>
                  <a:lnTo>
                    <a:pt x="1478152" y="781685"/>
                  </a:lnTo>
                  <a:lnTo>
                    <a:pt x="1478152" y="820293"/>
                  </a:lnTo>
                  <a:lnTo>
                    <a:pt x="1538477" y="820293"/>
                  </a:lnTo>
                  <a:lnTo>
                    <a:pt x="1538477" y="857123"/>
                  </a:lnTo>
                  <a:lnTo>
                    <a:pt x="1664208" y="857123"/>
                  </a:lnTo>
                  <a:lnTo>
                    <a:pt x="1664208" y="901827"/>
                  </a:lnTo>
                  <a:lnTo>
                    <a:pt x="1676653" y="901827"/>
                  </a:lnTo>
                  <a:lnTo>
                    <a:pt x="1676653" y="942086"/>
                  </a:lnTo>
                  <a:lnTo>
                    <a:pt x="1681861" y="942086"/>
                  </a:lnTo>
                  <a:lnTo>
                    <a:pt x="1681861" y="987679"/>
                  </a:lnTo>
                  <a:lnTo>
                    <a:pt x="1731645" y="987679"/>
                  </a:lnTo>
                  <a:lnTo>
                    <a:pt x="1731645" y="1029716"/>
                  </a:lnTo>
                  <a:lnTo>
                    <a:pt x="1783588" y="1029716"/>
                  </a:lnTo>
                  <a:lnTo>
                    <a:pt x="1783588" y="1077087"/>
                  </a:lnTo>
                  <a:lnTo>
                    <a:pt x="1798193" y="1077087"/>
                  </a:lnTo>
                  <a:lnTo>
                    <a:pt x="1798193" y="1122553"/>
                  </a:lnTo>
                  <a:lnTo>
                    <a:pt x="1934209" y="1122553"/>
                  </a:lnTo>
                  <a:lnTo>
                    <a:pt x="1934209" y="1177798"/>
                  </a:lnTo>
                  <a:lnTo>
                    <a:pt x="1967483" y="1177798"/>
                  </a:lnTo>
                  <a:lnTo>
                    <a:pt x="1967483" y="1233932"/>
                  </a:lnTo>
                  <a:lnTo>
                    <a:pt x="2135759" y="1233932"/>
                  </a:lnTo>
                  <a:lnTo>
                    <a:pt x="2135759" y="1291717"/>
                  </a:lnTo>
                  <a:lnTo>
                    <a:pt x="2168017" y="1291717"/>
                  </a:lnTo>
                  <a:lnTo>
                    <a:pt x="2168017" y="1428496"/>
                  </a:lnTo>
                  <a:lnTo>
                    <a:pt x="2233422" y="1428496"/>
                  </a:lnTo>
                  <a:lnTo>
                    <a:pt x="2233422" y="1500251"/>
                  </a:lnTo>
                  <a:lnTo>
                    <a:pt x="2473325" y="1500251"/>
                  </a:lnTo>
                  <a:lnTo>
                    <a:pt x="2473325" y="1723771"/>
                  </a:lnTo>
                  <a:lnTo>
                    <a:pt x="2631313" y="1723771"/>
                  </a:lnTo>
                  <a:lnTo>
                    <a:pt x="2631313" y="1944624"/>
                  </a:lnTo>
                  <a:lnTo>
                    <a:pt x="3194304" y="1944624"/>
                  </a:lnTo>
                </a:path>
              </a:pathLst>
            </a:custGeom>
            <a:ln w="12700">
              <a:solidFill>
                <a:srgbClr val="2CB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14090" y="4483607"/>
              <a:ext cx="12700" cy="40005"/>
            </a:xfrm>
            <a:custGeom>
              <a:avLst/>
              <a:gdLst/>
              <a:ahLst/>
              <a:cxnLst/>
              <a:rect l="l" t="t" r="r" b="b"/>
              <a:pathLst>
                <a:path w="12700" h="40004">
                  <a:moveTo>
                    <a:pt x="0" y="39624"/>
                  </a:moveTo>
                  <a:lnTo>
                    <a:pt x="12700" y="39624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39624"/>
                  </a:lnTo>
                  <a:close/>
                </a:path>
              </a:pathLst>
            </a:custGeom>
            <a:solidFill>
              <a:srgbClr val="2CB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97580" y="4501895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12700">
              <a:solidFill>
                <a:srgbClr val="2CB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57702" y="4483607"/>
              <a:ext cx="12700" cy="40005"/>
            </a:xfrm>
            <a:custGeom>
              <a:avLst/>
              <a:gdLst/>
              <a:ahLst/>
              <a:cxnLst/>
              <a:rect l="l" t="t" r="r" b="b"/>
              <a:pathLst>
                <a:path w="12700" h="40004">
                  <a:moveTo>
                    <a:pt x="0" y="39624"/>
                  </a:moveTo>
                  <a:lnTo>
                    <a:pt x="12700" y="39624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39624"/>
                  </a:lnTo>
                  <a:close/>
                </a:path>
              </a:pathLst>
            </a:custGeom>
            <a:solidFill>
              <a:srgbClr val="2CB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39668" y="4501895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12700">
              <a:solidFill>
                <a:srgbClr val="2CB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39413" y="4483607"/>
              <a:ext cx="12700" cy="40005"/>
            </a:xfrm>
            <a:custGeom>
              <a:avLst/>
              <a:gdLst/>
              <a:ahLst/>
              <a:cxnLst/>
              <a:rect l="l" t="t" r="r" b="b"/>
              <a:pathLst>
                <a:path w="12700" h="40004">
                  <a:moveTo>
                    <a:pt x="0" y="39624"/>
                  </a:moveTo>
                  <a:lnTo>
                    <a:pt x="12700" y="39624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39624"/>
                  </a:lnTo>
                  <a:close/>
                </a:path>
              </a:pathLst>
            </a:custGeom>
            <a:solidFill>
              <a:srgbClr val="2CB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04872" y="3688079"/>
              <a:ext cx="1062355" cy="835660"/>
            </a:xfrm>
            <a:custGeom>
              <a:avLst/>
              <a:gdLst/>
              <a:ahLst/>
              <a:cxnLst/>
              <a:rect l="l" t="t" r="r" b="b"/>
              <a:pathLst>
                <a:path w="1062354" h="835660">
                  <a:moveTo>
                    <a:pt x="1016507" y="813816"/>
                  </a:moveTo>
                  <a:lnTo>
                    <a:pt x="1062227" y="813816"/>
                  </a:lnTo>
                </a:path>
                <a:path w="1062354" h="835660">
                  <a:moveTo>
                    <a:pt x="931163" y="795528"/>
                  </a:moveTo>
                  <a:lnTo>
                    <a:pt x="931163" y="835152"/>
                  </a:lnTo>
                </a:path>
                <a:path w="1062354" h="835660">
                  <a:moveTo>
                    <a:pt x="906779" y="813816"/>
                  </a:moveTo>
                  <a:lnTo>
                    <a:pt x="952500" y="813816"/>
                  </a:lnTo>
                </a:path>
                <a:path w="1062354" h="835660">
                  <a:moveTo>
                    <a:pt x="886967" y="720852"/>
                  </a:moveTo>
                  <a:lnTo>
                    <a:pt x="886967" y="760476"/>
                  </a:lnTo>
                </a:path>
                <a:path w="1062354" h="835660">
                  <a:moveTo>
                    <a:pt x="864107" y="742188"/>
                  </a:moveTo>
                  <a:lnTo>
                    <a:pt x="909827" y="742188"/>
                  </a:lnTo>
                </a:path>
                <a:path w="1062354" h="835660">
                  <a:moveTo>
                    <a:pt x="798576" y="586740"/>
                  </a:moveTo>
                  <a:lnTo>
                    <a:pt x="798576" y="626364"/>
                  </a:lnTo>
                </a:path>
                <a:path w="1062354" h="835660">
                  <a:moveTo>
                    <a:pt x="777239" y="606552"/>
                  </a:moveTo>
                  <a:lnTo>
                    <a:pt x="822959" y="606552"/>
                  </a:lnTo>
                </a:path>
                <a:path w="1062354" h="835660">
                  <a:moveTo>
                    <a:pt x="661415" y="527304"/>
                  </a:moveTo>
                  <a:lnTo>
                    <a:pt x="661415" y="566928"/>
                  </a:lnTo>
                </a:path>
                <a:path w="1062354" h="835660">
                  <a:moveTo>
                    <a:pt x="638555" y="548640"/>
                  </a:moveTo>
                  <a:lnTo>
                    <a:pt x="684276" y="548640"/>
                  </a:lnTo>
                </a:path>
                <a:path w="1062354" h="835660">
                  <a:moveTo>
                    <a:pt x="600455" y="472440"/>
                  </a:moveTo>
                  <a:lnTo>
                    <a:pt x="600455" y="510540"/>
                  </a:lnTo>
                </a:path>
                <a:path w="1062354" h="835660">
                  <a:moveTo>
                    <a:pt x="576071" y="492252"/>
                  </a:moveTo>
                  <a:lnTo>
                    <a:pt x="621791" y="492252"/>
                  </a:lnTo>
                </a:path>
                <a:path w="1062354" h="835660">
                  <a:moveTo>
                    <a:pt x="550163" y="419100"/>
                  </a:moveTo>
                  <a:lnTo>
                    <a:pt x="550163" y="457200"/>
                  </a:lnTo>
                </a:path>
                <a:path w="1062354" h="835660">
                  <a:moveTo>
                    <a:pt x="528827" y="437388"/>
                  </a:moveTo>
                  <a:lnTo>
                    <a:pt x="576071" y="437388"/>
                  </a:lnTo>
                </a:path>
                <a:path w="1062354" h="835660">
                  <a:moveTo>
                    <a:pt x="458723" y="373380"/>
                  </a:moveTo>
                  <a:lnTo>
                    <a:pt x="458723" y="411480"/>
                  </a:lnTo>
                </a:path>
                <a:path w="1062354" h="835660">
                  <a:moveTo>
                    <a:pt x="437388" y="391668"/>
                  </a:moveTo>
                  <a:lnTo>
                    <a:pt x="483107" y="391668"/>
                  </a:lnTo>
                </a:path>
                <a:path w="1062354" h="835660">
                  <a:moveTo>
                    <a:pt x="431291" y="326136"/>
                  </a:moveTo>
                  <a:lnTo>
                    <a:pt x="431291" y="364236"/>
                  </a:lnTo>
                </a:path>
                <a:path w="1062354" h="835660">
                  <a:moveTo>
                    <a:pt x="406907" y="344424"/>
                  </a:moveTo>
                  <a:lnTo>
                    <a:pt x="452627" y="344424"/>
                  </a:lnTo>
                </a:path>
                <a:path w="1062354" h="835660">
                  <a:moveTo>
                    <a:pt x="409955" y="326136"/>
                  </a:moveTo>
                  <a:lnTo>
                    <a:pt x="409955" y="364236"/>
                  </a:lnTo>
                </a:path>
                <a:path w="1062354" h="835660">
                  <a:moveTo>
                    <a:pt x="385571" y="344424"/>
                  </a:moveTo>
                  <a:lnTo>
                    <a:pt x="431291" y="344424"/>
                  </a:lnTo>
                </a:path>
                <a:path w="1062354" h="835660">
                  <a:moveTo>
                    <a:pt x="352044" y="281940"/>
                  </a:moveTo>
                  <a:lnTo>
                    <a:pt x="352044" y="320040"/>
                  </a:lnTo>
                </a:path>
                <a:path w="1062354" h="835660">
                  <a:moveTo>
                    <a:pt x="327659" y="301752"/>
                  </a:moveTo>
                  <a:lnTo>
                    <a:pt x="373379" y="301752"/>
                  </a:lnTo>
                </a:path>
                <a:path w="1062354" h="835660">
                  <a:moveTo>
                    <a:pt x="306323" y="150876"/>
                  </a:moveTo>
                  <a:lnTo>
                    <a:pt x="306323" y="190500"/>
                  </a:lnTo>
                </a:path>
                <a:path w="1062354" h="835660">
                  <a:moveTo>
                    <a:pt x="281939" y="170688"/>
                  </a:moveTo>
                  <a:lnTo>
                    <a:pt x="327659" y="170688"/>
                  </a:lnTo>
                </a:path>
                <a:path w="1062354" h="835660">
                  <a:moveTo>
                    <a:pt x="246887" y="150876"/>
                  </a:moveTo>
                  <a:lnTo>
                    <a:pt x="246887" y="190500"/>
                  </a:lnTo>
                </a:path>
                <a:path w="1062354" h="835660">
                  <a:moveTo>
                    <a:pt x="225551" y="170688"/>
                  </a:moveTo>
                  <a:lnTo>
                    <a:pt x="271271" y="170688"/>
                  </a:lnTo>
                </a:path>
                <a:path w="1062354" h="835660">
                  <a:moveTo>
                    <a:pt x="219455" y="150876"/>
                  </a:moveTo>
                  <a:lnTo>
                    <a:pt x="219455" y="190500"/>
                  </a:lnTo>
                </a:path>
                <a:path w="1062354" h="835660">
                  <a:moveTo>
                    <a:pt x="195071" y="170688"/>
                  </a:moveTo>
                  <a:lnTo>
                    <a:pt x="240791" y="170688"/>
                  </a:lnTo>
                </a:path>
                <a:path w="1062354" h="835660">
                  <a:moveTo>
                    <a:pt x="103631" y="36576"/>
                  </a:moveTo>
                  <a:lnTo>
                    <a:pt x="103631" y="76200"/>
                  </a:lnTo>
                </a:path>
                <a:path w="1062354" h="835660">
                  <a:moveTo>
                    <a:pt x="80771" y="56388"/>
                  </a:moveTo>
                  <a:lnTo>
                    <a:pt x="128015" y="56388"/>
                  </a:lnTo>
                </a:path>
                <a:path w="1062354" h="835660">
                  <a:moveTo>
                    <a:pt x="64007" y="0"/>
                  </a:moveTo>
                  <a:lnTo>
                    <a:pt x="64007" y="38100"/>
                  </a:lnTo>
                </a:path>
                <a:path w="1062354" h="835660">
                  <a:moveTo>
                    <a:pt x="39623" y="19812"/>
                  </a:moveTo>
                  <a:lnTo>
                    <a:pt x="85343" y="19812"/>
                  </a:lnTo>
                </a:path>
                <a:path w="1062354" h="835660">
                  <a:moveTo>
                    <a:pt x="22859" y="0"/>
                  </a:moveTo>
                  <a:lnTo>
                    <a:pt x="22859" y="38100"/>
                  </a:lnTo>
                </a:path>
                <a:path w="1062354" h="835660">
                  <a:moveTo>
                    <a:pt x="0" y="19812"/>
                  </a:moveTo>
                  <a:lnTo>
                    <a:pt x="45719" y="19812"/>
                  </a:lnTo>
                </a:path>
              </a:pathLst>
            </a:custGeom>
            <a:ln w="12700">
              <a:solidFill>
                <a:srgbClr val="2CB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0853" y="4483607"/>
              <a:ext cx="12700" cy="40005"/>
            </a:xfrm>
            <a:custGeom>
              <a:avLst/>
              <a:gdLst/>
              <a:ahLst/>
              <a:cxnLst/>
              <a:rect l="l" t="t" r="r" b="b"/>
              <a:pathLst>
                <a:path w="12700" h="40004">
                  <a:moveTo>
                    <a:pt x="0" y="39624"/>
                  </a:moveTo>
                  <a:lnTo>
                    <a:pt x="12700" y="39624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39624"/>
                  </a:lnTo>
                  <a:close/>
                </a:path>
              </a:pathLst>
            </a:custGeom>
            <a:solidFill>
              <a:srgbClr val="2CB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15868" y="4501895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12700">
              <a:solidFill>
                <a:srgbClr val="2CB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31747" y="3002279"/>
              <a:ext cx="3230880" cy="2169160"/>
            </a:xfrm>
            <a:custGeom>
              <a:avLst/>
              <a:gdLst/>
              <a:ahLst/>
              <a:cxnLst/>
              <a:rect l="l" t="t" r="r" b="b"/>
              <a:pathLst>
                <a:path w="3230879" h="2169160">
                  <a:moveTo>
                    <a:pt x="36576" y="0"/>
                  </a:moveTo>
                  <a:lnTo>
                    <a:pt x="36576" y="2168652"/>
                  </a:lnTo>
                  <a:lnTo>
                    <a:pt x="3230879" y="2168652"/>
                  </a:lnTo>
                </a:path>
                <a:path w="3230879" h="2169160">
                  <a:moveTo>
                    <a:pt x="35052" y="2168652"/>
                  </a:moveTo>
                  <a:lnTo>
                    <a:pt x="0" y="2168652"/>
                  </a:lnTo>
                </a:path>
                <a:path w="3230879" h="2169160">
                  <a:moveTo>
                    <a:pt x="35052" y="1950720"/>
                  </a:moveTo>
                  <a:lnTo>
                    <a:pt x="0" y="1950720"/>
                  </a:lnTo>
                </a:path>
                <a:path w="3230879" h="2169160">
                  <a:moveTo>
                    <a:pt x="35052" y="1734312"/>
                  </a:moveTo>
                  <a:lnTo>
                    <a:pt x="0" y="1734312"/>
                  </a:lnTo>
                </a:path>
                <a:path w="3230879" h="2169160">
                  <a:moveTo>
                    <a:pt x="35052" y="1517904"/>
                  </a:moveTo>
                  <a:lnTo>
                    <a:pt x="0" y="1517904"/>
                  </a:lnTo>
                </a:path>
                <a:path w="3230879" h="2169160">
                  <a:moveTo>
                    <a:pt x="35052" y="1301496"/>
                  </a:moveTo>
                  <a:lnTo>
                    <a:pt x="0" y="1301496"/>
                  </a:lnTo>
                </a:path>
                <a:path w="3230879" h="2169160">
                  <a:moveTo>
                    <a:pt x="35052" y="1083564"/>
                  </a:moveTo>
                  <a:lnTo>
                    <a:pt x="0" y="1083564"/>
                  </a:lnTo>
                </a:path>
                <a:path w="3230879" h="2169160">
                  <a:moveTo>
                    <a:pt x="35052" y="867156"/>
                  </a:moveTo>
                  <a:lnTo>
                    <a:pt x="0" y="867156"/>
                  </a:lnTo>
                </a:path>
                <a:path w="3230879" h="2169160">
                  <a:moveTo>
                    <a:pt x="35052" y="650748"/>
                  </a:moveTo>
                  <a:lnTo>
                    <a:pt x="0" y="650748"/>
                  </a:lnTo>
                </a:path>
                <a:path w="3230879" h="2169160">
                  <a:moveTo>
                    <a:pt x="35052" y="434340"/>
                  </a:moveTo>
                  <a:lnTo>
                    <a:pt x="0" y="434340"/>
                  </a:lnTo>
                </a:path>
                <a:path w="3230879" h="2169160">
                  <a:moveTo>
                    <a:pt x="35052" y="216408"/>
                  </a:moveTo>
                  <a:lnTo>
                    <a:pt x="0" y="216408"/>
                  </a:lnTo>
                </a:path>
                <a:path w="3230879" h="2169160">
                  <a:moveTo>
                    <a:pt x="3505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68323" y="5170931"/>
              <a:ext cx="3194685" cy="30480"/>
            </a:xfrm>
            <a:custGeom>
              <a:avLst/>
              <a:gdLst/>
              <a:ahLst/>
              <a:cxnLst/>
              <a:rect l="l" t="t" r="r" b="b"/>
              <a:pathLst>
                <a:path w="3194685" h="30479">
                  <a:moveTo>
                    <a:pt x="0" y="30480"/>
                  </a:moveTo>
                  <a:lnTo>
                    <a:pt x="0" y="0"/>
                  </a:lnTo>
                </a:path>
                <a:path w="3194685" h="30479">
                  <a:moveTo>
                    <a:pt x="3194304" y="30480"/>
                  </a:moveTo>
                  <a:lnTo>
                    <a:pt x="3194304" y="0"/>
                  </a:lnTo>
                </a:path>
                <a:path w="3194685" h="30479">
                  <a:moveTo>
                    <a:pt x="638556" y="30480"/>
                  </a:moveTo>
                  <a:lnTo>
                    <a:pt x="638556" y="0"/>
                  </a:lnTo>
                </a:path>
                <a:path w="3194685" h="30479">
                  <a:moveTo>
                    <a:pt x="1277112" y="30480"/>
                  </a:moveTo>
                  <a:lnTo>
                    <a:pt x="1277112" y="0"/>
                  </a:lnTo>
                </a:path>
                <a:path w="3194685" h="30479">
                  <a:moveTo>
                    <a:pt x="1917192" y="30480"/>
                  </a:moveTo>
                  <a:lnTo>
                    <a:pt x="1917192" y="0"/>
                  </a:lnTo>
                </a:path>
                <a:path w="3194685" h="30479">
                  <a:moveTo>
                    <a:pt x="2555748" y="30480"/>
                  </a:moveTo>
                  <a:lnTo>
                    <a:pt x="255574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19199" y="4885944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19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12700">
              <a:solidFill>
                <a:srgbClr val="2CB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57224" y="2865119"/>
            <a:ext cx="245110" cy="24104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25"/>
              </a:spcBef>
            </a:pPr>
            <a:r>
              <a:rPr sz="900" dirty="0">
                <a:latin typeface="Verdana"/>
                <a:cs typeface="Verdana"/>
              </a:rPr>
              <a:t>100</a:t>
            </a:r>
            <a:endParaRPr sz="9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630"/>
              </a:spcBef>
            </a:pPr>
            <a:r>
              <a:rPr sz="900" dirty="0">
                <a:latin typeface="Verdana"/>
                <a:cs typeface="Verdana"/>
              </a:rPr>
              <a:t>90</a:t>
            </a:r>
            <a:endParaRPr sz="9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620"/>
              </a:spcBef>
            </a:pPr>
            <a:r>
              <a:rPr sz="900" dirty="0">
                <a:latin typeface="Verdana"/>
                <a:cs typeface="Verdana"/>
              </a:rPr>
              <a:t>80</a:t>
            </a:r>
            <a:endParaRPr sz="9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620"/>
              </a:spcBef>
            </a:pPr>
            <a:r>
              <a:rPr sz="900" dirty="0">
                <a:latin typeface="Verdana"/>
                <a:cs typeface="Verdana"/>
              </a:rPr>
              <a:t>70</a:t>
            </a:r>
            <a:endParaRPr sz="9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640"/>
              </a:spcBef>
            </a:pPr>
            <a:r>
              <a:rPr sz="900" dirty="0">
                <a:latin typeface="Verdana"/>
                <a:cs typeface="Verdana"/>
              </a:rPr>
              <a:t>60</a:t>
            </a:r>
            <a:endParaRPr sz="9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615"/>
              </a:spcBef>
            </a:pPr>
            <a:r>
              <a:rPr sz="900" dirty="0">
                <a:latin typeface="Verdana"/>
                <a:cs typeface="Verdana"/>
              </a:rPr>
              <a:t>50</a:t>
            </a:r>
            <a:endParaRPr sz="9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635"/>
              </a:spcBef>
            </a:pPr>
            <a:r>
              <a:rPr sz="900" dirty="0">
                <a:latin typeface="Verdana"/>
                <a:cs typeface="Verdana"/>
              </a:rPr>
              <a:t>40</a:t>
            </a:r>
            <a:endParaRPr sz="9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615"/>
              </a:spcBef>
            </a:pPr>
            <a:r>
              <a:rPr sz="900" dirty="0">
                <a:latin typeface="Verdana"/>
                <a:cs typeface="Verdana"/>
              </a:rPr>
              <a:t>30</a:t>
            </a:r>
            <a:endParaRPr sz="9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640"/>
              </a:spcBef>
            </a:pPr>
            <a:r>
              <a:rPr sz="900" dirty="0">
                <a:latin typeface="Verdana"/>
                <a:cs typeface="Verdana"/>
              </a:rPr>
              <a:t>20</a:t>
            </a:r>
            <a:endParaRPr sz="9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645"/>
              </a:spcBef>
            </a:pPr>
            <a:r>
              <a:rPr sz="900" dirty="0">
                <a:latin typeface="Verdana"/>
                <a:cs typeface="Verdana"/>
              </a:rPr>
              <a:t>10</a:t>
            </a:r>
            <a:endParaRPr sz="900">
              <a:latin typeface="Verdana"/>
              <a:cs typeface="Verdana"/>
            </a:endParaRPr>
          </a:p>
          <a:p>
            <a:pPr marR="6985" algn="r">
              <a:lnSpc>
                <a:spcPct val="100000"/>
              </a:lnSpc>
              <a:spcBef>
                <a:spcPts val="610"/>
              </a:spcBef>
            </a:pPr>
            <a:r>
              <a:rPr sz="900" dirty="0">
                <a:latin typeface="Verdana"/>
                <a:cs typeface="Verdana"/>
              </a:rPr>
              <a:t>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9171" y="3101711"/>
            <a:ext cx="164465" cy="1967864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-5" dirty="0">
                <a:latin typeface="Verdana"/>
                <a:cs typeface="Verdana"/>
              </a:rPr>
              <a:t>Progression-free survival</a:t>
            </a:r>
            <a:r>
              <a:rPr sz="900" b="1" spc="20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(%)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20572" y="5229605"/>
            <a:ext cx="984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Verdana"/>
                <a:cs typeface="Verdana"/>
              </a:rPr>
              <a:t>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60017" y="5229605"/>
            <a:ext cx="2687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3410" algn="l"/>
                <a:tab pos="1252855" algn="l"/>
                <a:tab pos="1892300" algn="l"/>
                <a:tab pos="2528570" algn="l"/>
              </a:tabLst>
            </a:pPr>
            <a:r>
              <a:rPr sz="900" dirty="0">
                <a:latin typeface="Verdana"/>
                <a:cs typeface="Verdana"/>
              </a:rPr>
              <a:t>5	10	</a:t>
            </a:r>
            <a:r>
              <a:rPr sz="900" spc="5" dirty="0">
                <a:latin typeface="Verdana"/>
                <a:cs typeface="Verdana"/>
              </a:rPr>
              <a:t>1</a:t>
            </a:r>
            <a:r>
              <a:rPr sz="900" dirty="0">
                <a:latin typeface="Verdana"/>
                <a:cs typeface="Verdana"/>
              </a:rPr>
              <a:t>5	20	25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19857" y="5328920"/>
            <a:ext cx="49275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Verdana"/>
                <a:cs typeface="Verdana"/>
              </a:rPr>
              <a:t>M</a:t>
            </a:r>
            <a:r>
              <a:rPr sz="900" b="1" spc="-10" dirty="0">
                <a:latin typeface="Verdana"/>
                <a:cs typeface="Verdana"/>
              </a:rPr>
              <a:t>o</a:t>
            </a:r>
            <a:r>
              <a:rPr sz="900" b="1" spc="-5" dirty="0">
                <a:latin typeface="Verdana"/>
                <a:cs typeface="Verdana"/>
              </a:rPr>
              <a:t>n</a:t>
            </a:r>
            <a:r>
              <a:rPr sz="900" b="1" dirty="0">
                <a:latin typeface="Verdana"/>
                <a:cs typeface="Verdana"/>
              </a:rPr>
              <a:t>t</a:t>
            </a:r>
            <a:r>
              <a:rPr sz="900" b="1" spc="-10" dirty="0">
                <a:latin typeface="Verdana"/>
                <a:cs typeface="Verdana"/>
              </a:rPr>
              <a:t>h</a:t>
            </a:r>
            <a:r>
              <a:rPr sz="900" b="1" dirty="0">
                <a:latin typeface="Verdana"/>
                <a:cs typeface="Verdana"/>
              </a:rPr>
              <a:t>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55903" y="4644644"/>
            <a:ext cx="3232150" cy="50419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1036319" algn="l"/>
              </a:tabLst>
            </a:pPr>
            <a:r>
              <a:rPr sz="900" b="1" spc="-5" dirty="0">
                <a:latin typeface="Verdana"/>
                <a:cs typeface="Verdana"/>
              </a:rPr>
              <a:t>Events/Total	Median (90%</a:t>
            </a:r>
            <a:r>
              <a:rPr sz="900" b="1" spc="5" dirty="0">
                <a:latin typeface="Verdana"/>
                <a:cs typeface="Verdana"/>
              </a:rPr>
              <a:t> </a:t>
            </a:r>
            <a:r>
              <a:rPr sz="900" b="1" spc="-5" dirty="0">
                <a:latin typeface="Verdana"/>
                <a:cs typeface="Verdana"/>
              </a:rPr>
              <a:t>CI)</a:t>
            </a:r>
            <a:endParaRPr sz="900">
              <a:latin typeface="Verdana"/>
              <a:cs typeface="Verdana"/>
            </a:endParaRPr>
          </a:p>
          <a:p>
            <a:pPr marL="257175">
              <a:lnSpc>
                <a:spcPct val="100000"/>
              </a:lnSpc>
              <a:spcBef>
                <a:spcPts val="175"/>
              </a:spcBef>
              <a:tabLst>
                <a:tab pos="1087120" algn="l"/>
              </a:tabLst>
            </a:pPr>
            <a:r>
              <a:rPr sz="900" spc="-5" dirty="0">
                <a:latin typeface="Verdana"/>
                <a:cs typeface="Verdana"/>
              </a:rPr>
              <a:t>39/62	14.1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(12.0–16.7)</a:t>
            </a:r>
            <a:endParaRPr sz="900">
              <a:latin typeface="Verdana"/>
              <a:cs typeface="Verdana"/>
            </a:endParaRPr>
          </a:p>
          <a:p>
            <a:pPr marL="165100">
              <a:lnSpc>
                <a:spcPct val="100000"/>
              </a:lnSpc>
              <a:spcBef>
                <a:spcPts val="175"/>
              </a:spcBef>
            </a:pPr>
            <a:r>
              <a:rPr sz="900" spc="-5" dirty="0">
                <a:latin typeface="Verdana"/>
                <a:cs typeface="Verdana"/>
              </a:rPr>
              <a:t>*Brookmeyer-Crowley </a:t>
            </a:r>
            <a:r>
              <a:rPr sz="900" dirty="0">
                <a:latin typeface="Verdana"/>
                <a:cs typeface="Verdana"/>
              </a:rPr>
              <a:t>test </a:t>
            </a:r>
            <a:r>
              <a:rPr sz="900" spc="-5" dirty="0">
                <a:latin typeface="Verdana"/>
                <a:cs typeface="Verdana"/>
              </a:rPr>
              <a:t>p-value &lt;0.001 </a:t>
            </a:r>
            <a:r>
              <a:rPr sz="900" dirty="0">
                <a:latin typeface="Verdana"/>
                <a:cs typeface="Verdana"/>
              </a:rPr>
              <a:t>+</a:t>
            </a:r>
            <a:r>
              <a:rPr sz="900" spc="5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Censor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860281" y="3009645"/>
            <a:ext cx="2936240" cy="2102485"/>
            <a:chOff x="8860281" y="3009645"/>
            <a:chExt cx="2936240" cy="2102485"/>
          </a:xfrm>
        </p:grpSpPr>
        <p:sp>
          <p:nvSpPr>
            <p:cNvPr id="37" name="object 37"/>
            <p:cNvSpPr/>
            <p:nvPr/>
          </p:nvSpPr>
          <p:spPr>
            <a:xfrm>
              <a:off x="8897111" y="3852671"/>
              <a:ext cx="2893060" cy="0"/>
            </a:xfrm>
            <a:custGeom>
              <a:avLst/>
              <a:gdLst/>
              <a:ahLst/>
              <a:cxnLst/>
              <a:rect l="l" t="t" r="r" b="b"/>
              <a:pathLst>
                <a:path w="2893059">
                  <a:moveTo>
                    <a:pt x="289255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947404" y="3809999"/>
              <a:ext cx="405765" cy="501650"/>
            </a:xfrm>
            <a:custGeom>
              <a:avLst/>
              <a:gdLst/>
              <a:ahLst/>
              <a:cxnLst/>
              <a:rect l="l" t="t" r="r" b="b"/>
              <a:pathLst>
                <a:path w="405765" h="501650">
                  <a:moveTo>
                    <a:pt x="24371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24371" y="249936"/>
                  </a:lnTo>
                  <a:lnTo>
                    <a:pt x="24371" y="0"/>
                  </a:lnTo>
                  <a:close/>
                </a:path>
                <a:path w="405765" h="501650">
                  <a:moveTo>
                    <a:pt x="71628" y="83820"/>
                  </a:moveTo>
                  <a:lnTo>
                    <a:pt x="45720" y="83820"/>
                  </a:lnTo>
                  <a:lnTo>
                    <a:pt x="45720" y="249936"/>
                  </a:lnTo>
                  <a:lnTo>
                    <a:pt x="71628" y="249936"/>
                  </a:lnTo>
                  <a:lnTo>
                    <a:pt x="71628" y="83820"/>
                  </a:lnTo>
                  <a:close/>
                </a:path>
                <a:path w="405765" h="501650">
                  <a:moveTo>
                    <a:pt x="216408" y="249936"/>
                  </a:moveTo>
                  <a:lnTo>
                    <a:pt x="188976" y="249936"/>
                  </a:lnTo>
                  <a:lnTo>
                    <a:pt x="188976" y="316992"/>
                  </a:lnTo>
                  <a:lnTo>
                    <a:pt x="216408" y="316992"/>
                  </a:lnTo>
                  <a:lnTo>
                    <a:pt x="216408" y="249936"/>
                  </a:lnTo>
                  <a:close/>
                </a:path>
                <a:path w="405765" h="501650">
                  <a:moveTo>
                    <a:pt x="263652" y="249936"/>
                  </a:moveTo>
                  <a:lnTo>
                    <a:pt x="237744" y="249936"/>
                  </a:lnTo>
                  <a:lnTo>
                    <a:pt x="237744" y="413004"/>
                  </a:lnTo>
                  <a:lnTo>
                    <a:pt x="263652" y="413004"/>
                  </a:lnTo>
                  <a:lnTo>
                    <a:pt x="263652" y="249936"/>
                  </a:lnTo>
                  <a:close/>
                </a:path>
                <a:path w="405765" h="501650">
                  <a:moveTo>
                    <a:pt x="309372" y="249936"/>
                  </a:moveTo>
                  <a:lnTo>
                    <a:pt x="284988" y="249936"/>
                  </a:lnTo>
                  <a:lnTo>
                    <a:pt x="284988" y="449580"/>
                  </a:lnTo>
                  <a:lnTo>
                    <a:pt x="309372" y="449580"/>
                  </a:lnTo>
                  <a:lnTo>
                    <a:pt x="309372" y="249936"/>
                  </a:lnTo>
                  <a:close/>
                </a:path>
                <a:path w="405765" h="501650">
                  <a:moveTo>
                    <a:pt x="358127" y="249936"/>
                  </a:moveTo>
                  <a:lnTo>
                    <a:pt x="332232" y="249936"/>
                  </a:lnTo>
                  <a:lnTo>
                    <a:pt x="332232" y="489204"/>
                  </a:lnTo>
                  <a:lnTo>
                    <a:pt x="358127" y="489204"/>
                  </a:lnTo>
                  <a:lnTo>
                    <a:pt x="358127" y="249936"/>
                  </a:lnTo>
                  <a:close/>
                </a:path>
                <a:path w="405765" h="501650">
                  <a:moveTo>
                    <a:pt x="405371" y="249936"/>
                  </a:moveTo>
                  <a:lnTo>
                    <a:pt x="377952" y="249936"/>
                  </a:lnTo>
                  <a:lnTo>
                    <a:pt x="377952" y="501396"/>
                  </a:lnTo>
                  <a:lnTo>
                    <a:pt x="405371" y="501396"/>
                  </a:lnTo>
                  <a:lnTo>
                    <a:pt x="405371" y="249936"/>
                  </a:lnTo>
                  <a:close/>
                </a:path>
              </a:pathLst>
            </a:custGeom>
            <a:solidFill>
              <a:srgbClr val="EB3B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897111" y="4373879"/>
              <a:ext cx="2893060" cy="0"/>
            </a:xfrm>
            <a:custGeom>
              <a:avLst/>
              <a:gdLst/>
              <a:ahLst/>
              <a:cxnLst/>
              <a:rect l="l" t="t" r="r" b="b"/>
              <a:pathLst>
                <a:path w="2893059">
                  <a:moveTo>
                    <a:pt x="289255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374124" y="4059935"/>
              <a:ext cx="2350135" cy="1041400"/>
            </a:xfrm>
            <a:custGeom>
              <a:avLst/>
              <a:gdLst/>
              <a:ahLst/>
              <a:cxnLst/>
              <a:rect l="l" t="t" r="r" b="b"/>
              <a:pathLst>
                <a:path w="2350134" h="1041400">
                  <a:moveTo>
                    <a:pt x="25908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25908" y="341376"/>
                  </a:lnTo>
                  <a:lnTo>
                    <a:pt x="25908" y="0"/>
                  </a:lnTo>
                  <a:close/>
                </a:path>
                <a:path w="2350134" h="1041400">
                  <a:moveTo>
                    <a:pt x="73152" y="0"/>
                  </a:moveTo>
                  <a:lnTo>
                    <a:pt x="47244" y="0"/>
                  </a:lnTo>
                  <a:lnTo>
                    <a:pt x="47244" y="373380"/>
                  </a:lnTo>
                  <a:lnTo>
                    <a:pt x="73152" y="373380"/>
                  </a:lnTo>
                  <a:lnTo>
                    <a:pt x="73152" y="0"/>
                  </a:lnTo>
                  <a:close/>
                </a:path>
                <a:path w="2350134" h="1041400">
                  <a:moveTo>
                    <a:pt x="121907" y="0"/>
                  </a:moveTo>
                  <a:lnTo>
                    <a:pt x="94488" y="0"/>
                  </a:lnTo>
                  <a:lnTo>
                    <a:pt x="94488" y="394716"/>
                  </a:lnTo>
                  <a:lnTo>
                    <a:pt x="121907" y="394716"/>
                  </a:lnTo>
                  <a:lnTo>
                    <a:pt x="121907" y="0"/>
                  </a:lnTo>
                  <a:close/>
                </a:path>
                <a:path w="2350134" h="1041400">
                  <a:moveTo>
                    <a:pt x="169151" y="0"/>
                  </a:moveTo>
                  <a:lnTo>
                    <a:pt x="143256" y="0"/>
                  </a:lnTo>
                  <a:lnTo>
                    <a:pt x="143256" y="406908"/>
                  </a:lnTo>
                  <a:lnTo>
                    <a:pt x="169151" y="406908"/>
                  </a:lnTo>
                  <a:lnTo>
                    <a:pt x="169151" y="0"/>
                  </a:lnTo>
                  <a:close/>
                </a:path>
                <a:path w="2350134" h="1041400">
                  <a:moveTo>
                    <a:pt x="214884" y="0"/>
                  </a:moveTo>
                  <a:lnTo>
                    <a:pt x="190500" y="0"/>
                  </a:lnTo>
                  <a:lnTo>
                    <a:pt x="190500" y="429768"/>
                  </a:lnTo>
                  <a:lnTo>
                    <a:pt x="214884" y="429768"/>
                  </a:lnTo>
                  <a:lnTo>
                    <a:pt x="214884" y="0"/>
                  </a:lnTo>
                  <a:close/>
                </a:path>
                <a:path w="2350134" h="1041400">
                  <a:moveTo>
                    <a:pt x="263652" y="0"/>
                  </a:moveTo>
                  <a:lnTo>
                    <a:pt x="236220" y="0"/>
                  </a:lnTo>
                  <a:lnTo>
                    <a:pt x="236220" y="434340"/>
                  </a:lnTo>
                  <a:lnTo>
                    <a:pt x="263652" y="434340"/>
                  </a:lnTo>
                  <a:lnTo>
                    <a:pt x="263652" y="0"/>
                  </a:lnTo>
                  <a:close/>
                </a:path>
                <a:path w="2350134" h="1041400">
                  <a:moveTo>
                    <a:pt x="310883" y="0"/>
                  </a:moveTo>
                  <a:lnTo>
                    <a:pt x="284988" y="0"/>
                  </a:lnTo>
                  <a:lnTo>
                    <a:pt x="284988" y="445008"/>
                  </a:lnTo>
                  <a:lnTo>
                    <a:pt x="310883" y="445008"/>
                  </a:lnTo>
                  <a:lnTo>
                    <a:pt x="310883" y="0"/>
                  </a:lnTo>
                  <a:close/>
                </a:path>
                <a:path w="2350134" h="1041400">
                  <a:moveTo>
                    <a:pt x="358127" y="0"/>
                  </a:moveTo>
                  <a:lnTo>
                    <a:pt x="332232" y="0"/>
                  </a:lnTo>
                  <a:lnTo>
                    <a:pt x="332232" y="446532"/>
                  </a:lnTo>
                  <a:lnTo>
                    <a:pt x="358127" y="446532"/>
                  </a:lnTo>
                  <a:lnTo>
                    <a:pt x="358127" y="0"/>
                  </a:lnTo>
                  <a:close/>
                </a:path>
                <a:path w="2350134" h="1041400">
                  <a:moveTo>
                    <a:pt x="405384" y="0"/>
                  </a:moveTo>
                  <a:lnTo>
                    <a:pt x="379476" y="0"/>
                  </a:lnTo>
                  <a:lnTo>
                    <a:pt x="379476" y="461772"/>
                  </a:lnTo>
                  <a:lnTo>
                    <a:pt x="405384" y="461772"/>
                  </a:lnTo>
                  <a:lnTo>
                    <a:pt x="405384" y="0"/>
                  </a:lnTo>
                  <a:close/>
                </a:path>
                <a:path w="2350134" h="1041400">
                  <a:moveTo>
                    <a:pt x="454152" y="0"/>
                  </a:moveTo>
                  <a:lnTo>
                    <a:pt x="426720" y="0"/>
                  </a:lnTo>
                  <a:lnTo>
                    <a:pt x="426720" y="467868"/>
                  </a:lnTo>
                  <a:lnTo>
                    <a:pt x="454152" y="467868"/>
                  </a:lnTo>
                  <a:lnTo>
                    <a:pt x="454152" y="0"/>
                  </a:lnTo>
                  <a:close/>
                </a:path>
                <a:path w="2350134" h="1041400">
                  <a:moveTo>
                    <a:pt x="499859" y="0"/>
                  </a:moveTo>
                  <a:lnTo>
                    <a:pt x="475488" y="0"/>
                  </a:lnTo>
                  <a:lnTo>
                    <a:pt x="475488" y="473964"/>
                  </a:lnTo>
                  <a:lnTo>
                    <a:pt x="499859" y="473964"/>
                  </a:lnTo>
                  <a:lnTo>
                    <a:pt x="499859" y="0"/>
                  </a:lnTo>
                  <a:close/>
                </a:path>
                <a:path w="2350134" h="1041400">
                  <a:moveTo>
                    <a:pt x="547103" y="0"/>
                  </a:moveTo>
                  <a:lnTo>
                    <a:pt x="522732" y="0"/>
                  </a:lnTo>
                  <a:lnTo>
                    <a:pt x="522732" y="498348"/>
                  </a:lnTo>
                  <a:lnTo>
                    <a:pt x="547103" y="498348"/>
                  </a:lnTo>
                  <a:lnTo>
                    <a:pt x="547103" y="0"/>
                  </a:lnTo>
                  <a:close/>
                </a:path>
                <a:path w="2350134" h="1041400">
                  <a:moveTo>
                    <a:pt x="595884" y="0"/>
                  </a:moveTo>
                  <a:lnTo>
                    <a:pt x="568452" y="0"/>
                  </a:lnTo>
                  <a:lnTo>
                    <a:pt x="568452" y="505968"/>
                  </a:lnTo>
                  <a:lnTo>
                    <a:pt x="595884" y="505968"/>
                  </a:lnTo>
                  <a:lnTo>
                    <a:pt x="595884" y="0"/>
                  </a:lnTo>
                  <a:close/>
                </a:path>
                <a:path w="2350134" h="1041400">
                  <a:moveTo>
                    <a:pt x="643128" y="0"/>
                  </a:moveTo>
                  <a:lnTo>
                    <a:pt x="617220" y="0"/>
                  </a:lnTo>
                  <a:lnTo>
                    <a:pt x="617220" y="509016"/>
                  </a:lnTo>
                  <a:lnTo>
                    <a:pt x="643128" y="509016"/>
                  </a:lnTo>
                  <a:lnTo>
                    <a:pt x="643128" y="0"/>
                  </a:lnTo>
                  <a:close/>
                </a:path>
                <a:path w="2350134" h="1041400">
                  <a:moveTo>
                    <a:pt x="690372" y="0"/>
                  </a:moveTo>
                  <a:lnTo>
                    <a:pt x="664464" y="0"/>
                  </a:lnTo>
                  <a:lnTo>
                    <a:pt x="664464" y="518160"/>
                  </a:lnTo>
                  <a:lnTo>
                    <a:pt x="690372" y="518160"/>
                  </a:lnTo>
                  <a:lnTo>
                    <a:pt x="690372" y="0"/>
                  </a:lnTo>
                  <a:close/>
                </a:path>
                <a:path w="2350134" h="1041400">
                  <a:moveTo>
                    <a:pt x="737603" y="0"/>
                  </a:moveTo>
                  <a:lnTo>
                    <a:pt x="711708" y="0"/>
                  </a:lnTo>
                  <a:lnTo>
                    <a:pt x="711708" y="533400"/>
                  </a:lnTo>
                  <a:lnTo>
                    <a:pt x="737603" y="533400"/>
                  </a:lnTo>
                  <a:lnTo>
                    <a:pt x="737603" y="0"/>
                  </a:lnTo>
                  <a:close/>
                </a:path>
                <a:path w="2350134" h="1041400">
                  <a:moveTo>
                    <a:pt x="786384" y="0"/>
                  </a:moveTo>
                  <a:lnTo>
                    <a:pt x="758952" y="0"/>
                  </a:lnTo>
                  <a:lnTo>
                    <a:pt x="758952" y="550164"/>
                  </a:lnTo>
                  <a:lnTo>
                    <a:pt x="786384" y="550164"/>
                  </a:lnTo>
                  <a:lnTo>
                    <a:pt x="786384" y="0"/>
                  </a:lnTo>
                  <a:close/>
                </a:path>
                <a:path w="2350134" h="1041400">
                  <a:moveTo>
                    <a:pt x="832104" y="0"/>
                  </a:moveTo>
                  <a:lnTo>
                    <a:pt x="807720" y="0"/>
                  </a:lnTo>
                  <a:lnTo>
                    <a:pt x="807720" y="568452"/>
                  </a:lnTo>
                  <a:lnTo>
                    <a:pt x="832104" y="568452"/>
                  </a:lnTo>
                  <a:lnTo>
                    <a:pt x="832104" y="0"/>
                  </a:lnTo>
                  <a:close/>
                </a:path>
                <a:path w="2350134" h="1041400">
                  <a:moveTo>
                    <a:pt x="879348" y="0"/>
                  </a:moveTo>
                  <a:lnTo>
                    <a:pt x="854964" y="0"/>
                  </a:lnTo>
                  <a:lnTo>
                    <a:pt x="854964" y="574548"/>
                  </a:lnTo>
                  <a:lnTo>
                    <a:pt x="879348" y="574548"/>
                  </a:lnTo>
                  <a:lnTo>
                    <a:pt x="879348" y="0"/>
                  </a:lnTo>
                  <a:close/>
                </a:path>
                <a:path w="2350134" h="1041400">
                  <a:moveTo>
                    <a:pt x="928103" y="0"/>
                  </a:moveTo>
                  <a:lnTo>
                    <a:pt x="900684" y="0"/>
                  </a:lnTo>
                  <a:lnTo>
                    <a:pt x="900684" y="576072"/>
                  </a:lnTo>
                  <a:lnTo>
                    <a:pt x="928103" y="576072"/>
                  </a:lnTo>
                  <a:lnTo>
                    <a:pt x="928103" y="0"/>
                  </a:lnTo>
                  <a:close/>
                </a:path>
                <a:path w="2350134" h="1041400">
                  <a:moveTo>
                    <a:pt x="975360" y="0"/>
                  </a:moveTo>
                  <a:lnTo>
                    <a:pt x="949452" y="0"/>
                  </a:lnTo>
                  <a:lnTo>
                    <a:pt x="949452" y="588264"/>
                  </a:lnTo>
                  <a:lnTo>
                    <a:pt x="975360" y="588264"/>
                  </a:lnTo>
                  <a:lnTo>
                    <a:pt x="975360" y="0"/>
                  </a:lnTo>
                  <a:close/>
                </a:path>
                <a:path w="2350134" h="1041400">
                  <a:moveTo>
                    <a:pt x="1022604" y="0"/>
                  </a:moveTo>
                  <a:lnTo>
                    <a:pt x="996696" y="0"/>
                  </a:lnTo>
                  <a:lnTo>
                    <a:pt x="996696" y="592836"/>
                  </a:lnTo>
                  <a:lnTo>
                    <a:pt x="1022604" y="592836"/>
                  </a:lnTo>
                  <a:lnTo>
                    <a:pt x="1022604" y="0"/>
                  </a:lnTo>
                  <a:close/>
                </a:path>
                <a:path w="2350134" h="1041400">
                  <a:moveTo>
                    <a:pt x="1069848" y="0"/>
                  </a:moveTo>
                  <a:lnTo>
                    <a:pt x="1043940" y="0"/>
                  </a:lnTo>
                  <a:lnTo>
                    <a:pt x="1043940" y="600456"/>
                  </a:lnTo>
                  <a:lnTo>
                    <a:pt x="1069848" y="600456"/>
                  </a:lnTo>
                  <a:lnTo>
                    <a:pt x="1069848" y="0"/>
                  </a:lnTo>
                  <a:close/>
                </a:path>
                <a:path w="2350134" h="1041400">
                  <a:moveTo>
                    <a:pt x="1118603" y="0"/>
                  </a:moveTo>
                  <a:lnTo>
                    <a:pt x="1091184" y="0"/>
                  </a:lnTo>
                  <a:lnTo>
                    <a:pt x="1091184" y="606552"/>
                  </a:lnTo>
                  <a:lnTo>
                    <a:pt x="1118603" y="606552"/>
                  </a:lnTo>
                  <a:lnTo>
                    <a:pt x="1118603" y="0"/>
                  </a:lnTo>
                  <a:close/>
                </a:path>
                <a:path w="2350134" h="1041400">
                  <a:moveTo>
                    <a:pt x="1164336" y="0"/>
                  </a:moveTo>
                  <a:lnTo>
                    <a:pt x="1139952" y="0"/>
                  </a:lnTo>
                  <a:lnTo>
                    <a:pt x="1139952" y="606552"/>
                  </a:lnTo>
                  <a:lnTo>
                    <a:pt x="1164336" y="606552"/>
                  </a:lnTo>
                  <a:lnTo>
                    <a:pt x="1164336" y="0"/>
                  </a:lnTo>
                  <a:close/>
                </a:path>
                <a:path w="2350134" h="1041400">
                  <a:moveTo>
                    <a:pt x="1211580" y="0"/>
                  </a:moveTo>
                  <a:lnTo>
                    <a:pt x="1185672" y="0"/>
                  </a:lnTo>
                  <a:lnTo>
                    <a:pt x="1185672" y="611124"/>
                  </a:lnTo>
                  <a:lnTo>
                    <a:pt x="1211580" y="611124"/>
                  </a:lnTo>
                  <a:lnTo>
                    <a:pt x="1211580" y="0"/>
                  </a:lnTo>
                  <a:close/>
                </a:path>
                <a:path w="2350134" h="1041400">
                  <a:moveTo>
                    <a:pt x="1260348" y="0"/>
                  </a:moveTo>
                  <a:lnTo>
                    <a:pt x="1232916" y="0"/>
                  </a:lnTo>
                  <a:lnTo>
                    <a:pt x="1232916" y="611124"/>
                  </a:lnTo>
                  <a:lnTo>
                    <a:pt x="1260348" y="611124"/>
                  </a:lnTo>
                  <a:lnTo>
                    <a:pt x="1260348" y="0"/>
                  </a:lnTo>
                  <a:close/>
                </a:path>
                <a:path w="2350134" h="1041400">
                  <a:moveTo>
                    <a:pt x="1307579" y="0"/>
                  </a:moveTo>
                  <a:lnTo>
                    <a:pt x="1281684" y="0"/>
                  </a:lnTo>
                  <a:lnTo>
                    <a:pt x="1281684" y="614172"/>
                  </a:lnTo>
                  <a:lnTo>
                    <a:pt x="1307579" y="614172"/>
                  </a:lnTo>
                  <a:lnTo>
                    <a:pt x="1307579" y="0"/>
                  </a:lnTo>
                  <a:close/>
                </a:path>
                <a:path w="2350134" h="1041400">
                  <a:moveTo>
                    <a:pt x="1354836" y="0"/>
                  </a:moveTo>
                  <a:lnTo>
                    <a:pt x="1328928" y="0"/>
                  </a:lnTo>
                  <a:lnTo>
                    <a:pt x="1328928" y="629412"/>
                  </a:lnTo>
                  <a:lnTo>
                    <a:pt x="1354836" y="629412"/>
                  </a:lnTo>
                  <a:lnTo>
                    <a:pt x="1354836" y="0"/>
                  </a:lnTo>
                  <a:close/>
                </a:path>
                <a:path w="2350134" h="1041400">
                  <a:moveTo>
                    <a:pt x="1400556" y="0"/>
                  </a:moveTo>
                  <a:lnTo>
                    <a:pt x="1376172" y="0"/>
                  </a:lnTo>
                  <a:lnTo>
                    <a:pt x="1376172" y="629412"/>
                  </a:lnTo>
                  <a:lnTo>
                    <a:pt x="1400556" y="629412"/>
                  </a:lnTo>
                  <a:lnTo>
                    <a:pt x="1400556" y="0"/>
                  </a:lnTo>
                  <a:close/>
                </a:path>
                <a:path w="2350134" h="1041400">
                  <a:moveTo>
                    <a:pt x="1449324" y="0"/>
                  </a:moveTo>
                  <a:lnTo>
                    <a:pt x="1423416" y="0"/>
                  </a:lnTo>
                  <a:lnTo>
                    <a:pt x="1423416" y="632460"/>
                  </a:lnTo>
                  <a:lnTo>
                    <a:pt x="1449324" y="632460"/>
                  </a:lnTo>
                  <a:lnTo>
                    <a:pt x="1449324" y="0"/>
                  </a:lnTo>
                  <a:close/>
                </a:path>
                <a:path w="2350134" h="1041400">
                  <a:moveTo>
                    <a:pt x="1496555" y="0"/>
                  </a:moveTo>
                  <a:lnTo>
                    <a:pt x="1472184" y="0"/>
                  </a:lnTo>
                  <a:lnTo>
                    <a:pt x="1472184" y="641604"/>
                  </a:lnTo>
                  <a:lnTo>
                    <a:pt x="1496555" y="641604"/>
                  </a:lnTo>
                  <a:lnTo>
                    <a:pt x="1496555" y="0"/>
                  </a:lnTo>
                  <a:close/>
                </a:path>
                <a:path w="2350134" h="1041400">
                  <a:moveTo>
                    <a:pt x="1543812" y="0"/>
                  </a:moveTo>
                  <a:lnTo>
                    <a:pt x="1517904" y="0"/>
                  </a:lnTo>
                  <a:lnTo>
                    <a:pt x="1517904" y="646176"/>
                  </a:lnTo>
                  <a:lnTo>
                    <a:pt x="1543812" y="646176"/>
                  </a:lnTo>
                  <a:lnTo>
                    <a:pt x="1543812" y="0"/>
                  </a:lnTo>
                  <a:close/>
                </a:path>
                <a:path w="2350134" h="1041400">
                  <a:moveTo>
                    <a:pt x="1592580" y="0"/>
                  </a:moveTo>
                  <a:lnTo>
                    <a:pt x="1565148" y="0"/>
                  </a:lnTo>
                  <a:lnTo>
                    <a:pt x="1565148" y="649224"/>
                  </a:lnTo>
                  <a:lnTo>
                    <a:pt x="1592580" y="649224"/>
                  </a:lnTo>
                  <a:lnTo>
                    <a:pt x="1592580" y="0"/>
                  </a:lnTo>
                  <a:close/>
                </a:path>
                <a:path w="2350134" h="1041400">
                  <a:moveTo>
                    <a:pt x="1639824" y="0"/>
                  </a:moveTo>
                  <a:lnTo>
                    <a:pt x="1613916" y="0"/>
                  </a:lnTo>
                  <a:lnTo>
                    <a:pt x="1613916" y="662940"/>
                  </a:lnTo>
                  <a:lnTo>
                    <a:pt x="1639824" y="662940"/>
                  </a:lnTo>
                  <a:lnTo>
                    <a:pt x="1639824" y="0"/>
                  </a:lnTo>
                  <a:close/>
                </a:path>
                <a:path w="2350134" h="1041400">
                  <a:moveTo>
                    <a:pt x="1687055" y="0"/>
                  </a:moveTo>
                  <a:lnTo>
                    <a:pt x="1661160" y="0"/>
                  </a:lnTo>
                  <a:lnTo>
                    <a:pt x="1661160" y="675132"/>
                  </a:lnTo>
                  <a:lnTo>
                    <a:pt x="1687055" y="675132"/>
                  </a:lnTo>
                  <a:lnTo>
                    <a:pt x="1687055" y="0"/>
                  </a:lnTo>
                  <a:close/>
                </a:path>
                <a:path w="2350134" h="1041400">
                  <a:moveTo>
                    <a:pt x="1735836" y="0"/>
                  </a:moveTo>
                  <a:lnTo>
                    <a:pt x="1708404" y="0"/>
                  </a:lnTo>
                  <a:lnTo>
                    <a:pt x="1708404" y="701040"/>
                  </a:lnTo>
                  <a:lnTo>
                    <a:pt x="1735836" y="701040"/>
                  </a:lnTo>
                  <a:lnTo>
                    <a:pt x="1735836" y="0"/>
                  </a:lnTo>
                  <a:close/>
                </a:path>
                <a:path w="2350134" h="1041400">
                  <a:moveTo>
                    <a:pt x="1781556" y="0"/>
                  </a:moveTo>
                  <a:lnTo>
                    <a:pt x="1755648" y="0"/>
                  </a:lnTo>
                  <a:lnTo>
                    <a:pt x="1755648" y="708660"/>
                  </a:lnTo>
                  <a:lnTo>
                    <a:pt x="1781556" y="708660"/>
                  </a:lnTo>
                  <a:lnTo>
                    <a:pt x="1781556" y="0"/>
                  </a:lnTo>
                  <a:close/>
                </a:path>
                <a:path w="2350134" h="1041400">
                  <a:moveTo>
                    <a:pt x="1828800" y="0"/>
                  </a:moveTo>
                  <a:lnTo>
                    <a:pt x="1804416" y="0"/>
                  </a:lnTo>
                  <a:lnTo>
                    <a:pt x="1804416" y="708660"/>
                  </a:lnTo>
                  <a:lnTo>
                    <a:pt x="1828800" y="708660"/>
                  </a:lnTo>
                  <a:lnTo>
                    <a:pt x="1828800" y="0"/>
                  </a:lnTo>
                  <a:close/>
                </a:path>
                <a:path w="2350134" h="1041400">
                  <a:moveTo>
                    <a:pt x="1876031" y="0"/>
                  </a:moveTo>
                  <a:lnTo>
                    <a:pt x="1850136" y="0"/>
                  </a:lnTo>
                  <a:lnTo>
                    <a:pt x="1850136" y="740664"/>
                  </a:lnTo>
                  <a:lnTo>
                    <a:pt x="1876031" y="740664"/>
                  </a:lnTo>
                  <a:lnTo>
                    <a:pt x="1876031" y="0"/>
                  </a:lnTo>
                  <a:close/>
                </a:path>
                <a:path w="2350134" h="1041400">
                  <a:moveTo>
                    <a:pt x="1924812" y="0"/>
                  </a:moveTo>
                  <a:lnTo>
                    <a:pt x="1897380" y="0"/>
                  </a:lnTo>
                  <a:lnTo>
                    <a:pt x="1897380" y="740664"/>
                  </a:lnTo>
                  <a:lnTo>
                    <a:pt x="1924812" y="740664"/>
                  </a:lnTo>
                  <a:lnTo>
                    <a:pt x="1924812" y="0"/>
                  </a:lnTo>
                  <a:close/>
                </a:path>
                <a:path w="2350134" h="1041400">
                  <a:moveTo>
                    <a:pt x="1972056" y="0"/>
                  </a:moveTo>
                  <a:lnTo>
                    <a:pt x="1946148" y="0"/>
                  </a:lnTo>
                  <a:lnTo>
                    <a:pt x="1946148" y="740664"/>
                  </a:lnTo>
                  <a:lnTo>
                    <a:pt x="1972056" y="740664"/>
                  </a:lnTo>
                  <a:lnTo>
                    <a:pt x="1972056" y="0"/>
                  </a:lnTo>
                  <a:close/>
                </a:path>
                <a:path w="2350134" h="1041400">
                  <a:moveTo>
                    <a:pt x="2019300" y="0"/>
                  </a:moveTo>
                  <a:lnTo>
                    <a:pt x="1993392" y="0"/>
                  </a:lnTo>
                  <a:lnTo>
                    <a:pt x="1993392" y="746760"/>
                  </a:lnTo>
                  <a:lnTo>
                    <a:pt x="2019300" y="746760"/>
                  </a:lnTo>
                  <a:lnTo>
                    <a:pt x="2019300" y="0"/>
                  </a:lnTo>
                  <a:close/>
                </a:path>
                <a:path w="2350134" h="1041400">
                  <a:moveTo>
                    <a:pt x="2068055" y="0"/>
                  </a:moveTo>
                  <a:lnTo>
                    <a:pt x="2040636" y="0"/>
                  </a:lnTo>
                  <a:lnTo>
                    <a:pt x="2040636" y="769620"/>
                  </a:lnTo>
                  <a:lnTo>
                    <a:pt x="2068055" y="769620"/>
                  </a:lnTo>
                  <a:lnTo>
                    <a:pt x="2068055" y="0"/>
                  </a:lnTo>
                  <a:close/>
                </a:path>
                <a:path w="2350134" h="1041400">
                  <a:moveTo>
                    <a:pt x="2113788" y="0"/>
                  </a:moveTo>
                  <a:lnTo>
                    <a:pt x="2086356" y="0"/>
                  </a:lnTo>
                  <a:lnTo>
                    <a:pt x="2086356" y="792480"/>
                  </a:lnTo>
                  <a:lnTo>
                    <a:pt x="2113788" y="792480"/>
                  </a:lnTo>
                  <a:lnTo>
                    <a:pt x="2113788" y="0"/>
                  </a:lnTo>
                  <a:close/>
                </a:path>
                <a:path w="2350134" h="1041400">
                  <a:moveTo>
                    <a:pt x="2161032" y="0"/>
                  </a:moveTo>
                  <a:lnTo>
                    <a:pt x="2135124" y="0"/>
                  </a:lnTo>
                  <a:lnTo>
                    <a:pt x="2135124" y="809244"/>
                  </a:lnTo>
                  <a:lnTo>
                    <a:pt x="2161032" y="809244"/>
                  </a:lnTo>
                  <a:lnTo>
                    <a:pt x="2161032" y="0"/>
                  </a:lnTo>
                  <a:close/>
                </a:path>
                <a:path w="2350134" h="1041400">
                  <a:moveTo>
                    <a:pt x="2208276" y="0"/>
                  </a:moveTo>
                  <a:lnTo>
                    <a:pt x="2182368" y="0"/>
                  </a:lnTo>
                  <a:lnTo>
                    <a:pt x="2182368" y="870204"/>
                  </a:lnTo>
                  <a:lnTo>
                    <a:pt x="2208276" y="870204"/>
                  </a:lnTo>
                  <a:lnTo>
                    <a:pt x="2208276" y="0"/>
                  </a:lnTo>
                  <a:close/>
                </a:path>
                <a:path w="2350134" h="1041400">
                  <a:moveTo>
                    <a:pt x="2257031" y="0"/>
                  </a:moveTo>
                  <a:lnTo>
                    <a:pt x="2229612" y="0"/>
                  </a:lnTo>
                  <a:lnTo>
                    <a:pt x="2229612" y="1040892"/>
                  </a:lnTo>
                  <a:lnTo>
                    <a:pt x="2257031" y="1040892"/>
                  </a:lnTo>
                  <a:lnTo>
                    <a:pt x="2257031" y="0"/>
                  </a:lnTo>
                  <a:close/>
                </a:path>
                <a:path w="2350134" h="1041400">
                  <a:moveTo>
                    <a:pt x="2304288" y="0"/>
                  </a:moveTo>
                  <a:lnTo>
                    <a:pt x="2278380" y="0"/>
                  </a:lnTo>
                  <a:lnTo>
                    <a:pt x="2278380" y="1040892"/>
                  </a:lnTo>
                  <a:lnTo>
                    <a:pt x="2304288" y="1040892"/>
                  </a:lnTo>
                  <a:lnTo>
                    <a:pt x="2304288" y="0"/>
                  </a:lnTo>
                  <a:close/>
                </a:path>
                <a:path w="2350134" h="1041400">
                  <a:moveTo>
                    <a:pt x="2350008" y="0"/>
                  </a:moveTo>
                  <a:lnTo>
                    <a:pt x="2325624" y="0"/>
                  </a:lnTo>
                  <a:lnTo>
                    <a:pt x="2325624" y="1040892"/>
                  </a:lnTo>
                  <a:lnTo>
                    <a:pt x="2350008" y="1040892"/>
                  </a:lnTo>
                  <a:lnTo>
                    <a:pt x="2350008" y="0"/>
                  </a:lnTo>
                  <a:close/>
                </a:path>
              </a:pathLst>
            </a:custGeom>
            <a:solidFill>
              <a:srgbClr val="EB3B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66631" y="3015995"/>
              <a:ext cx="2923540" cy="2089785"/>
            </a:xfrm>
            <a:custGeom>
              <a:avLst/>
              <a:gdLst/>
              <a:ahLst/>
              <a:cxnLst/>
              <a:rect l="l" t="t" r="r" b="b"/>
              <a:pathLst>
                <a:path w="2923540" h="2089785">
                  <a:moveTo>
                    <a:pt x="30479" y="0"/>
                  </a:moveTo>
                  <a:lnTo>
                    <a:pt x="30479" y="2089403"/>
                  </a:lnTo>
                </a:path>
                <a:path w="2923540" h="2089785">
                  <a:moveTo>
                    <a:pt x="32003" y="2089403"/>
                  </a:moveTo>
                  <a:lnTo>
                    <a:pt x="0" y="2089403"/>
                  </a:lnTo>
                </a:path>
                <a:path w="2923540" h="2089785">
                  <a:moveTo>
                    <a:pt x="32003" y="1880615"/>
                  </a:moveTo>
                  <a:lnTo>
                    <a:pt x="0" y="1880615"/>
                  </a:lnTo>
                </a:path>
                <a:path w="2923540" h="2089785">
                  <a:moveTo>
                    <a:pt x="32003" y="1671827"/>
                  </a:moveTo>
                  <a:lnTo>
                    <a:pt x="0" y="1671827"/>
                  </a:lnTo>
                </a:path>
                <a:path w="2923540" h="2089785">
                  <a:moveTo>
                    <a:pt x="32003" y="1463039"/>
                  </a:moveTo>
                  <a:lnTo>
                    <a:pt x="0" y="1463039"/>
                  </a:lnTo>
                </a:path>
                <a:path w="2923540" h="2089785">
                  <a:moveTo>
                    <a:pt x="32003" y="1254252"/>
                  </a:moveTo>
                  <a:lnTo>
                    <a:pt x="0" y="1254252"/>
                  </a:lnTo>
                </a:path>
                <a:path w="2923540" h="2089785">
                  <a:moveTo>
                    <a:pt x="2923032" y="1043939"/>
                  </a:moveTo>
                  <a:lnTo>
                    <a:pt x="0" y="1043939"/>
                  </a:lnTo>
                </a:path>
                <a:path w="2923540" h="2089785">
                  <a:moveTo>
                    <a:pt x="32003" y="836676"/>
                  </a:moveTo>
                  <a:lnTo>
                    <a:pt x="0" y="836676"/>
                  </a:lnTo>
                </a:path>
                <a:path w="2923540" h="2089785">
                  <a:moveTo>
                    <a:pt x="32003" y="626363"/>
                  </a:moveTo>
                  <a:lnTo>
                    <a:pt x="0" y="626363"/>
                  </a:lnTo>
                </a:path>
                <a:path w="2923540" h="2089785">
                  <a:moveTo>
                    <a:pt x="32003" y="417575"/>
                  </a:moveTo>
                  <a:lnTo>
                    <a:pt x="0" y="417575"/>
                  </a:lnTo>
                </a:path>
                <a:path w="2923540" h="2089785">
                  <a:moveTo>
                    <a:pt x="32003" y="207263"/>
                  </a:moveTo>
                  <a:lnTo>
                    <a:pt x="0" y="207263"/>
                  </a:lnTo>
                </a:path>
                <a:path w="2923540" h="2089785">
                  <a:moveTo>
                    <a:pt x="3200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395864" y="3198010"/>
            <a:ext cx="164465" cy="1729739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-5" dirty="0">
                <a:latin typeface="Verdana"/>
                <a:cs typeface="Verdana"/>
              </a:rPr>
              <a:t>Change from baseline</a:t>
            </a:r>
            <a:r>
              <a:rPr sz="900" b="1" spc="-30" dirty="0">
                <a:latin typeface="Verdana"/>
                <a:cs typeface="Verdana"/>
              </a:rPr>
              <a:t> </a:t>
            </a:r>
            <a:r>
              <a:rPr sz="900" b="1" spc="-5" dirty="0">
                <a:latin typeface="Verdana"/>
                <a:cs typeface="Verdana"/>
              </a:rPr>
              <a:t>(%)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22334" y="2888996"/>
            <a:ext cx="318135" cy="232346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655"/>
              </a:spcBef>
            </a:pPr>
            <a:r>
              <a:rPr sz="900" dirty="0">
                <a:latin typeface="Verdana"/>
                <a:cs typeface="Verdana"/>
              </a:rPr>
              <a:t>100</a:t>
            </a:r>
            <a:endParaRPr sz="9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560"/>
              </a:spcBef>
            </a:pPr>
            <a:r>
              <a:rPr sz="900" dirty="0">
                <a:latin typeface="Verdana"/>
                <a:cs typeface="Verdana"/>
              </a:rPr>
              <a:t>80</a:t>
            </a:r>
            <a:endParaRPr sz="9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565"/>
              </a:spcBef>
            </a:pPr>
            <a:r>
              <a:rPr sz="900" dirty="0">
                <a:latin typeface="Verdana"/>
                <a:cs typeface="Verdana"/>
              </a:rPr>
              <a:t>60</a:t>
            </a:r>
            <a:endParaRPr sz="9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570"/>
              </a:spcBef>
            </a:pPr>
            <a:r>
              <a:rPr sz="900" dirty="0">
                <a:latin typeface="Verdana"/>
                <a:cs typeface="Verdana"/>
              </a:rPr>
              <a:t>40</a:t>
            </a:r>
            <a:endParaRPr sz="9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560"/>
              </a:spcBef>
            </a:pPr>
            <a:r>
              <a:rPr sz="900" dirty="0">
                <a:latin typeface="Verdana"/>
                <a:cs typeface="Verdana"/>
              </a:rPr>
              <a:t>20</a:t>
            </a:r>
            <a:endParaRPr sz="900">
              <a:latin typeface="Verdana"/>
              <a:cs typeface="Verdana"/>
            </a:endParaRPr>
          </a:p>
          <a:p>
            <a:pPr marR="6350" algn="r">
              <a:lnSpc>
                <a:spcPct val="100000"/>
              </a:lnSpc>
              <a:spcBef>
                <a:spcPts val="570"/>
              </a:spcBef>
            </a:pPr>
            <a:r>
              <a:rPr sz="900" dirty="0">
                <a:latin typeface="Verdana"/>
                <a:cs typeface="Verdana"/>
              </a:rPr>
              <a:t>0</a:t>
            </a:r>
            <a:endParaRPr sz="900">
              <a:latin typeface="Verdana"/>
              <a:cs typeface="Verdana"/>
            </a:endParaRPr>
          </a:p>
          <a:p>
            <a:pPr marR="5715" algn="r">
              <a:lnSpc>
                <a:spcPct val="100000"/>
              </a:lnSpc>
              <a:spcBef>
                <a:spcPts val="570"/>
              </a:spcBef>
            </a:pPr>
            <a:r>
              <a:rPr sz="900" dirty="0">
                <a:latin typeface="Verdana"/>
                <a:cs typeface="Verdana"/>
              </a:rPr>
              <a:t>–20</a:t>
            </a:r>
            <a:endParaRPr sz="900">
              <a:latin typeface="Verdana"/>
              <a:cs typeface="Verdana"/>
            </a:endParaRPr>
          </a:p>
          <a:p>
            <a:pPr marR="5715" algn="r">
              <a:lnSpc>
                <a:spcPct val="100000"/>
              </a:lnSpc>
              <a:spcBef>
                <a:spcPts val="555"/>
              </a:spcBef>
            </a:pPr>
            <a:r>
              <a:rPr sz="900" dirty="0">
                <a:latin typeface="Verdana"/>
                <a:cs typeface="Verdana"/>
              </a:rPr>
              <a:t>–40</a:t>
            </a:r>
            <a:endParaRPr sz="900">
              <a:latin typeface="Verdana"/>
              <a:cs typeface="Verdana"/>
            </a:endParaRPr>
          </a:p>
          <a:p>
            <a:pPr marR="5715" algn="r">
              <a:lnSpc>
                <a:spcPct val="100000"/>
              </a:lnSpc>
              <a:spcBef>
                <a:spcPts val="580"/>
              </a:spcBef>
            </a:pPr>
            <a:r>
              <a:rPr sz="900" dirty="0">
                <a:latin typeface="Verdana"/>
                <a:cs typeface="Verdana"/>
              </a:rPr>
              <a:t>–60</a:t>
            </a:r>
            <a:endParaRPr sz="900">
              <a:latin typeface="Verdana"/>
              <a:cs typeface="Verdana"/>
            </a:endParaRPr>
          </a:p>
          <a:p>
            <a:pPr marR="5715" algn="r">
              <a:lnSpc>
                <a:spcPct val="100000"/>
              </a:lnSpc>
              <a:spcBef>
                <a:spcPts val="555"/>
              </a:spcBef>
            </a:pPr>
            <a:r>
              <a:rPr sz="900" dirty="0">
                <a:latin typeface="Verdana"/>
                <a:cs typeface="Verdana"/>
              </a:rPr>
              <a:t>–80</a:t>
            </a:r>
            <a:endParaRPr sz="9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570"/>
              </a:spcBef>
            </a:pPr>
            <a:r>
              <a:rPr sz="900" dirty="0">
                <a:latin typeface="Verdana"/>
                <a:cs typeface="Verdana"/>
              </a:rPr>
              <a:t>–100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061450" y="3212338"/>
            <a:ext cx="25952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Verdana"/>
                <a:cs typeface="Verdana"/>
              </a:rPr>
              <a:t>Cetuximab* </a:t>
            </a:r>
            <a:r>
              <a:rPr sz="900" b="1" dirty="0">
                <a:latin typeface="Verdana"/>
                <a:cs typeface="Verdana"/>
              </a:rPr>
              <a:t>+ </a:t>
            </a:r>
            <a:r>
              <a:rPr sz="900" b="1" spc="-5" dirty="0">
                <a:latin typeface="Verdana"/>
                <a:cs typeface="Verdana"/>
              </a:rPr>
              <a:t>avelumab </a:t>
            </a:r>
            <a:r>
              <a:rPr sz="900" b="1" dirty="0">
                <a:latin typeface="Verdana"/>
                <a:cs typeface="Verdana"/>
              </a:rPr>
              <a:t>+</a:t>
            </a:r>
            <a:r>
              <a:rPr sz="900" b="1" spc="-30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FOLFOXIRI</a:t>
            </a:r>
            <a:r>
              <a:rPr sz="900" b="1" baseline="27777" dirty="0">
                <a:latin typeface="Verdana"/>
                <a:cs typeface="Verdana"/>
              </a:rPr>
              <a:t>†</a:t>
            </a:r>
            <a:endParaRPr sz="900" baseline="27777"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991600" y="3238500"/>
            <a:ext cx="70485" cy="62865"/>
          </a:xfrm>
          <a:custGeom>
            <a:avLst/>
            <a:gdLst/>
            <a:ahLst/>
            <a:cxnLst/>
            <a:rect l="l" t="t" r="r" b="b"/>
            <a:pathLst>
              <a:path w="70484" h="62864">
                <a:moveTo>
                  <a:pt x="70103" y="0"/>
                </a:moveTo>
                <a:lnTo>
                  <a:pt x="0" y="0"/>
                </a:lnTo>
                <a:lnTo>
                  <a:pt x="0" y="62484"/>
                </a:lnTo>
                <a:lnTo>
                  <a:pt x="70103" y="62484"/>
                </a:lnTo>
                <a:lnTo>
                  <a:pt x="70103" y="0"/>
                </a:lnTo>
                <a:close/>
              </a:path>
            </a:pathLst>
          </a:custGeom>
          <a:solidFill>
            <a:srgbClr val="EB3B9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83944" y="6013805"/>
            <a:ext cx="9090660" cy="53213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5000"/>
              </a:lnSpc>
              <a:spcBef>
                <a:spcPts val="55"/>
              </a:spcBef>
            </a:pPr>
            <a:r>
              <a:rPr sz="800" spc="-5" dirty="0">
                <a:latin typeface="Verdana"/>
                <a:cs typeface="Verdana"/>
              </a:rPr>
              <a:t>*Patients </a:t>
            </a:r>
            <a:r>
              <a:rPr sz="800" dirty="0">
                <a:latin typeface="Verdana"/>
                <a:cs typeface="Verdana"/>
              </a:rPr>
              <a:t>received Q2W </a:t>
            </a:r>
            <a:r>
              <a:rPr sz="800" spc="-5" dirty="0">
                <a:latin typeface="Verdana"/>
                <a:cs typeface="Verdana"/>
              </a:rPr>
              <a:t>cetuximab while the Erbitux </a:t>
            </a:r>
            <a:r>
              <a:rPr sz="800" dirty="0">
                <a:latin typeface="Verdana"/>
                <a:cs typeface="Verdana"/>
              </a:rPr>
              <a:t>EU SmPC </a:t>
            </a:r>
            <a:r>
              <a:rPr sz="800" spc="-5" dirty="0">
                <a:latin typeface="Verdana"/>
                <a:cs typeface="Verdana"/>
              </a:rPr>
              <a:t>states that cetuximab should </a:t>
            </a:r>
            <a:r>
              <a:rPr sz="800" dirty="0">
                <a:latin typeface="Verdana"/>
                <a:cs typeface="Verdana"/>
              </a:rPr>
              <a:t>be administered QW1; †The combination therapy of </a:t>
            </a:r>
            <a:r>
              <a:rPr sz="800" spc="-5" dirty="0">
                <a:latin typeface="Verdana"/>
                <a:cs typeface="Verdana"/>
              </a:rPr>
              <a:t>cetuximab </a:t>
            </a:r>
            <a:r>
              <a:rPr sz="800" dirty="0">
                <a:latin typeface="Verdana"/>
                <a:cs typeface="Verdana"/>
              </a:rPr>
              <a:t>+ </a:t>
            </a:r>
            <a:r>
              <a:rPr sz="800" spc="-5" dirty="0">
                <a:latin typeface="Verdana"/>
                <a:cs typeface="Verdana"/>
              </a:rPr>
              <a:t>avelumab </a:t>
            </a:r>
            <a:r>
              <a:rPr sz="800" dirty="0">
                <a:latin typeface="Verdana"/>
                <a:cs typeface="Verdana"/>
              </a:rPr>
              <a:t>± CT </a:t>
            </a:r>
            <a:r>
              <a:rPr sz="800" spc="-5" dirty="0">
                <a:latin typeface="Verdana"/>
                <a:cs typeface="Verdana"/>
              </a:rPr>
              <a:t>is  currently </a:t>
            </a:r>
            <a:r>
              <a:rPr sz="800" dirty="0">
                <a:latin typeface="Verdana"/>
                <a:cs typeface="Verdana"/>
              </a:rPr>
              <a:t>under </a:t>
            </a:r>
            <a:r>
              <a:rPr sz="800" spc="-5" dirty="0">
                <a:latin typeface="Verdana"/>
                <a:cs typeface="Verdana"/>
              </a:rPr>
              <a:t>investigation and has </a:t>
            </a:r>
            <a:r>
              <a:rPr sz="800" dirty="0">
                <a:latin typeface="Verdana"/>
                <a:cs typeface="Verdana"/>
              </a:rPr>
              <a:t>not been approved for </a:t>
            </a:r>
            <a:r>
              <a:rPr sz="800" spc="-5" dirty="0">
                <a:latin typeface="Verdana"/>
                <a:cs typeface="Verdana"/>
              </a:rPr>
              <a:t>treatment </a:t>
            </a:r>
            <a:r>
              <a:rPr sz="800" dirty="0">
                <a:latin typeface="Verdana"/>
                <a:cs typeface="Verdana"/>
              </a:rPr>
              <a:t>of </a:t>
            </a:r>
            <a:r>
              <a:rPr sz="800" spc="-5" dirty="0">
                <a:latin typeface="Verdana"/>
                <a:cs typeface="Verdana"/>
              </a:rPr>
              <a:t>any patients; </a:t>
            </a:r>
            <a:r>
              <a:rPr sz="800" dirty="0">
                <a:latin typeface="Verdana"/>
                <a:cs typeface="Verdana"/>
              </a:rPr>
              <a:t>there </a:t>
            </a:r>
            <a:r>
              <a:rPr sz="800" spc="-5" dirty="0">
                <a:latin typeface="Verdana"/>
                <a:cs typeface="Verdana"/>
              </a:rPr>
              <a:t>is </a:t>
            </a:r>
            <a:r>
              <a:rPr sz="800" dirty="0">
                <a:latin typeface="Verdana"/>
                <a:cs typeface="Verdana"/>
              </a:rPr>
              <a:t>no </a:t>
            </a:r>
            <a:r>
              <a:rPr sz="800" spc="-5" dirty="0">
                <a:latin typeface="Verdana"/>
                <a:cs typeface="Verdana"/>
              </a:rPr>
              <a:t>guarantee that any </a:t>
            </a:r>
            <a:r>
              <a:rPr sz="800" dirty="0">
                <a:latin typeface="Verdana"/>
                <a:cs typeface="Verdana"/>
              </a:rPr>
              <a:t>combination product </a:t>
            </a:r>
            <a:r>
              <a:rPr sz="800" spc="-5" dirty="0">
                <a:latin typeface="Verdana"/>
                <a:cs typeface="Verdana"/>
              </a:rPr>
              <a:t>will </a:t>
            </a:r>
            <a:r>
              <a:rPr sz="800" dirty="0">
                <a:latin typeface="Verdana"/>
                <a:cs typeface="Verdana"/>
              </a:rPr>
              <a:t>be approved </a:t>
            </a:r>
            <a:r>
              <a:rPr sz="800" spc="-5" dirty="0">
                <a:latin typeface="Verdana"/>
                <a:cs typeface="Verdana"/>
              </a:rPr>
              <a:t>in the sought-after  indication </a:t>
            </a:r>
            <a:r>
              <a:rPr sz="800" dirty="0">
                <a:latin typeface="Verdana"/>
                <a:cs typeface="Verdana"/>
              </a:rPr>
              <a:t>by </a:t>
            </a:r>
            <a:r>
              <a:rPr sz="800" spc="-5" dirty="0">
                <a:latin typeface="Verdana"/>
                <a:cs typeface="Verdana"/>
              </a:rPr>
              <a:t>any health authority </a:t>
            </a:r>
            <a:r>
              <a:rPr sz="800" dirty="0">
                <a:latin typeface="Verdana"/>
                <a:cs typeface="Verdana"/>
              </a:rPr>
              <a:t>worldwide; </a:t>
            </a:r>
            <a:r>
              <a:rPr sz="800" spc="-5" dirty="0">
                <a:latin typeface="Verdana"/>
                <a:cs typeface="Verdana"/>
              </a:rPr>
              <a:t>‡Details </a:t>
            </a:r>
            <a:r>
              <a:rPr sz="800" dirty="0">
                <a:latin typeface="Verdana"/>
                <a:cs typeface="Verdana"/>
              </a:rPr>
              <a:t>not specified by </a:t>
            </a:r>
            <a:r>
              <a:rPr sz="800" spc="-5" dirty="0">
                <a:latin typeface="Verdana"/>
                <a:cs typeface="Verdana"/>
              </a:rPr>
              <a:t>the</a:t>
            </a:r>
            <a:r>
              <a:rPr sz="800" spc="4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authors.</a:t>
            </a:r>
            <a:endParaRPr sz="8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45"/>
              </a:spcBef>
            </a:pPr>
            <a:r>
              <a:rPr sz="800" dirty="0">
                <a:latin typeface="Verdana"/>
                <a:cs typeface="Verdana"/>
              </a:rPr>
              <a:t>AE, adverse event; ICI, </a:t>
            </a:r>
            <a:r>
              <a:rPr sz="800" spc="-5" dirty="0">
                <a:latin typeface="Verdana"/>
                <a:cs typeface="Verdana"/>
              </a:rPr>
              <a:t>immune </a:t>
            </a:r>
            <a:r>
              <a:rPr sz="800" dirty="0">
                <a:latin typeface="Verdana"/>
                <a:cs typeface="Verdana"/>
              </a:rPr>
              <a:t>checkpoint </a:t>
            </a:r>
            <a:r>
              <a:rPr sz="800" spc="-5" dirty="0">
                <a:latin typeface="Verdana"/>
                <a:cs typeface="Verdana"/>
              </a:rPr>
              <a:t>inhibitor; </a:t>
            </a:r>
            <a:r>
              <a:rPr sz="800" dirty="0">
                <a:latin typeface="Verdana"/>
                <a:cs typeface="Verdana"/>
              </a:rPr>
              <a:t>IRR, infusion-related </a:t>
            </a:r>
            <a:r>
              <a:rPr sz="800" spc="-5" dirty="0">
                <a:latin typeface="Verdana"/>
                <a:cs typeface="Verdana"/>
              </a:rPr>
              <a:t>reaction; </a:t>
            </a:r>
            <a:r>
              <a:rPr sz="800" dirty="0">
                <a:latin typeface="Verdana"/>
                <a:cs typeface="Verdana"/>
              </a:rPr>
              <a:t>mFOLFOXIRI, modified FOLFOXIRI; QW,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weekly;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588" y="284342"/>
            <a:ext cx="10059035" cy="1215076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R="3648710" algn="r">
              <a:lnSpc>
                <a:spcPct val="100000"/>
              </a:lnSpc>
              <a:spcBef>
                <a:spcPts val="295"/>
              </a:spcBef>
            </a:pPr>
            <a:r>
              <a:rPr sz="1800" spc="-5" dirty="0">
                <a:solidFill>
                  <a:srgbClr val="503191"/>
                </a:solidFill>
                <a:latin typeface="Verdana"/>
                <a:cs typeface="Verdana"/>
              </a:rPr>
              <a:t>ASCO 2023; Conca </a:t>
            </a:r>
            <a:r>
              <a:rPr sz="1800" spc="-125" dirty="0">
                <a:solidFill>
                  <a:srgbClr val="503191"/>
                </a:solidFill>
                <a:latin typeface="Verdana"/>
                <a:cs typeface="Verdana"/>
              </a:rPr>
              <a:t>V, </a:t>
            </a:r>
            <a:r>
              <a:rPr sz="1800" dirty="0">
                <a:solidFill>
                  <a:srgbClr val="503191"/>
                </a:solidFill>
                <a:latin typeface="Verdana"/>
                <a:cs typeface="Verdana"/>
              </a:rPr>
              <a:t>et al. </a:t>
            </a:r>
            <a:r>
              <a:rPr sz="1800" spc="-10" dirty="0">
                <a:solidFill>
                  <a:srgbClr val="503191"/>
                </a:solidFill>
                <a:latin typeface="Verdana"/>
                <a:cs typeface="Verdana"/>
              </a:rPr>
              <a:t>Abstract No. </a:t>
            </a:r>
            <a:r>
              <a:rPr sz="1800" spc="-5" dirty="0">
                <a:solidFill>
                  <a:srgbClr val="503191"/>
                </a:solidFill>
                <a:latin typeface="Verdana"/>
                <a:cs typeface="Verdana"/>
              </a:rPr>
              <a:t>3575 </a:t>
            </a:r>
            <a:r>
              <a:rPr sz="1800" dirty="0">
                <a:solidFill>
                  <a:srgbClr val="503191"/>
                </a:solidFill>
                <a:latin typeface="Verdana"/>
                <a:cs typeface="Verdana"/>
              </a:rPr>
              <a:t>–</a:t>
            </a:r>
            <a:r>
              <a:rPr sz="1800" spc="204" dirty="0">
                <a:solidFill>
                  <a:srgbClr val="503191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503191"/>
                </a:solidFill>
                <a:latin typeface="Verdana"/>
                <a:cs typeface="Verdana"/>
              </a:rPr>
              <a:t>poster</a:t>
            </a:r>
            <a:endParaRPr sz="1800" dirty="0">
              <a:latin typeface="Verdana"/>
              <a:cs typeface="Verdana"/>
            </a:endParaRPr>
          </a:p>
          <a:p>
            <a:pPr marL="38100">
              <a:lnSpc>
                <a:spcPts val="2520"/>
              </a:lnSpc>
              <a:spcBef>
                <a:spcPts val="95"/>
              </a:spcBef>
            </a:pPr>
            <a:r>
              <a:rPr lang="cs-CZ" sz="2200" b="1" spc="-5" dirty="0" err="1">
                <a:latin typeface="Verdana"/>
                <a:cs typeface="Verdana"/>
              </a:rPr>
              <a:t>mFOLFOXIRI</a:t>
            </a:r>
            <a:r>
              <a:rPr lang="cs-CZ" sz="2200" b="1" spc="-5" dirty="0">
                <a:latin typeface="Verdana"/>
                <a:cs typeface="Verdana"/>
              </a:rPr>
              <a:t> </a:t>
            </a:r>
            <a:r>
              <a:rPr lang="cs-CZ" sz="2200" b="1" spc="-10" dirty="0">
                <a:latin typeface="Verdana"/>
                <a:cs typeface="Verdana"/>
              </a:rPr>
              <a:t>plus </a:t>
            </a:r>
            <a:r>
              <a:rPr lang="cs-CZ" sz="2200" b="1" spc="-5" dirty="0" err="1">
                <a:latin typeface="Verdana"/>
                <a:cs typeface="Verdana"/>
              </a:rPr>
              <a:t>cetuximab</a:t>
            </a:r>
            <a:r>
              <a:rPr lang="cs-CZ" sz="2200" b="1" spc="-5" dirty="0">
                <a:latin typeface="Verdana"/>
                <a:cs typeface="Verdana"/>
              </a:rPr>
              <a:t>* + </a:t>
            </a:r>
            <a:r>
              <a:rPr lang="cs-CZ" sz="2200" b="1" spc="-5" dirty="0" err="1">
                <a:latin typeface="Verdana"/>
                <a:cs typeface="Verdana"/>
              </a:rPr>
              <a:t>avelumab</a:t>
            </a:r>
            <a:r>
              <a:rPr lang="cs-CZ" sz="2175" b="1" spc="-7" baseline="24904" dirty="0">
                <a:latin typeface="Verdana"/>
                <a:cs typeface="Verdana"/>
              </a:rPr>
              <a:t>† </a:t>
            </a:r>
            <a:r>
              <a:rPr lang="cs-CZ" sz="2200" b="1" spc="-5" dirty="0">
                <a:latin typeface="Verdana"/>
              </a:rPr>
              <a:t>jako úvodní léčba</a:t>
            </a:r>
          </a:p>
          <a:p>
            <a:pPr marL="38100">
              <a:lnSpc>
                <a:spcPts val="2520"/>
              </a:lnSpc>
            </a:pPr>
            <a:r>
              <a:rPr lang="cs-CZ" sz="2200" b="1" spc="-5" dirty="0">
                <a:latin typeface="Verdana"/>
                <a:cs typeface="Verdana"/>
              </a:rPr>
              <a:t>RAS </a:t>
            </a:r>
            <a:r>
              <a:rPr lang="cs-CZ" sz="2200" b="1" spc="-10" dirty="0" err="1">
                <a:latin typeface="Verdana"/>
                <a:cs typeface="Verdana"/>
              </a:rPr>
              <a:t>wt</a:t>
            </a:r>
            <a:r>
              <a:rPr lang="cs-CZ" sz="2200" b="1" spc="-10" dirty="0">
                <a:latin typeface="Verdana"/>
                <a:cs typeface="Verdana"/>
              </a:rPr>
              <a:t> </a:t>
            </a:r>
            <a:r>
              <a:rPr lang="cs-CZ" sz="2200" b="1" spc="-10" dirty="0" err="1">
                <a:latin typeface="Verdana"/>
                <a:cs typeface="Verdana"/>
              </a:rPr>
              <a:t>mCRC</a:t>
            </a:r>
            <a:r>
              <a:rPr lang="cs-CZ" sz="2200" b="1" spc="-10" dirty="0">
                <a:latin typeface="Verdana"/>
                <a:cs typeface="Verdana"/>
              </a:rPr>
              <a:t>: Výsledky studie fáze</a:t>
            </a:r>
            <a:r>
              <a:rPr lang="cs-CZ" sz="2200" b="1" spc="-5" dirty="0">
                <a:latin typeface="Verdana"/>
                <a:cs typeface="Verdana"/>
              </a:rPr>
              <a:t> II </a:t>
            </a:r>
            <a:r>
              <a:rPr lang="cs-CZ" sz="2200" b="1" spc="-10" dirty="0">
                <a:latin typeface="Verdana"/>
                <a:cs typeface="Verdana"/>
              </a:rPr>
              <a:t>AVETRIC </a:t>
            </a:r>
            <a:r>
              <a:rPr lang="cs-CZ" sz="2200" b="1" spc="-5" dirty="0">
                <a:latin typeface="Verdana"/>
                <a:cs typeface="Verdana"/>
              </a:rPr>
              <a:t>trial by</a:t>
            </a:r>
            <a:r>
              <a:rPr lang="cs-CZ" sz="2200" b="1" spc="100" dirty="0">
                <a:latin typeface="Verdana"/>
                <a:cs typeface="Verdana"/>
              </a:rPr>
              <a:t> </a:t>
            </a:r>
            <a:r>
              <a:rPr lang="cs-CZ" sz="2200" b="1" spc="-10" dirty="0">
                <a:latin typeface="Verdana"/>
                <a:cs typeface="Verdana"/>
              </a:rPr>
              <a:t>GONO</a:t>
            </a:r>
            <a:endParaRPr sz="3550" dirty="0">
              <a:latin typeface="Verdana"/>
              <a:cs typeface="Verdana"/>
            </a:endParaRPr>
          </a:p>
          <a:p>
            <a:pPr marR="3703954" algn="r">
              <a:lnSpc>
                <a:spcPct val="100000"/>
              </a:lnSpc>
            </a:pPr>
            <a:r>
              <a:rPr sz="1600" b="1" spc="-10" dirty="0">
                <a:latin typeface="Verdana"/>
                <a:cs typeface="Verdana"/>
              </a:rPr>
              <a:t>Grade </a:t>
            </a:r>
            <a:r>
              <a:rPr sz="1600" b="1" spc="-5" dirty="0">
                <a:latin typeface="Verdana"/>
                <a:cs typeface="Verdana"/>
              </a:rPr>
              <a:t>3/4</a:t>
            </a:r>
            <a:r>
              <a:rPr sz="1600" b="1" spc="-3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AEs</a:t>
            </a:r>
            <a:endParaRPr sz="1600" dirty="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731002" y="2627122"/>
          <a:ext cx="3792220" cy="2163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9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30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3191"/>
                    </a:solidFill>
                  </a:tcPr>
                </a:tc>
                <a:tc>
                  <a:txBody>
                    <a:bodyPr/>
                    <a:lstStyle/>
                    <a:p>
                      <a:pPr marL="593090" marR="142240" indent="-4406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Patients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(N=62) 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(%)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319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112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10" dirty="0">
                          <a:latin typeface="Verdana"/>
                          <a:cs typeface="Verdana"/>
                        </a:rPr>
                        <a:t>Pancreatitis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DD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(2)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D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124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15" dirty="0">
                          <a:latin typeface="Verdana"/>
                          <a:cs typeface="Verdana"/>
                        </a:rPr>
                        <a:t>Transaminases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increase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(2)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112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Colitis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DD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(2)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D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124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IRRs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(2)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124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Other ICI-related AEs</a:t>
                      </a:r>
                      <a:r>
                        <a:rPr sz="1200" spc="-7" baseline="24305" dirty="0">
                          <a:latin typeface="Arial"/>
                          <a:cs typeface="Arial"/>
                        </a:rPr>
                        <a:t>‡</a:t>
                      </a:r>
                      <a:endParaRPr sz="1200" baseline="24305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DD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(6)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D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272276" y="2292476"/>
            <a:ext cx="27241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Verdana"/>
                <a:cs typeface="Verdana"/>
              </a:rPr>
              <a:t>AEs considered</a:t>
            </a:r>
            <a:r>
              <a:rPr sz="1400" b="1" spc="-7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ICI-related</a:t>
            </a:r>
            <a:endParaRPr sz="1400">
              <a:latin typeface="Verdana"/>
              <a:cs typeface="Verdan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267839" y="2627122"/>
          <a:ext cx="3300095" cy="21581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30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19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3191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Patients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(N=62)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(%)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319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Nausea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DD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7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(11)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D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1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Diarrhea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17</a:t>
                      </a:r>
                      <a:r>
                        <a:rPr sz="12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(27)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Neutropenia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18</a:t>
                      </a:r>
                      <a:r>
                        <a:rPr sz="12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(29)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D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Skin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rash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12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(16)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15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Asthenia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DD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9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(15)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D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3341878" y="2292476"/>
            <a:ext cx="11645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Overall</a:t>
            </a:r>
            <a:r>
              <a:rPr sz="1400" b="1" spc="-9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AEs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78379" y="5087111"/>
            <a:ext cx="7256145" cy="573405"/>
          </a:xfrm>
          <a:custGeom>
            <a:avLst/>
            <a:gdLst/>
            <a:ahLst/>
            <a:cxnLst/>
            <a:rect l="l" t="t" r="r" b="b"/>
            <a:pathLst>
              <a:path w="7256145" h="573404">
                <a:moveTo>
                  <a:pt x="7160260" y="0"/>
                </a:moveTo>
                <a:lnTo>
                  <a:pt x="95503" y="0"/>
                </a:lnTo>
                <a:lnTo>
                  <a:pt x="58346" y="7510"/>
                </a:lnTo>
                <a:lnTo>
                  <a:pt x="27987" y="27987"/>
                </a:lnTo>
                <a:lnTo>
                  <a:pt x="7510" y="58346"/>
                </a:lnTo>
                <a:lnTo>
                  <a:pt x="0" y="95504"/>
                </a:lnTo>
                <a:lnTo>
                  <a:pt x="0" y="477519"/>
                </a:lnTo>
                <a:lnTo>
                  <a:pt x="7510" y="514693"/>
                </a:lnTo>
                <a:lnTo>
                  <a:pt x="27987" y="545050"/>
                </a:lnTo>
                <a:lnTo>
                  <a:pt x="58346" y="565518"/>
                </a:lnTo>
                <a:lnTo>
                  <a:pt x="95503" y="573024"/>
                </a:lnTo>
                <a:lnTo>
                  <a:pt x="7160260" y="573024"/>
                </a:lnTo>
                <a:lnTo>
                  <a:pt x="7197417" y="565518"/>
                </a:lnTo>
                <a:lnTo>
                  <a:pt x="7227776" y="545050"/>
                </a:lnTo>
                <a:lnTo>
                  <a:pt x="7248253" y="514693"/>
                </a:lnTo>
                <a:lnTo>
                  <a:pt x="7255764" y="477519"/>
                </a:lnTo>
                <a:lnTo>
                  <a:pt x="7255764" y="95504"/>
                </a:lnTo>
                <a:lnTo>
                  <a:pt x="7248253" y="58346"/>
                </a:lnTo>
                <a:lnTo>
                  <a:pt x="7227776" y="27987"/>
                </a:lnTo>
                <a:lnTo>
                  <a:pt x="7197417" y="7510"/>
                </a:lnTo>
                <a:lnTo>
                  <a:pt x="7160260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97377" y="5238369"/>
            <a:ext cx="50145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Grade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3/4 AEs occurred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41/62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patients</a:t>
            </a:r>
            <a:r>
              <a:rPr sz="16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(66%)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3944" y="6525321"/>
            <a:ext cx="124142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Verdana"/>
                <a:cs typeface="Verdana"/>
              </a:rPr>
              <a:t>Q2W, every </a:t>
            </a:r>
            <a:r>
              <a:rPr sz="800" spc="-5" dirty="0">
                <a:latin typeface="Verdana"/>
                <a:cs typeface="Verdana"/>
              </a:rPr>
              <a:t>two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weeks.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1225" y="3665353"/>
            <a:ext cx="10199370" cy="2328843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Cíl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Zjistit, zda je kombinace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avelumab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+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+ chemoterapie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dubletem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možnou léčebnou strategií v 1L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 CRC RAS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wt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Primární sledovaný parametr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Přežití bez progrese po uplynutí 12 měsíců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Klíčové</a:t>
            </a:r>
            <a:r>
              <a:rPr kumimoji="0" lang="cs-CZ" sz="1400" b="1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sekundární sledované parametry</a:t>
            </a:r>
            <a:r>
              <a:rPr kumimoji="0" lang="cs-CZ" sz="1400" b="1" i="0" u="none" strike="noStrike" kern="1200" cap="none" spc="-4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Bezpečnost a snášenlivost, ORR, PFS, OS a translační analýzy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2175" y="402577"/>
            <a:ext cx="11199775" cy="626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ts val="2520"/>
              </a:lnSpc>
              <a:spcBef>
                <a:spcPts val="95"/>
              </a:spcBef>
            </a:pPr>
            <a:r>
              <a:rPr lang="cs-CZ" sz="2000" dirty="0">
                <a:solidFill>
                  <a:schemeClr val="tx1"/>
                </a:solidFill>
              </a:rPr>
              <a:t>AVETUX: Multicentrická studie fáze II hodnotící léčbu kombinací </a:t>
            </a:r>
            <a:r>
              <a:rPr lang="cs-CZ" sz="2000" dirty="0" err="1">
                <a:solidFill>
                  <a:schemeClr val="tx1"/>
                </a:solidFill>
              </a:rPr>
              <a:t>cetuximab</a:t>
            </a:r>
            <a:r>
              <a:rPr lang="cs-CZ" sz="2000" dirty="0">
                <a:solidFill>
                  <a:schemeClr val="tx1"/>
                </a:solidFill>
              </a:rPr>
              <a:t> + </a:t>
            </a:r>
            <a:r>
              <a:rPr lang="cs-CZ" sz="2000" dirty="0" err="1">
                <a:solidFill>
                  <a:schemeClr val="tx1"/>
                </a:solidFill>
              </a:rPr>
              <a:t>avelumab</a:t>
            </a:r>
            <a:r>
              <a:rPr lang="cs-CZ" sz="2000" dirty="0">
                <a:solidFill>
                  <a:schemeClr val="tx1"/>
                </a:solidFill>
              </a:rPr>
              <a:t> v 1L u </a:t>
            </a:r>
            <a:r>
              <a:rPr lang="cs-CZ" sz="2000" dirty="0" err="1">
                <a:solidFill>
                  <a:schemeClr val="tx1"/>
                </a:solidFill>
              </a:rPr>
              <a:t>mCRC</a:t>
            </a:r>
            <a:r>
              <a:rPr lang="cs-CZ" sz="2000" dirty="0">
                <a:solidFill>
                  <a:schemeClr val="tx1"/>
                </a:solidFill>
              </a:rPr>
              <a:t> RAS </a:t>
            </a:r>
            <a:r>
              <a:rPr lang="cs-CZ" sz="2000" dirty="0" err="1">
                <a:solidFill>
                  <a:schemeClr val="tx1"/>
                </a:solidFill>
              </a:rPr>
              <a:t>wt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120" y="6280198"/>
            <a:ext cx="87280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*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Cetuximab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250 mg/m</a:t>
            </a:r>
            <a:r>
              <a:rPr kumimoji="0" lang="cs-CZ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(1. a 8. den, primární dávka 400 mg/m</a:t>
            </a:r>
            <a:r>
              <a:rPr kumimoji="0" lang="cs-CZ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); mFOLFOX6 (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oxaliplatina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85 mg/m</a:t>
            </a:r>
            <a:r>
              <a:rPr kumimoji="0" lang="cs-CZ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(1. den), 5-FU 400 mg/m</a:t>
            </a:r>
            <a:r>
              <a:rPr kumimoji="0" lang="cs-CZ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(1. den), LV 400 mg/m</a:t>
            </a:r>
            <a:r>
              <a:rPr kumimoji="0" lang="cs-CZ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(1. den) a</a:t>
            </a:r>
          </a:p>
          <a:p>
            <a:pPr marL="12700" marR="389001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5-FU 2400 mg/m</a:t>
            </a:r>
            <a:r>
              <a:rPr kumimoji="0" lang="cs-CZ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(1.–3. den);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avelumab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10 mg/kg (od 1. dne druhého cyklu po dobu až 18 měsíců).  NGS,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sekvenování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nové generace; PD, progrese onemocnění.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33. Stein A, et al. ASCO GI 2020. Abstrakt č. 96.</a:t>
            </a:r>
          </a:p>
        </p:txBody>
      </p:sp>
      <p:sp>
        <p:nvSpPr>
          <p:cNvPr id="7" name="object 7"/>
          <p:cNvSpPr/>
          <p:nvPr/>
        </p:nvSpPr>
        <p:spPr>
          <a:xfrm>
            <a:off x="1112519" y="1757159"/>
            <a:ext cx="2707385" cy="813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3357" y="1896573"/>
            <a:ext cx="2577743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DDDDDD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cs-CZ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CRC RAS/BRAF 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wt</a:t>
            </a:r>
            <a:r>
              <a:rPr kumimoji="0" lang="cs-CZ" sz="11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Bez ohledu na </a:t>
            </a:r>
            <a:r>
              <a:rPr kumimoji="0" lang="cs-CZ" sz="11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mikrosatelitní</a:t>
            </a:r>
            <a:r>
              <a:rPr kumimoji="0" lang="cs-CZ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nestabilitu</a:t>
            </a:r>
            <a:r>
              <a:rPr kumimoji="0" lang="cs-CZ" sz="11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72584" y="1757159"/>
            <a:ext cx="3850386" cy="902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3457" y="1916683"/>
            <a:ext cx="3569017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Cetuximab</a:t>
            </a:r>
            <a:r>
              <a:rPr kumimoji="0" lang="cs-CZ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+</a:t>
            </a:r>
            <a:r>
              <a:rPr kumimoji="0" lang="cs-CZ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mFOLFOX6 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+</a:t>
            </a:r>
            <a:r>
              <a:rPr kumimoji="0" lang="cs-CZ" sz="11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avelumab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režim </a:t>
            </a:r>
            <a:r>
              <a:rPr kumimoji="0" lang="cs-CZ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AVETUX; n = 39)* po dobu až 18 měsíců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87902" y="2081022"/>
            <a:ext cx="864869" cy="76200"/>
          </a:xfrm>
          <a:custGeom>
            <a:avLst/>
            <a:gdLst/>
            <a:ahLst/>
            <a:cxnLst/>
            <a:rect l="l" t="t" r="r" b="b"/>
            <a:pathLst>
              <a:path w="864870" h="76200">
                <a:moveTo>
                  <a:pt x="788543" y="0"/>
                </a:moveTo>
                <a:lnTo>
                  <a:pt x="788543" y="76200"/>
                </a:lnTo>
                <a:lnTo>
                  <a:pt x="844931" y="48005"/>
                </a:lnTo>
                <a:lnTo>
                  <a:pt x="801243" y="48005"/>
                </a:lnTo>
                <a:lnTo>
                  <a:pt x="801243" y="28193"/>
                </a:lnTo>
                <a:lnTo>
                  <a:pt x="844930" y="28193"/>
                </a:lnTo>
                <a:lnTo>
                  <a:pt x="788543" y="0"/>
                </a:lnTo>
                <a:close/>
              </a:path>
              <a:path w="864870" h="76200">
                <a:moveTo>
                  <a:pt x="788543" y="28193"/>
                </a:moveTo>
                <a:lnTo>
                  <a:pt x="0" y="28193"/>
                </a:lnTo>
                <a:lnTo>
                  <a:pt x="0" y="48005"/>
                </a:lnTo>
                <a:lnTo>
                  <a:pt x="788543" y="48005"/>
                </a:lnTo>
                <a:lnTo>
                  <a:pt x="788543" y="28193"/>
                </a:lnTo>
                <a:close/>
              </a:path>
              <a:path w="864870" h="76200">
                <a:moveTo>
                  <a:pt x="844930" y="28193"/>
                </a:moveTo>
                <a:lnTo>
                  <a:pt x="801243" y="28193"/>
                </a:lnTo>
                <a:lnTo>
                  <a:pt x="801243" y="48005"/>
                </a:lnTo>
                <a:lnTo>
                  <a:pt x="844931" y="48005"/>
                </a:lnTo>
                <a:lnTo>
                  <a:pt x="864743" y="38100"/>
                </a:lnTo>
                <a:lnTo>
                  <a:pt x="844930" y="28193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52771" y="2965729"/>
            <a:ext cx="483082" cy="483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93158" y="3006089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176021" y="0"/>
                </a:moveTo>
                <a:lnTo>
                  <a:pt x="129248" y="6291"/>
                </a:lnTo>
                <a:lnTo>
                  <a:pt x="87206" y="24045"/>
                </a:lnTo>
                <a:lnTo>
                  <a:pt x="51577" y="51577"/>
                </a:lnTo>
                <a:lnTo>
                  <a:pt x="24045" y="87206"/>
                </a:lnTo>
                <a:lnTo>
                  <a:pt x="6291" y="129248"/>
                </a:lnTo>
                <a:lnTo>
                  <a:pt x="0" y="176022"/>
                </a:lnTo>
                <a:lnTo>
                  <a:pt x="6291" y="222795"/>
                </a:lnTo>
                <a:lnTo>
                  <a:pt x="24045" y="264837"/>
                </a:lnTo>
                <a:lnTo>
                  <a:pt x="51577" y="300466"/>
                </a:lnTo>
                <a:lnTo>
                  <a:pt x="87206" y="327998"/>
                </a:lnTo>
                <a:lnTo>
                  <a:pt x="129248" y="345752"/>
                </a:lnTo>
                <a:lnTo>
                  <a:pt x="176021" y="352044"/>
                </a:lnTo>
                <a:lnTo>
                  <a:pt x="222795" y="345752"/>
                </a:lnTo>
                <a:lnTo>
                  <a:pt x="264837" y="327998"/>
                </a:lnTo>
                <a:lnTo>
                  <a:pt x="300466" y="300466"/>
                </a:lnTo>
                <a:lnTo>
                  <a:pt x="327998" y="264837"/>
                </a:lnTo>
                <a:lnTo>
                  <a:pt x="345752" y="222795"/>
                </a:lnTo>
                <a:lnTo>
                  <a:pt x="352043" y="176022"/>
                </a:lnTo>
                <a:lnTo>
                  <a:pt x="345752" y="129248"/>
                </a:lnTo>
                <a:lnTo>
                  <a:pt x="327998" y="87206"/>
                </a:lnTo>
                <a:lnTo>
                  <a:pt x="300466" y="51577"/>
                </a:lnTo>
                <a:lnTo>
                  <a:pt x="264837" y="24045"/>
                </a:lnTo>
                <a:lnTo>
                  <a:pt x="222795" y="6291"/>
                </a:lnTo>
                <a:lnTo>
                  <a:pt x="176021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93158" y="3006089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0" y="176022"/>
                </a:moveTo>
                <a:lnTo>
                  <a:pt x="6291" y="129248"/>
                </a:lnTo>
                <a:lnTo>
                  <a:pt x="24045" y="87206"/>
                </a:lnTo>
                <a:lnTo>
                  <a:pt x="51577" y="51577"/>
                </a:lnTo>
                <a:lnTo>
                  <a:pt x="87206" y="24045"/>
                </a:lnTo>
                <a:lnTo>
                  <a:pt x="129248" y="6291"/>
                </a:lnTo>
                <a:lnTo>
                  <a:pt x="176021" y="0"/>
                </a:lnTo>
                <a:lnTo>
                  <a:pt x="222795" y="6291"/>
                </a:lnTo>
                <a:lnTo>
                  <a:pt x="264837" y="24045"/>
                </a:lnTo>
                <a:lnTo>
                  <a:pt x="300466" y="51577"/>
                </a:lnTo>
                <a:lnTo>
                  <a:pt x="327998" y="87206"/>
                </a:lnTo>
                <a:lnTo>
                  <a:pt x="345752" y="129248"/>
                </a:lnTo>
                <a:lnTo>
                  <a:pt x="352043" y="176022"/>
                </a:lnTo>
                <a:lnTo>
                  <a:pt x="345752" y="222795"/>
                </a:lnTo>
                <a:lnTo>
                  <a:pt x="327998" y="264837"/>
                </a:lnTo>
                <a:lnTo>
                  <a:pt x="300466" y="300466"/>
                </a:lnTo>
                <a:lnTo>
                  <a:pt x="264837" y="327998"/>
                </a:lnTo>
                <a:lnTo>
                  <a:pt x="222795" y="345752"/>
                </a:lnTo>
                <a:lnTo>
                  <a:pt x="176021" y="352044"/>
                </a:lnTo>
                <a:lnTo>
                  <a:pt x="129248" y="345752"/>
                </a:lnTo>
                <a:lnTo>
                  <a:pt x="87206" y="327998"/>
                </a:lnTo>
                <a:lnTo>
                  <a:pt x="51577" y="300466"/>
                </a:lnTo>
                <a:lnTo>
                  <a:pt x="24045" y="264837"/>
                </a:lnTo>
                <a:lnTo>
                  <a:pt x="6291" y="222795"/>
                </a:lnTo>
                <a:lnTo>
                  <a:pt x="0" y="176022"/>
                </a:lnTo>
                <a:close/>
              </a:path>
            </a:pathLst>
          </a:custGeom>
          <a:ln w="28956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75644" y="3042666"/>
            <a:ext cx="184785" cy="271145"/>
          </a:xfrm>
          <a:custGeom>
            <a:avLst/>
            <a:gdLst/>
            <a:ahLst/>
            <a:cxnLst/>
            <a:rect l="l" t="t" r="r" b="b"/>
            <a:pathLst>
              <a:path w="184785" h="271145">
                <a:moveTo>
                  <a:pt x="94551" y="0"/>
                </a:moveTo>
                <a:lnTo>
                  <a:pt x="82311" y="32690"/>
                </a:lnTo>
                <a:lnTo>
                  <a:pt x="67119" y="62357"/>
                </a:lnTo>
                <a:lnTo>
                  <a:pt x="48974" y="88975"/>
                </a:lnTo>
                <a:lnTo>
                  <a:pt x="27876" y="112522"/>
                </a:lnTo>
                <a:lnTo>
                  <a:pt x="7187" y="142853"/>
                </a:lnTo>
                <a:lnTo>
                  <a:pt x="0" y="177530"/>
                </a:lnTo>
                <a:lnTo>
                  <a:pt x="6338" y="212373"/>
                </a:lnTo>
                <a:lnTo>
                  <a:pt x="26225" y="243205"/>
                </a:lnTo>
                <a:lnTo>
                  <a:pt x="56556" y="263894"/>
                </a:lnTo>
                <a:lnTo>
                  <a:pt x="91233" y="271081"/>
                </a:lnTo>
                <a:lnTo>
                  <a:pt x="126077" y="264743"/>
                </a:lnTo>
                <a:lnTo>
                  <a:pt x="156908" y="244856"/>
                </a:lnTo>
                <a:lnTo>
                  <a:pt x="177597" y="214506"/>
                </a:lnTo>
                <a:lnTo>
                  <a:pt x="184784" y="179800"/>
                </a:lnTo>
                <a:lnTo>
                  <a:pt x="178446" y="144950"/>
                </a:lnTo>
                <a:lnTo>
                  <a:pt x="158559" y="114173"/>
                </a:lnTo>
                <a:lnTo>
                  <a:pt x="137985" y="90046"/>
                </a:lnTo>
                <a:lnTo>
                  <a:pt x="120459" y="62992"/>
                </a:lnTo>
                <a:lnTo>
                  <a:pt x="105981" y="32984"/>
                </a:lnTo>
                <a:lnTo>
                  <a:pt x="945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75644" y="3042666"/>
            <a:ext cx="184785" cy="271145"/>
          </a:xfrm>
          <a:custGeom>
            <a:avLst/>
            <a:gdLst/>
            <a:ahLst/>
            <a:cxnLst/>
            <a:rect l="l" t="t" r="r" b="b"/>
            <a:pathLst>
              <a:path w="184785" h="271145">
                <a:moveTo>
                  <a:pt x="26225" y="243205"/>
                </a:moveTo>
                <a:lnTo>
                  <a:pt x="6338" y="212373"/>
                </a:lnTo>
                <a:lnTo>
                  <a:pt x="0" y="177530"/>
                </a:lnTo>
                <a:lnTo>
                  <a:pt x="7187" y="142853"/>
                </a:lnTo>
                <a:lnTo>
                  <a:pt x="27876" y="112522"/>
                </a:lnTo>
                <a:lnTo>
                  <a:pt x="48974" y="88975"/>
                </a:lnTo>
                <a:lnTo>
                  <a:pt x="67119" y="62357"/>
                </a:lnTo>
                <a:lnTo>
                  <a:pt x="82311" y="32690"/>
                </a:lnTo>
                <a:lnTo>
                  <a:pt x="94551" y="0"/>
                </a:lnTo>
                <a:lnTo>
                  <a:pt x="105981" y="32984"/>
                </a:lnTo>
                <a:lnTo>
                  <a:pt x="120459" y="62992"/>
                </a:lnTo>
                <a:lnTo>
                  <a:pt x="137985" y="90046"/>
                </a:lnTo>
                <a:lnTo>
                  <a:pt x="158559" y="114173"/>
                </a:lnTo>
                <a:lnTo>
                  <a:pt x="178446" y="144950"/>
                </a:lnTo>
                <a:lnTo>
                  <a:pt x="177597" y="214506"/>
                </a:lnTo>
                <a:lnTo>
                  <a:pt x="126077" y="264743"/>
                </a:lnTo>
                <a:lnTo>
                  <a:pt x="91233" y="271081"/>
                </a:lnTo>
                <a:lnTo>
                  <a:pt x="56556" y="263894"/>
                </a:lnTo>
                <a:lnTo>
                  <a:pt x="26225" y="243205"/>
                </a:lnTo>
                <a:close/>
              </a:path>
            </a:pathLst>
          </a:custGeom>
          <a:ln w="285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03457" y="3211702"/>
            <a:ext cx="74421" cy="71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08220" y="2683001"/>
            <a:ext cx="114300" cy="274320"/>
          </a:xfrm>
          <a:custGeom>
            <a:avLst/>
            <a:gdLst/>
            <a:ahLst/>
            <a:cxnLst/>
            <a:rect l="l" t="t" r="r" b="b"/>
            <a:pathLst>
              <a:path w="114300" h="274319">
                <a:moveTo>
                  <a:pt x="76200" y="95250"/>
                </a:moveTo>
                <a:lnTo>
                  <a:pt x="38100" y="95250"/>
                </a:lnTo>
                <a:lnTo>
                  <a:pt x="38100" y="273938"/>
                </a:lnTo>
                <a:lnTo>
                  <a:pt x="76200" y="273938"/>
                </a:lnTo>
                <a:lnTo>
                  <a:pt x="76200" y="95250"/>
                </a:lnTo>
                <a:close/>
              </a:path>
              <a:path w="114300" h="274319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74319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68823" y="2965729"/>
            <a:ext cx="484670" cy="4830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09209" y="3006089"/>
            <a:ext cx="353695" cy="352425"/>
          </a:xfrm>
          <a:custGeom>
            <a:avLst/>
            <a:gdLst/>
            <a:ahLst/>
            <a:cxnLst/>
            <a:rect l="l" t="t" r="r" b="b"/>
            <a:pathLst>
              <a:path w="353695" h="352425">
                <a:moveTo>
                  <a:pt x="176784" y="0"/>
                </a:moveTo>
                <a:lnTo>
                  <a:pt x="129778" y="6291"/>
                </a:lnTo>
                <a:lnTo>
                  <a:pt x="87545" y="24045"/>
                </a:lnTo>
                <a:lnTo>
                  <a:pt x="51768" y="51577"/>
                </a:lnTo>
                <a:lnTo>
                  <a:pt x="24129" y="87206"/>
                </a:lnTo>
                <a:lnTo>
                  <a:pt x="6312" y="129248"/>
                </a:lnTo>
                <a:lnTo>
                  <a:pt x="0" y="176022"/>
                </a:lnTo>
                <a:lnTo>
                  <a:pt x="6312" y="222795"/>
                </a:lnTo>
                <a:lnTo>
                  <a:pt x="24129" y="264837"/>
                </a:lnTo>
                <a:lnTo>
                  <a:pt x="51768" y="300466"/>
                </a:lnTo>
                <a:lnTo>
                  <a:pt x="87545" y="327998"/>
                </a:lnTo>
                <a:lnTo>
                  <a:pt x="129778" y="345752"/>
                </a:lnTo>
                <a:lnTo>
                  <a:pt x="176784" y="352044"/>
                </a:lnTo>
                <a:lnTo>
                  <a:pt x="223789" y="345752"/>
                </a:lnTo>
                <a:lnTo>
                  <a:pt x="266022" y="327998"/>
                </a:lnTo>
                <a:lnTo>
                  <a:pt x="301799" y="300466"/>
                </a:lnTo>
                <a:lnTo>
                  <a:pt x="329437" y="264837"/>
                </a:lnTo>
                <a:lnTo>
                  <a:pt x="347255" y="222795"/>
                </a:lnTo>
                <a:lnTo>
                  <a:pt x="353567" y="176022"/>
                </a:lnTo>
                <a:lnTo>
                  <a:pt x="347255" y="129248"/>
                </a:lnTo>
                <a:lnTo>
                  <a:pt x="329438" y="87206"/>
                </a:lnTo>
                <a:lnTo>
                  <a:pt x="301799" y="51577"/>
                </a:lnTo>
                <a:lnTo>
                  <a:pt x="266022" y="24045"/>
                </a:lnTo>
                <a:lnTo>
                  <a:pt x="223789" y="6291"/>
                </a:lnTo>
                <a:lnTo>
                  <a:pt x="176784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09209" y="3006089"/>
            <a:ext cx="353695" cy="352425"/>
          </a:xfrm>
          <a:custGeom>
            <a:avLst/>
            <a:gdLst/>
            <a:ahLst/>
            <a:cxnLst/>
            <a:rect l="l" t="t" r="r" b="b"/>
            <a:pathLst>
              <a:path w="353695" h="352425">
                <a:moveTo>
                  <a:pt x="0" y="176022"/>
                </a:moveTo>
                <a:lnTo>
                  <a:pt x="6312" y="129248"/>
                </a:lnTo>
                <a:lnTo>
                  <a:pt x="24129" y="87206"/>
                </a:lnTo>
                <a:lnTo>
                  <a:pt x="51768" y="51577"/>
                </a:lnTo>
                <a:lnTo>
                  <a:pt x="87545" y="24045"/>
                </a:lnTo>
                <a:lnTo>
                  <a:pt x="129778" y="6291"/>
                </a:lnTo>
                <a:lnTo>
                  <a:pt x="176784" y="0"/>
                </a:lnTo>
                <a:lnTo>
                  <a:pt x="223789" y="6291"/>
                </a:lnTo>
                <a:lnTo>
                  <a:pt x="266022" y="24045"/>
                </a:lnTo>
                <a:lnTo>
                  <a:pt x="301799" y="51577"/>
                </a:lnTo>
                <a:lnTo>
                  <a:pt x="329438" y="87206"/>
                </a:lnTo>
                <a:lnTo>
                  <a:pt x="347255" y="129248"/>
                </a:lnTo>
                <a:lnTo>
                  <a:pt x="353567" y="176022"/>
                </a:lnTo>
                <a:lnTo>
                  <a:pt x="347255" y="222795"/>
                </a:lnTo>
                <a:lnTo>
                  <a:pt x="329438" y="264837"/>
                </a:lnTo>
                <a:lnTo>
                  <a:pt x="301799" y="300466"/>
                </a:lnTo>
                <a:lnTo>
                  <a:pt x="266022" y="327998"/>
                </a:lnTo>
                <a:lnTo>
                  <a:pt x="223789" y="345752"/>
                </a:lnTo>
                <a:lnTo>
                  <a:pt x="176784" y="352044"/>
                </a:lnTo>
                <a:lnTo>
                  <a:pt x="129778" y="345752"/>
                </a:lnTo>
                <a:lnTo>
                  <a:pt x="87545" y="327998"/>
                </a:lnTo>
                <a:lnTo>
                  <a:pt x="51768" y="300466"/>
                </a:lnTo>
                <a:lnTo>
                  <a:pt x="24129" y="264837"/>
                </a:lnTo>
                <a:lnTo>
                  <a:pt x="6312" y="222795"/>
                </a:lnTo>
                <a:lnTo>
                  <a:pt x="0" y="176022"/>
                </a:lnTo>
                <a:close/>
              </a:path>
            </a:pathLst>
          </a:custGeom>
          <a:ln w="28956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92648" y="3042666"/>
            <a:ext cx="184785" cy="271145"/>
          </a:xfrm>
          <a:custGeom>
            <a:avLst/>
            <a:gdLst/>
            <a:ahLst/>
            <a:cxnLst/>
            <a:rect l="l" t="t" r="r" b="b"/>
            <a:pathLst>
              <a:path w="184785" h="271145">
                <a:moveTo>
                  <a:pt x="94614" y="0"/>
                </a:moveTo>
                <a:lnTo>
                  <a:pt x="82373" y="32690"/>
                </a:lnTo>
                <a:lnTo>
                  <a:pt x="67167" y="62357"/>
                </a:lnTo>
                <a:lnTo>
                  <a:pt x="48984" y="88975"/>
                </a:lnTo>
                <a:lnTo>
                  <a:pt x="27812" y="112522"/>
                </a:lnTo>
                <a:lnTo>
                  <a:pt x="7179" y="142853"/>
                </a:lnTo>
                <a:lnTo>
                  <a:pt x="0" y="177530"/>
                </a:lnTo>
                <a:lnTo>
                  <a:pt x="6346" y="212373"/>
                </a:lnTo>
                <a:lnTo>
                  <a:pt x="26288" y="243205"/>
                </a:lnTo>
                <a:lnTo>
                  <a:pt x="56620" y="263894"/>
                </a:lnTo>
                <a:lnTo>
                  <a:pt x="91297" y="271081"/>
                </a:lnTo>
                <a:lnTo>
                  <a:pt x="126140" y="264743"/>
                </a:lnTo>
                <a:lnTo>
                  <a:pt x="156972" y="244856"/>
                </a:lnTo>
                <a:lnTo>
                  <a:pt x="177605" y="214506"/>
                </a:lnTo>
                <a:lnTo>
                  <a:pt x="184785" y="179800"/>
                </a:lnTo>
                <a:lnTo>
                  <a:pt x="178438" y="144950"/>
                </a:lnTo>
                <a:lnTo>
                  <a:pt x="158496" y="114173"/>
                </a:lnTo>
                <a:lnTo>
                  <a:pt x="137995" y="90046"/>
                </a:lnTo>
                <a:lnTo>
                  <a:pt x="120507" y="62992"/>
                </a:lnTo>
                <a:lnTo>
                  <a:pt x="106043" y="32984"/>
                </a:lnTo>
                <a:lnTo>
                  <a:pt x="946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92648" y="3042666"/>
            <a:ext cx="184785" cy="271145"/>
          </a:xfrm>
          <a:custGeom>
            <a:avLst/>
            <a:gdLst/>
            <a:ahLst/>
            <a:cxnLst/>
            <a:rect l="l" t="t" r="r" b="b"/>
            <a:pathLst>
              <a:path w="184785" h="271145">
                <a:moveTo>
                  <a:pt x="26288" y="243205"/>
                </a:moveTo>
                <a:lnTo>
                  <a:pt x="6346" y="212373"/>
                </a:lnTo>
                <a:lnTo>
                  <a:pt x="0" y="177530"/>
                </a:lnTo>
                <a:lnTo>
                  <a:pt x="7179" y="142853"/>
                </a:lnTo>
                <a:lnTo>
                  <a:pt x="27812" y="112522"/>
                </a:lnTo>
                <a:lnTo>
                  <a:pt x="48984" y="88975"/>
                </a:lnTo>
                <a:lnTo>
                  <a:pt x="67167" y="62357"/>
                </a:lnTo>
                <a:lnTo>
                  <a:pt x="82373" y="32690"/>
                </a:lnTo>
                <a:lnTo>
                  <a:pt x="94614" y="0"/>
                </a:lnTo>
                <a:lnTo>
                  <a:pt x="106043" y="32984"/>
                </a:lnTo>
                <a:lnTo>
                  <a:pt x="120507" y="62992"/>
                </a:lnTo>
                <a:lnTo>
                  <a:pt x="137995" y="90046"/>
                </a:lnTo>
                <a:lnTo>
                  <a:pt x="158496" y="114173"/>
                </a:lnTo>
                <a:lnTo>
                  <a:pt x="178438" y="144950"/>
                </a:lnTo>
                <a:lnTo>
                  <a:pt x="177605" y="214506"/>
                </a:lnTo>
                <a:lnTo>
                  <a:pt x="126140" y="264743"/>
                </a:lnTo>
                <a:lnTo>
                  <a:pt x="91297" y="271081"/>
                </a:lnTo>
                <a:lnTo>
                  <a:pt x="56620" y="263894"/>
                </a:lnTo>
                <a:lnTo>
                  <a:pt x="26288" y="243205"/>
                </a:lnTo>
                <a:close/>
              </a:path>
            </a:pathLst>
          </a:custGeom>
          <a:ln w="285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220398" y="3211702"/>
            <a:ext cx="74422" cy="719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797296" y="2965729"/>
            <a:ext cx="483082" cy="483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37682" y="3006089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176021" y="0"/>
                </a:moveTo>
                <a:lnTo>
                  <a:pt x="129248" y="6291"/>
                </a:lnTo>
                <a:lnTo>
                  <a:pt x="87206" y="24045"/>
                </a:lnTo>
                <a:lnTo>
                  <a:pt x="51577" y="51577"/>
                </a:lnTo>
                <a:lnTo>
                  <a:pt x="24045" y="87206"/>
                </a:lnTo>
                <a:lnTo>
                  <a:pt x="6291" y="129248"/>
                </a:lnTo>
                <a:lnTo>
                  <a:pt x="0" y="176022"/>
                </a:lnTo>
                <a:lnTo>
                  <a:pt x="6291" y="222795"/>
                </a:lnTo>
                <a:lnTo>
                  <a:pt x="24045" y="264837"/>
                </a:lnTo>
                <a:lnTo>
                  <a:pt x="51577" y="300466"/>
                </a:lnTo>
                <a:lnTo>
                  <a:pt x="87206" y="327998"/>
                </a:lnTo>
                <a:lnTo>
                  <a:pt x="129248" y="345752"/>
                </a:lnTo>
                <a:lnTo>
                  <a:pt x="176021" y="352044"/>
                </a:lnTo>
                <a:lnTo>
                  <a:pt x="222795" y="345752"/>
                </a:lnTo>
                <a:lnTo>
                  <a:pt x="264837" y="327998"/>
                </a:lnTo>
                <a:lnTo>
                  <a:pt x="300466" y="300466"/>
                </a:lnTo>
                <a:lnTo>
                  <a:pt x="327998" y="264837"/>
                </a:lnTo>
                <a:lnTo>
                  <a:pt x="345752" y="222795"/>
                </a:lnTo>
                <a:lnTo>
                  <a:pt x="352043" y="176022"/>
                </a:lnTo>
                <a:lnTo>
                  <a:pt x="345752" y="129248"/>
                </a:lnTo>
                <a:lnTo>
                  <a:pt x="327998" y="87206"/>
                </a:lnTo>
                <a:lnTo>
                  <a:pt x="300466" y="51577"/>
                </a:lnTo>
                <a:lnTo>
                  <a:pt x="264837" y="24045"/>
                </a:lnTo>
                <a:lnTo>
                  <a:pt x="222795" y="6291"/>
                </a:lnTo>
                <a:lnTo>
                  <a:pt x="176021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37682" y="3006089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0" y="176022"/>
                </a:moveTo>
                <a:lnTo>
                  <a:pt x="6291" y="129248"/>
                </a:lnTo>
                <a:lnTo>
                  <a:pt x="24045" y="87206"/>
                </a:lnTo>
                <a:lnTo>
                  <a:pt x="51577" y="51577"/>
                </a:lnTo>
                <a:lnTo>
                  <a:pt x="87206" y="24045"/>
                </a:lnTo>
                <a:lnTo>
                  <a:pt x="129248" y="6291"/>
                </a:lnTo>
                <a:lnTo>
                  <a:pt x="176021" y="0"/>
                </a:lnTo>
                <a:lnTo>
                  <a:pt x="222795" y="6291"/>
                </a:lnTo>
                <a:lnTo>
                  <a:pt x="264837" y="24045"/>
                </a:lnTo>
                <a:lnTo>
                  <a:pt x="300466" y="51577"/>
                </a:lnTo>
                <a:lnTo>
                  <a:pt x="327998" y="87206"/>
                </a:lnTo>
                <a:lnTo>
                  <a:pt x="345752" y="129248"/>
                </a:lnTo>
                <a:lnTo>
                  <a:pt x="352043" y="176022"/>
                </a:lnTo>
                <a:lnTo>
                  <a:pt x="345752" y="222795"/>
                </a:lnTo>
                <a:lnTo>
                  <a:pt x="327998" y="264837"/>
                </a:lnTo>
                <a:lnTo>
                  <a:pt x="300466" y="300466"/>
                </a:lnTo>
                <a:lnTo>
                  <a:pt x="264837" y="327998"/>
                </a:lnTo>
                <a:lnTo>
                  <a:pt x="222795" y="345752"/>
                </a:lnTo>
                <a:lnTo>
                  <a:pt x="176021" y="352044"/>
                </a:lnTo>
                <a:lnTo>
                  <a:pt x="129248" y="345752"/>
                </a:lnTo>
                <a:lnTo>
                  <a:pt x="87206" y="327998"/>
                </a:lnTo>
                <a:lnTo>
                  <a:pt x="51577" y="300466"/>
                </a:lnTo>
                <a:lnTo>
                  <a:pt x="24045" y="264837"/>
                </a:lnTo>
                <a:lnTo>
                  <a:pt x="6291" y="222795"/>
                </a:lnTo>
                <a:lnTo>
                  <a:pt x="0" y="176022"/>
                </a:lnTo>
                <a:close/>
              </a:path>
            </a:pathLst>
          </a:custGeom>
          <a:ln w="28956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20232" y="3042666"/>
            <a:ext cx="184785" cy="271145"/>
          </a:xfrm>
          <a:custGeom>
            <a:avLst/>
            <a:gdLst/>
            <a:ahLst/>
            <a:cxnLst/>
            <a:rect l="l" t="t" r="r" b="b"/>
            <a:pathLst>
              <a:path w="184785" h="271145">
                <a:moveTo>
                  <a:pt x="94614" y="0"/>
                </a:moveTo>
                <a:lnTo>
                  <a:pt x="82373" y="32690"/>
                </a:lnTo>
                <a:lnTo>
                  <a:pt x="67167" y="62357"/>
                </a:lnTo>
                <a:lnTo>
                  <a:pt x="48984" y="88975"/>
                </a:lnTo>
                <a:lnTo>
                  <a:pt x="27812" y="112522"/>
                </a:lnTo>
                <a:lnTo>
                  <a:pt x="7179" y="142853"/>
                </a:lnTo>
                <a:lnTo>
                  <a:pt x="0" y="177530"/>
                </a:lnTo>
                <a:lnTo>
                  <a:pt x="6346" y="212373"/>
                </a:lnTo>
                <a:lnTo>
                  <a:pt x="26288" y="243205"/>
                </a:lnTo>
                <a:lnTo>
                  <a:pt x="56620" y="263894"/>
                </a:lnTo>
                <a:lnTo>
                  <a:pt x="91297" y="271081"/>
                </a:lnTo>
                <a:lnTo>
                  <a:pt x="126140" y="264743"/>
                </a:lnTo>
                <a:lnTo>
                  <a:pt x="156971" y="244856"/>
                </a:lnTo>
                <a:lnTo>
                  <a:pt x="177605" y="214506"/>
                </a:lnTo>
                <a:lnTo>
                  <a:pt x="184784" y="179800"/>
                </a:lnTo>
                <a:lnTo>
                  <a:pt x="178438" y="144950"/>
                </a:lnTo>
                <a:lnTo>
                  <a:pt x="158495" y="114173"/>
                </a:lnTo>
                <a:lnTo>
                  <a:pt x="137995" y="90046"/>
                </a:lnTo>
                <a:lnTo>
                  <a:pt x="120507" y="62992"/>
                </a:lnTo>
                <a:lnTo>
                  <a:pt x="106043" y="32984"/>
                </a:lnTo>
                <a:lnTo>
                  <a:pt x="946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920232" y="3042666"/>
            <a:ext cx="184785" cy="271145"/>
          </a:xfrm>
          <a:custGeom>
            <a:avLst/>
            <a:gdLst/>
            <a:ahLst/>
            <a:cxnLst/>
            <a:rect l="l" t="t" r="r" b="b"/>
            <a:pathLst>
              <a:path w="184785" h="271145">
                <a:moveTo>
                  <a:pt x="26288" y="243205"/>
                </a:moveTo>
                <a:lnTo>
                  <a:pt x="6346" y="212373"/>
                </a:lnTo>
                <a:lnTo>
                  <a:pt x="0" y="177530"/>
                </a:lnTo>
                <a:lnTo>
                  <a:pt x="7179" y="142853"/>
                </a:lnTo>
                <a:lnTo>
                  <a:pt x="27812" y="112522"/>
                </a:lnTo>
                <a:lnTo>
                  <a:pt x="48984" y="88975"/>
                </a:lnTo>
                <a:lnTo>
                  <a:pt x="67167" y="62357"/>
                </a:lnTo>
                <a:lnTo>
                  <a:pt x="82373" y="32690"/>
                </a:lnTo>
                <a:lnTo>
                  <a:pt x="94614" y="0"/>
                </a:lnTo>
                <a:lnTo>
                  <a:pt x="106043" y="32984"/>
                </a:lnTo>
                <a:lnTo>
                  <a:pt x="120507" y="62992"/>
                </a:lnTo>
                <a:lnTo>
                  <a:pt x="137995" y="90046"/>
                </a:lnTo>
                <a:lnTo>
                  <a:pt x="158495" y="114173"/>
                </a:lnTo>
                <a:lnTo>
                  <a:pt x="178438" y="144950"/>
                </a:lnTo>
                <a:lnTo>
                  <a:pt x="177605" y="214506"/>
                </a:lnTo>
                <a:lnTo>
                  <a:pt x="126140" y="264743"/>
                </a:lnTo>
                <a:lnTo>
                  <a:pt x="91297" y="271081"/>
                </a:lnTo>
                <a:lnTo>
                  <a:pt x="56620" y="263894"/>
                </a:lnTo>
                <a:lnTo>
                  <a:pt x="26288" y="243205"/>
                </a:lnTo>
                <a:close/>
              </a:path>
            </a:pathLst>
          </a:custGeom>
          <a:ln w="285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947981" y="3211702"/>
            <a:ext cx="74421" cy="719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52744" y="2683001"/>
            <a:ext cx="114300" cy="274320"/>
          </a:xfrm>
          <a:custGeom>
            <a:avLst/>
            <a:gdLst/>
            <a:ahLst/>
            <a:cxnLst/>
            <a:rect l="l" t="t" r="r" b="b"/>
            <a:pathLst>
              <a:path w="114300" h="274319">
                <a:moveTo>
                  <a:pt x="76200" y="95250"/>
                </a:moveTo>
                <a:lnTo>
                  <a:pt x="38100" y="95250"/>
                </a:lnTo>
                <a:lnTo>
                  <a:pt x="38100" y="273938"/>
                </a:lnTo>
                <a:lnTo>
                  <a:pt x="76200" y="273938"/>
                </a:lnTo>
                <a:lnTo>
                  <a:pt x="76200" y="95250"/>
                </a:lnTo>
                <a:close/>
              </a:path>
              <a:path w="114300" h="274319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74319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524243" y="2973349"/>
            <a:ext cx="483082" cy="483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564630" y="3013710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176022" y="0"/>
                </a:moveTo>
                <a:lnTo>
                  <a:pt x="129248" y="6291"/>
                </a:lnTo>
                <a:lnTo>
                  <a:pt x="87206" y="24045"/>
                </a:lnTo>
                <a:lnTo>
                  <a:pt x="51577" y="51577"/>
                </a:lnTo>
                <a:lnTo>
                  <a:pt x="24045" y="87206"/>
                </a:lnTo>
                <a:lnTo>
                  <a:pt x="6291" y="129248"/>
                </a:lnTo>
                <a:lnTo>
                  <a:pt x="0" y="176022"/>
                </a:lnTo>
                <a:lnTo>
                  <a:pt x="6291" y="222795"/>
                </a:lnTo>
                <a:lnTo>
                  <a:pt x="24045" y="264837"/>
                </a:lnTo>
                <a:lnTo>
                  <a:pt x="51577" y="300466"/>
                </a:lnTo>
                <a:lnTo>
                  <a:pt x="87206" y="327998"/>
                </a:lnTo>
                <a:lnTo>
                  <a:pt x="129248" y="345752"/>
                </a:lnTo>
                <a:lnTo>
                  <a:pt x="176022" y="352043"/>
                </a:lnTo>
                <a:lnTo>
                  <a:pt x="222795" y="345752"/>
                </a:lnTo>
                <a:lnTo>
                  <a:pt x="264837" y="327998"/>
                </a:lnTo>
                <a:lnTo>
                  <a:pt x="300466" y="300466"/>
                </a:lnTo>
                <a:lnTo>
                  <a:pt x="327998" y="264837"/>
                </a:lnTo>
                <a:lnTo>
                  <a:pt x="345752" y="222795"/>
                </a:lnTo>
                <a:lnTo>
                  <a:pt x="352044" y="176022"/>
                </a:lnTo>
                <a:lnTo>
                  <a:pt x="345752" y="129248"/>
                </a:lnTo>
                <a:lnTo>
                  <a:pt x="327998" y="87206"/>
                </a:lnTo>
                <a:lnTo>
                  <a:pt x="300466" y="51577"/>
                </a:lnTo>
                <a:lnTo>
                  <a:pt x="264837" y="24045"/>
                </a:lnTo>
                <a:lnTo>
                  <a:pt x="222795" y="6291"/>
                </a:lnTo>
                <a:lnTo>
                  <a:pt x="176022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564630" y="3013710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0" y="176022"/>
                </a:moveTo>
                <a:lnTo>
                  <a:pt x="6291" y="129248"/>
                </a:lnTo>
                <a:lnTo>
                  <a:pt x="24045" y="87206"/>
                </a:lnTo>
                <a:lnTo>
                  <a:pt x="51577" y="51577"/>
                </a:lnTo>
                <a:lnTo>
                  <a:pt x="87206" y="24045"/>
                </a:lnTo>
                <a:lnTo>
                  <a:pt x="129248" y="6291"/>
                </a:lnTo>
                <a:lnTo>
                  <a:pt x="176022" y="0"/>
                </a:lnTo>
                <a:lnTo>
                  <a:pt x="222795" y="6291"/>
                </a:lnTo>
                <a:lnTo>
                  <a:pt x="264837" y="24045"/>
                </a:lnTo>
                <a:lnTo>
                  <a:pt x="300466" y="51577"/>
                </a:lnTo>
                <a:lnTo>
                  <a:pt x="327998" y="87206"/>
                </a:lnTo>
                <a:lnTo>
                  <a:pt x="345752" y="129248"/>
                </a:lnTo>
                <a:lnTo>
                  <a:pt x="352044" y="176022"/>
                </a:lnTo>
                <a:lnTo>
                  <a:pt x="345752" y="222795"/>
                </a:lnTo>
                <a:lnTo>
                  <a:pt x="327998" y="264837"/>
                </a:lnTo>
                <a:lnTo>
                  <a:pt x="300466" y="300466"/>
                </a:lnTo>
                <a:lnTo>
                  <a:pt x="264837" y="327998"/>
                </a:lnTo>
                <a:lnTo>
                  <a:pt x="222795" y="345752"/>
                </a:lnTo>
                <a:lnTo>
                  <a:pt x="176022" y="352043"/>
                </a:lnTo>
                <a:lnTo>
                  <a:pt x="129248" y="345752"/>
                </a:lnTo>
                <a:lnTo>
                  <a:pt x="87206" y="327998"/>
                </a:lnTo>
                <a:lnTo>
                  <a:pt x="51577" y="300466"/>
                </a:lnTo>
                <a:lnTo>
                  <a:pt x="24045" y="264837"/>
                </a:lnTo>
                <a:lnTo>
                  <a:pt x="6291" y="222795"/>
                </a:lnTo>
                <a:lnTo>
                  <a:pt x="0" y="176022"/>
                </a:lnTo>
                <a:close/>
              </a:path>
            </a:pathLst>
          </a:custGeom>
          <a:ln w="28956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647815" y="3050920"/>
            <a:ext cx="184785" cy="271145"/>
          </a:xfrm>
          <a:custGeom>
            <a:avLst/>
            <a:gdLst/>
            <a:ahLst/>
            <a:cxnLst/>
            <a:rect l="l" t="t" r="r" b="b"/>
            <a:pathLst>
              <a:path w="184784" h="271145">
                <a:moveTo>
                  <a:pt x="94615" y="0"/>
                </a:moveTo>
                <a:lnTo>
                  <a:pt x="82373" y="32690"/>
                </a:lnTo>
                <a:lnTo>
                  <a:pt x="67167" y="62356"/>
                </a:lnTo>
                <a:lnTo>
                  <a:pt x="48984" y="88975"/>
                </a:lnTo>
                <a:lnTo>
                  <a:pt x="27813" y="112521"/>
                </a:lnTo>
                <a:lnTo>
                  <a:pt x="7179" y="142871"/>
                </a:lnTo>
                <a:lnTo>
                  <a:pt x="0" y="177577"/>
                </a:lnTo>
                <a:lnTo>
                  <a:pt x="6346" y="212427"/>
                </a:lnTo>
                <a:lnTo>
                  <a:pt x="26289" y="243204"/>
                </a:lnTo>
                <a:lnTo>
                  <a:pt x="56620" y="263894"/>
                </a:lnTo>
                <a:lnTo>
                  <a:pt x="91297" y="271081"/>
                </a:lnTo>
                <a:lnTo>
                  <a:pt x="126140" y="264743"/>
                </a:lnTo>
                <a:lnTo>
                  <a:pt x="156972" y="244855"/>
                </a:lnTo>
                <a:lnTo>
                  <a:pt x="177605" y="214506"/>
                </a:lnTo>
                <a:lnTo>
                  <a:pt x="184785" y="179800"/>
                </a:lnTo>
                <a:lnTo>
                  <a:pt x="178438" y="144950"/>
                </a:lnTo>
                <a:lnTo>
                  <a:pt x="158496" y="114173"/>
                </a:lnTo>
                <a:lnTo>
                  <a:pt x="137995" y="90046"/>
                </a:lnTo>
                <a:lnTo>
                  <a:pt x="120507" y="62992"/>
                </a:lnTo>
                <a:lnTo>
                  <a:pt x="106043" y="32984"/>
                </a:lnTo>
                <a:lnTo>
                  <a:pt x="946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647815" y="3050920"/>
            <a:ext cx="184785" cy="271145"/>
          </a:xfrm>
          <a:custGeom>
            <a:avLst/>
            <a:gdLst/>
            <a:ahLst/>
            <a:cxnLst/>
            <a:rect l="l" t="t" r="r" b="b"/>
            <a:pathLst>
              <a:path w="184784" h="271145">
                <a:moveTo>
                  <a:pt x="26289" y="243204"/>
                </a:moveTo>
                <a:lnTo>
                  <a:pt x="6346" y="212427"/>
                </a:lnTo>
                <a:lnTo>
                  <a:pt x="0" y="177577"/>
                </a:lnTo>
                <a:lnTo>
                  <a:pt x="7179" y="142871"/>
                </a:lnTo>
                <a:lnTo>
                  <a:pt x="27813" y="112521"/>
                </a:lnTo>
                <a:lnTo>
                  <a:pt x="48984" y="88975"/>
                </a:lnTo>
                <a:lnTo>
                  <a:pt x="67167" y="62356"/>
                </a:lnTo>
                <a:lnTo>
                  <a:pt x="82373" y="32690"/>
                </a:lnTo>
                <a:lnTo>
                  <a:pt x="94615" y="0"/>
                </a:lnTo>
                <a:lnTo>
                  <a:pt x="106043" y="32984"/>
                </a:lnTo>
                <a:lnTo>
                  <a:pt x="120507" y="62992"/>
                </a:lnTo>
                <a:lnTo>
                  <a:pt x="137995" y="90046"/>
                </a:lnTo>
                <a:lnTo>
                  <a:pt x="158496" y="114173"/>
                </a:lnTo>
                <a:lnTo>
                  <a:pt x="178438" y="144950"/>
                </a:lnTo>
                <a:lnTo>
                  <a:pt x="177605" y="214506"/>
                </a:lnTo>
                <a:lnTo>
                  <a:pt x="126140" y="264743"/>
                </a:lnTo>
                <a:lnTo>
                  <a:pt x="91297" y="271081"/>
                </a:lnTo>
                <a:lnTo>
                  <a:pt x="56620" y="263894"/>
                </a:lnTo>
                <a:lnTo>
                  <a:pt x="26289" y="243204"/>
                </a:lnTo>
                <a:close/>
              </a:path>
            </a:pathLst>
          </a:custGeom>
          <a:ln w="285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75691" y="3219957"/>
            <a:ext cx="74295" cy="719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679692" y="2690622"/>
            <a:ext cx="114300" cy="274320"/>
          </a:xfrm>
          <a:custGeom>
            <a:avLst/>
            <a:gdLst/>
            <a:ahLst/>
            <a:cxnLst/>
            <a:rect l="l" t="t" r="r" b="b"/>
            <a:pathLst>
              <a:path w="114300" h="274319">
                <a:moveTo>
                  <a:pt x="76200" y="95250"/>
                </a:moveTo>
                <a:lnTo>
                  <a:pt x="38100" y="95250"/>
                </a:lnTo>
                <a:lnTo>
                  <a:pt x="38100" y="273938"/>
                </a:lnTo>
                <a:lnTo>
                  <a:pt x="76200" y="273938"/>
                </a:lnTo>
                <a:lnTo>
                  <a:pt x="76200" y="95250"/>
                </a:lnTo>
                <a:close/>
              </a:path>
              <a:path w="114300" h="274319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74319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251192" y="2970237"/>
            <a:ext cx="484670" cy="4846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91578" y="3010661"/>
            <a:ext cx="353695" cy="353695"/>
          </a:xfrm>
          <a:custGeom>
            <a:avLst/>
            <a:gdLst/>
            <a:ahLst/>
            <a:cxnLst/>
            <a:rect l="l" t="t" r="r" b="b"/>
            <a:pathLst>
              <a:path w="353695" h="353695">
                <a:moveTo>
                  <a:pt x="176783" y="0"/>
                </a:moveTo>
                <a:lnTo>
                  <a:pt x="129778" y="6312"/>
                </a:lnTo>
                <a:lnTo>
                  <a:pt x="87545" y="24129"/>
                </a:lnTo>
                <a:lnTo>
                  <a:pt x="51768" y="51768"/>
                </a:lnTo>
                <a:lnTo>
                  <a:pt x="24129" y="87545"/>
                </a:lnTo>
                <a:lnTo>
                  <a:pt x="6312" y="129778"/>
                </a:lnTo>
                <a:lnTo>
                  <a:pt x="0" y="176784"/>
                </a:lnTo>
                <a:lnTo>
                  <a:pt x="6312" y="223789"/>
                </a:lnTo>
                <a:lnTo>
                  <a:pt x="24129" y="266022"/>
                </a:lnTo>
                <a:lnTo>
                  <a:pt x="51768" y="301799"/>
                </a:lnTo>
                <a:lnTo>
                  <a:pt x="87545" y="329438"/>
                </a:lnTo>
                <a:lnTo>
                  <a:pt x="129778" y="347255"/>
                </a:lnTo>
                <a:lnTo>
                  <a:pt x="176783" y="353567"/>
                </a:lnTo>
                <a:lnTo>
                  <a:pt x="223789" y="347255"/>
                </a:lnTo>
                <a:lnTo>
                  <a:pt x="266022" y="329438"/>
                </a:lnTo>
                <a:lnTo>
                  <a:pt x="301799" y="301799"/>
                </a:lnTo>
                <a:lnTo>
                  <a:pt x="329438" y="266022"/>
                </a:lnTo>
                <a:lnTo>
                  <a:pt x="347255" y="223789"/>
                </a:lnTo>
                <a:lnTo>
                  <a:pt x="353568" y="176784"/>
                </a:lnTo>
                <a:lnTo>
                  <a:pt x="347255" y="129778"/>
                </a:lnTo>
                <a:lnTo>
                  <a:pt x="329438" y="87545"/>
                </a:lnTo>
                <a:lnTo>
                  <a:pt x="301799" y="51768"/>
                </a:lnTo>
                <a:lnTo>
                  <a:pt x="266022" y="24129"/>
                </a:lnTo>
                <a:lnTo>
                  <a:pt x="223789" y="6312"/>
                </a:lnTo>
                <a:lnTo>
                  <a:pt x="176783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291578" y="3010661"/>
            <a:ext cx="353695" cy="353695"/>
          </a:xfrm>
          <a:custGeom>
            <a:avLst/>
            <a:gdLst/>
            <a:ahLst/>
            <a:cxnLst/>
            <a:rect l="l" t="t" r="r" b="b"/>
            <a:pathLst>
              <a:path w="353695" h="353695">
                <a:moveTo>
                  <a:pt x="0" y="176784"/>
                </a:moveTo>
                <a:lnTo>
                  <a:pt x="6312" y="129778"/>
                </a:lnTo>
                <a:lnTo>
                  <a:pt x="24129" y="87545"/>
                </a:lnTo>
                <a:lnTo>
                  <a:pt x="51768" y="51768"/>
                </a:lnTo>
                <a:lnTo>
                  <a:pt x="87545" y="24129"/>
                </a:lnTo>
                <a:lnTo>
                  <a:pt x="129778" y="6312"/>
                </a:lnTo>
                <a:lnTo>
                  <a:pt x="176783" y="0"/>
                </a:lnTo>
                <a:lnTo>
                  <a:pt x="223789" y="6312"/>
                </a:lnTo>
                <a:lnTo>
                  <a:pt x="266022" y="24129"/>
                </a:lnTo>
                <a:lnTo>
                  <a:pt x="301799" y="51768"/>
                </a:lnTo>
                <a:lnTo>
                  <a:pt x="329438" y="87545"/>
                </a:lnTo>
                <a:lnTo>
                  <a:pt x="347255" y="129778"/>
                </a:lnTo>
                <a:lnTo>
                  <a:pt x="353568" y="176784"/>
                </a:lnTo>
                <a:lnTo>
                  <a:pt x="347255" y="223789"/>
                </a:lnTo>
                <a:lnTo>
                  <a:pt x="329438" y="266022"/>
                </a:lnTo>
                <a:lnTo>
                  <a:pt x="301799" y="301799"/>
                </a:lnTo>
                <a:lnTo>
                  <a:pt x="266022" y="329438"/>
                </a:lnTo>
                <a:lnTo>
                  <a:pt x="223789" y="347255"/>
                </a:lnTo>
                <a:lnTo>
                  <a:pt x="176783" y="353567"/>
                </a:lnTo>
                <a:lnTo>
                  <a:pt x="129778" y="347255"/>
                </a:lnTo>
                <a:lnTo>
                  <a:pt x="87545" y="329438"/>
                </a:lnTo>
                <a:lnTo>
                  <a:pt x="51768" y="301799"/>
                </a:lnTo>
                <a:lnTo>
                  <a:pt x="24129" y="266022"/>
                </a:lnTo>
                <a:lnTo>
                  <a:pt x="6312" y="223789"/>
                </a:lnTo>
                <a:lnTo>
                  <a:pt x="0" y="176784"/>
                </a:lnTo>
                <a:close/>
              </a:path>
            </a:pathLst>
          </a:custGeom>
          <a:ln w="28956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375414" y="3048380"/>
            <a:ext cx="184785" cy="271145"/>
          </a:xfrm>
          <a:custGeom>
            <a:avLst/>
            <a:gdLst/>
            <a:ahLst/>
            <a:cxnLst/>
            <a:rect l="l" t="t" r="r" b="b"/>
            <a:pathLst>
              <a:path w="184784" h="271145">
                <a:moveTo>
                  <a:pt x="94599" y="0"/>
                </a:moveTo>
                <a:lnTo>
                  <a:pt x="82359" y="32672"/>
                </a:lnTo>
                <a:lnTo>
                  <a:pt x="67167" y="62309"/>
                </a:lnTo>
                <a:lnTo>
                  <a:pt x="49021" y="88921"/>
                </a:lnTo>
                <a:lnTo>
                  <a:pt x="27924" y="112522"/>
                </a:lnTo>
                <a:lnTo>
                  <a:pt x="7217" y="142853"/>
                </a:lnTo>
                <a:lnTo>
                  <a:pt x="0" y="177530"/>
                </a:lnTo>
                <a:lnTo>
                  <a:pt x="6332" y="212373"/>
                </a:lnTo>
                <a:lnTo>
                  <a:pt x="26273" y="243205"/>
                </a:lnTo>
                <a:lnTo>
                  <a:pt x="56604" y="263892"/>
                </a:lnTo>
                <a:lnTo>
                  <a:pt x="91281" y="271065"/>
                </a:lnTo>
                <a:lnTo>
                  <a:pt x="126124" y="264689"/>
                </a:lnTo>
                <a:lnTo>
                  <a:pt x="156956" y="244729"/>
                </a:lnTo>
                <a:lnTo>
                  <a:pt x="177589" y="214453"/>
                </a:lnTo>
                <a:lnTo>
                  <a:pt x="184769" y="179784"/>
                </a:lnTo>
                <a:lnTo>
                  <a:pt x="178423" y="144948"/>
                </a:lnTo>
                <a:lnTo>
                  <a:pt x="158480" y="114173"/>
                </a:lnTo>
                <a:lnTo>
                  <a:pt x="137979" y="90046"/>
                </a:lnTo>
                <a:lnTo>
                  <a:pt x="120491" y="62992"/>
                </a:lnTo>
                <a:lnTo>
                  <a:pt x="106027" y="32984"/>
                </a:lnTo>
                <a:lnTo>
                  <a:pt x="945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375414" y="3048380"/>
            <a:ext cx="184785" cy="271145"/>
          </a:xfrm>
          <a:custGeom>
            <a:avLst/>
            <a:gdLst/>
            <a:ahLst/>
            <a:cxnLst/>
            <a:rect l="l" t="t" r="r" b="b"/>
            <a:pathLst>
              <a:path w="184784" h="271145">
                <a:moveTo>
                  <a:pt x="26273" y="243205"/>
                </a:moveTo>
                <a:lnTo>
                  <a:pt x="6332" y="212373"/>
                </a:lnTo>
                <a:lnTo>
                  <a:pt x="0" y="177530"/>
                </a:lnTo>
                <a:lnTo>
                  <a:pt x="7217" y="142853"/>
                </a:lnTo>
                <a:lnTo>
                  <a:pt x="27924" y="112522"/>
                </a:lnTo>
                <a:lnTo>
                  <a:pt x="49021" y="88921"/>
                </a:lnTo>
                <a:lnTo>
                  <a:pt x="67167" y="62309"/>
                </a:lnTo>
                <a:lnTo>
                  <a:pt x="82359" y="32672"/>
                </a:lnTo>
                <a:lnTo>
                  <a:pt x="94599" y="0"/>
                </a:lnTo>
                <a:lnTo>
                  <a:pt x="106027" y="32984"/>
                </a:lnTo>
                <a:lnTo>
                  <a:pt x="120491" y="62992"/>
                </a:lnTo>
                <a:lnTo>
                  <a:pt x="137979" y="90046"/>
                </a:lnTo>
                <a:lnTo>
                  <a:pt x="158480" y="114173"/>
                </a:lnTo>
                <a:lnTo>
                  <a:pt x="178423" y="144948"/>
                </a:lnTo>
                <a:lnTo>
                  <a:pt x="177589" y="214453"/>
                </a:lnTo>
                <a:lnTo>
                  <a:pt x="126124" y="264689"/>
                </a:lnTo>
                <a:lnTo>
                  <a:pt x="91281" y="271065"/>
                </a:lnTo>
                <a:lnTo>
                  <a:pt x="56604" y="263892"/>
                </a:lnTo>
                <a:lnTo>
                  <a:pt x="26273" y="243205"/>
                </a:lnTo>
                <a:close/>
              </a:path>
            </a:pathLst>
          </a:custGeom>
          <a:ln w="285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403274" y="3217417"/>
            <a:ext cx="74295" cy="719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408164" y="2689098"/>
            <a:ext cx="114300" cy="274320"/>
          </a:xfrm>
          <a:custGeom>
            <a:avLst/>
            <a:gdLst/>
            <a:ahLst/>
            <a:cxnLst/>
            <a:rect l="l" t="t" r="r" b="b"/>
            <a:pathLst>
              <a:path w="114300" h="274319">
                <a:moveTo>
                  <a:pt x="76200" y="95250"/>
                </a:moveTo>
                <a:lnTo>
                  <a:pt x="38100" y="95250"/>
                </a:lnTo>
                <a:lnTo>
                  <a:pt x="38100" y="273938"/>
                </a:lnTo>
                <a:lnTo>
                  <a:pt x="76200" y="273938"/>
                </a:lnTo>
                <a:lnTo>
                  <a:pt x="76200" y="95250"/>
                </a:lnTo>
                <a:close/>
              </a:path>
              <a:path w="114300" h="274319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74319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979664" y="2968777"/>
            <a:ext cx="483082" cy="483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020050" y="3009138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176022" y="0"/>
                </a:moveTo>
                <a:lnTo>
                  <a:pt x="129248" y="6291"/>
                </a:lnTo>
                <a:lnTo>
                  <a:pt x="87206" y="24045"/>
                </a:lnTo>
                <a:lnTo>
                  <a:pt x="51577" y="51577"/>
                </a:lnTo>
                <a:lnTo>
                  <a:pt x="24045" y="87206"/>
                </a:lnTo>
                <a:lnTo>
                  <a:pt x="6291" y="129248"/>
                </a:lnTo>
                <a:lnTo>
                  <a:pt x="0" y="176022"/>
                </a:lnTo>
                <a:lnTo>
                  <a:pt x="6291" y="222795"/>
                </a:lnTo>
                <a:lnTo>
                  <a:pt x="24045" y="264837"/>
                </a:lnTo>
                <a:lnTo>
                  <a:pt x="51577" y="300466"/>
                </a:lnTo>
                <a:lnTo>
                  <a:pt x="87206" y="327998"/>
                </a:lnTo>
                <a:lnTo>
                  <a:pt x="129248" y="345752"/>
                </a:lnTo>
                <a:lnTo>
                  <a:pt x="176022" y="352044"/>
                </a:lnTo>
                <a:lnTo>
                  <a:pt x="222795" y="345752"/>
                </a:lnTo>
                <a:lnTo>
                  <a:pt x="264837" y="327998"/>
                </a:lnTo>
                <a:lnTo>
                  <a:pt x="300466" y="300466"/>
                </a:lnTo>
                <a:lnTo>
                  <a:pt x="327998" y="264837"/>
                </a:lnTo>
                <a:lnTo>
                  <a:pt x="345752" y="222795"/>
                </a:lnTo>
                <a:lnTo>
                  <a:pt x="352044" y="176022"/>
                </a:lnTo>
                <a:lnTo>
                  <a:pt x="345752" y="129248"/>
                </a:lnTo>
                <a:lnTo>
                  <a:pt x="327998" y="87206"/>
                </a:lnTo>
                <a:lnTo>
                  <a:pt x="300466" y="51577"/>
                </a:lnTo>
                <a:lnTo>
                  <a:pt x="264837" y="24045"/>
                </a:lnTo>
                <a:lnTo>
                  <a:pt x="222795" y="6291"/>
                </a:lnTo>
                <a:lnTo>
                  <a:pt x="176022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20050" y="3009138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0" y="176022"/>
                </a:moveTo>
                <a:lnTo>
                  <a:pt x="6291" y="129248"/>
                </a:lnTo>
                <a:lnTo>
                  <a:pt x="24045" y="87206"/>
                </a:lnTo>
                <a:lnTo>
                  <a:pt x="51577" y="51577"/>
                </a:lnTo>
                <a:lnTo>
                  <a:pt x="87206" y="24045"/>
                </a:lnTo>
                <a:lnTo>
                  <a:pt x="129248" y="6291"/>
                </a:lnTo>
                <a:lnTo>
                  <a:pt x="176022" y="0"/>
                </a:lnTo>
                <a:lnTo>
                  <a:pt x="222795" y="6291"/>
                </a:lnTo>
                <a:lnTo>
                  <a:pt x="264837" y="24045"/>
                </a:lnTo>
                <a:lnTo>
                  <a:pt x="300466" y="51577"/>
                </a:lnTo>
                <a:lnTo>
                  <a:pt x="327998" y="87206"/>
                </a:lnTo>
                <a:lnTo>
                  <a:pt x="345752" y="129248"/>
                </a:lnTo>
                <a:lnTo>
                  <a:pt x="352044" y="176022"/>
                </a:lnTo>
                <a:lnTo>
                  <a:pt x="345752" y="222795"/>
                </a:lnTo>
                <a:lnTo>
                  <a:pt x="327998" y="264837"/>
                </a:lnTo>
                <a:lnTo>
                  <a:pt x="300466" y="300466"/>
                </a:lnTo>
                <a:lnTo>
                  <a:pt x="264837" y="327998"/>
                </a:lnTo>
                <a:lnTo>
                  <a:pt x="222795" y="345752"/>
                </a:lnTo>
                <a:lnTo>
                  <a:pt x="176022" y="352044"/>
                </a:lnTo>
                <a:lnTo>
                  <a:pt x="129248" y="345752"/>
                </a:lnTo>
                <a:lnTo>
                  <a:pt x="87206" y="327998"/>
                </a:lnTo>
                <a:lnTo>
                  <a:pt x="51577" y="300466"/>
                </a:lnTo>
                <a:lnTo>
                  <a:pt x="24045" y="264837"/>
                </a:lnTo>
                <a:lnTo>
                  <a:pt x="6291" y="222795"/>
                </a:lnTo>
                <a:lnTo>
                  <a:pt x="0" y="176022"/>
                </a:lnTo>
                <a:close/>
              </a:path>
            </a:pathLst>
          </a:custGeom>
          <a:ln w="28956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102996" y="3045714"/>
            <a:ext cx="184785" cy="271145"/>
          </a:xfrm>
          <a:custGeom>
            <a:avLst/>
            <a:gdLst/>
            <a:ahLst/>
            <a:cxnLst/>
            <a:rect l="l" t="t" r="r" b="b"/>
            <a:pathLst>
              <a:path w="184784" h="271145">
                <a:moveTo>
                  <a:pt x="94599" y="0"/>
                </a:moveTo>
                <a:lnTo>
                  <a:pt x="82359" y="32746"/>
                </a:lnTo>
                <a:lnTo>
                  <a:pt x="67167" y="62420"/>
                </a:lnTo>
                <a:lnTo>
                  <a:pt x="49022" y="89046"/>
                </a:lnTo>
                <a:lnTo>
                  <a:pt x="27924" y="112649"/>
                </a:lnTo>
                <a:lnTo>
                  <a:pt x="7217" y="142924"/>
                </a:lnTo>
                <a:lnTo>
                  <a:pt x="0" y="177593"/>
                </a:lnTo>
                <a:lnTo>
                  <a:pt x="6332" y="212429"/>
                </a:lnTo>
                <a:lnTo>
                  <a:pt x="26273" y="243205"/>
                </a:lnTo>
                <a:lnTo>
                  <a:pt x="56604" y="263911"/>
                </a:lnTo>
                <a:lnTo>
                  <a:pt x="91281" y="271129"/>
                </a:lnTo>
                <a:lnTo>
                  <a:pt x="126124" y="264796"/>
                </a:lnTo>
                <a:lnTo>
                  <a:pt x="156956" y="244856"/>
                </a:lnTo>
                <a:lnTo>
                  <a:pt x="177589" y="214524"/>
                </a:lnTo>
                <a:lnTo>
                  <a:pt x="184769" y="179847"/>
                </a:lnTo>
                <a:lnTo>
                  <a:pt x="178423" y="145004"/>
                </a:lnTo>
                <a:lnTo>
                  <a:pt x="158480" y="114173"/>
                </a:lnTo>
                <a:lnTo>
                  <a:pt x="137979" y="90100"/>
                </a:lnTo>
                <a:lnTo>
                  <a:pt x="120491" y="63039"/>
                </a:lnTo>
                <a:lnTo>
                  <a:pt x="106027" y="33002"/>
                </a:lnTo>
                <a:lnTo>
                  <a:pt x="945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102996" y="3045714"/>
            <a:ext cx="184785" cy="271145"/>
          </a:xfrm>
          <a:custGeom>
            <a:avLst/>
            <a:gdLst/>
            <a:ahLst/>
            <a:cxnLst/>
            <a:rect l="l" t="t" r="r" b="b"/>
            <a:pathLst>
              <a:path w="184784" h="271145">
                <a:moveTo>
                  <a:pt x="26273" y="243205"/>
                </a:moveTo>
                <a:lnTo>
                  <a:pt x="6332" y="212429"/>
                </a:lnTo>
                <a:lnTo>
                  <a:pt x="0" y="177593"/>
                </a:lnTo>
                <a:lnTo>
                  <a:pt x="7217" y="142924"/>
                </a:lnTo>
                <a:lnTo>
                  <a:pt x="27924" y="112649"/>
                </a:lnTo>
                <a:lnTo>
                  <a:pt x="49022" y="89046"/>
                </a:lnTo>
                <a:lnTo>
                  <a:pt x="67167" y="62420"/>
                </a:lnTo>
                <a:lnTo>
                  <a:pt x="82359" y="32746"/>
                </a:lnTo>
                <a:lnTo>
                  <a:pt x="94599" y="0"/>
                </a:lnTo>
                <a:lnTo>
                  <a:pt x="106027" y="33002"/>
                </a:lnTo>
                <a:lnTo>
                  <a:pt x="120491" y="63039"/>
                </a:lnTo>
                <a:lnTo>
                  <a:pt x="137979" y="90100"/>
                </a:lnTo>
                <a:lnTo>
                  <a:pt x="158480" y="114173"/>
                </a:lnTo>
                <a:lnTo>
                  <a:pt x="178423" y="145004"/>
                </a:lnTo>
                <a:lnTo>
                  <a:pt x="177589" y="214524"/>
                </a:lnTo>
                <a:lnTo>
                  <a:pt x="126124" y="264796"/>
                </a:lnTo>
                <a:lnTo>
                  <a:pt x="91281" y="271129"/>
                </a:lnTo>
                <a:lnTo>
                  <a:pt x="56604" y="263911"/>
                </a:lnTo>
                <a:lnTo>
                  <a:pt x="26273" y="243205"/>
                </a:lnTo>
                <a:close/>
              </a:path>
            </a:pathLst>
          </a:custGeom>
          <a:ln w="285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130857" y="3214751"/>
            <a:ext cx="74295" cy="719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135111" y="2686050"/>
            <a:ext cx="114300" cy="274320"/>
          </a:xfrm>
          <a:custGeom>
            <a:avLst/>
            <a:gdLst/>
            <a:ahLst/>
            <a:cxnLst/>
            <a:rect l="l" t="t" r="r" b="b"/>
            <a:pathLst>
              <a:path w="114300" h="274319">
                <a:moveTo>
                  <a:pt x="76200" y="95250"/>
                </a:moveTo>
                <a:lnTo>
                  <a:pt x="38100" y="95250"/>
                </a:lnTo>
                <a:lnTo>
                  <a:pt x="38100" y="273938"/>
                </a:lnTo>
                <a:lnTo>
                  <a:pt x="76200" y="273938"/>
                </a:lnTo>
                <a:lnTo>
                  <a:pt x="76200" y="95250"/>
                </a:lnTo>
                <a:close/>
              </a:path>
              <a:path w="114300" h="274319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74319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219700" y="2690622"/>
            <a:ext cx="114300" cy="274320"/>
          </a:xfrm>
          <a:custGeom>
            <a:avLst/>
            <a:gdLst/>
            <a:ahLst/>
            <a:cxnLst/>
            <a:rect l="l" t="t" r="r" b="b"/>
            <a:pathLst>
              <a:path w="114300" h="274319">
                <a:moveTo>
                  <a:pt x="76200" y="95250"/>
                </a:moveTo>
                <a:lnTo>
                  <a:pt x="38100" y="95250"/>
                </a:lnTo>
                <a:lnTo>
                  <a:pt x="38100" y="273938"/>
                </a:lnTo>
                <a:lnTo>
                  <a:pt x="76200" y="273938"/>
                </a:lnTo>
                <a:lnTo>
                  <a:pt x="76200" y="95250"/>
                </a:lnTo>
                <a:close/>
              </a:path>
              <a:path w="114300" h="274319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74319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047733" y="1774698"/>
            <a:ext cx="280136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5031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Tekutá biopsie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pro 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imunoprofilaci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NGS a sledování rezistence (prováděná vstupně [0. týden], ve 2. a 4. týdnu a každých 8 týdnů do PD)</a:t>
            </a:r>
          </a:p>
        </p:txBody>
      </p:sp>
      <p:sp>
        <p:nvSpPr>
          <p:cNvPr id="55" name="object 55"/>
          <p:cNvSpPr/>
          <p:nvPr/>
        </p:nvSpPr>
        <p:spPr>
          <a:xfrm>
            <a:off x="8555735" y="1786153"/>
            <a:ext cx="483082" cy="483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596121" y="1826514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176022" y="0"/>
                </a:moveTo>
                <a:lnTo>
                  <a:pt x="129248" y="6291"/>
                </a:lnTo>
                <a:lnTo>
                  <a:pt x="87206" y="24045"/>
                </a:lnTo>
                <a:lnTo>
                  <a:pt x="51577" y="51577"/>
                </a:lnTo>
                <a:lnTo>
                  <a:pt x="24045" y="87206"/>
                </a:lnTo>
                <a:lnTo>
                  <a:pt x="6291" y="129248"/>
                </a:lnTo>
                <a:lnTo>
                  <a:pt x="0" y="176022"/>
                </a:lnTo>
                <a:lnTo>
                  <a:pt x="6291" y="222795"/>
                </a:lnTo>
                <a:lnTo>
                  <a:pt x="24045" y="264837"/>
                </a:lnTo>
                <a:lnTo>
                  <a:pt x="51577" y="300466"/>
                </a:lnTo>
                <a:lnTo>
                  <a:pt x="87206" y="327998"/>
                </a:lnTo>
                <a:lnTo>
                  <a:pt x="129248" y="345752"/>
                </a:lnTo>
                <a:lnTo>
                  <a:pt x="176022" y="352044"/>
                </a:lnTo>
                <a:lnTo>
                  <a:pt x="222795" y="345752"/>
                </a:lnTo>
                <a:lnTo>
                  <a:pt x="264837" y="327998"/>
                </a:lnTo>
                <a:lnTo>
                  <a:pt x="300466" y="300466"/>
                </a:lnTo>
                <a:lnTo>
                  <a:pt x="327998" y="264837"/>
                </a:lnTo>
                <a:lnTo>
                  <a:pt x="345752" y="222795"/>
                </a:lnTo>
                <a:lnTo>
                  <a:pt x="352044" y="176022"/>
                </a:lnTo>
                <a:lnTo>
                  <a:pt x="345752" y="129248"/>
                </a:lnTo>
                <a:lnTo>
                  <a:pt x="327998" y="87206"/>
                </a:lnTo>
                <a:lnTo>
                  <a:pt x="300466" y="51577"/>
                </a:lnTo>
                <a:lnTo>
                  <a:pt x="264837" y="24045"/>
                </a:lnTo>
                <a:lnTo>
                  <a:pt x="222795" y="6291"/>
                </a:lnTo>
                <a:lnTo>
                  <a:pt x="176022" y="0"/>
                </a:lnTo>
                <a:close/>
              </a:path>
            </a:pathLst>
          </a:custGeom>
          <a:solidFill>
            <a:srgbClr val="50319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596121" y="1826514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0" y="176022"/>
                </a:moveTo>
                <a:lnTo>
                  <a:pt x="6291" y="129248"/>
                </a:lnTo>
                <a:lnTo>
                  <a:pt x="24045" y="87206"/>
                </a:lnTo>
                <a:lnTo>
                  <a:pt x="51577" y="51577"/>
                </a:lnTo>
                <a:lnTo>
                  <a:pt x="87206" y="24045"/>
                </a:lnTo>
                <a:lnTo>
                  <a:pt x="129248" y="6291"/>
                </a:lnTo>
                <a:lnTo>
                  <a:pt x="176022" y="0"/>
                </a:lnTo>
                <a:lnTo>
                  <a:pt x="222795" y="6291"/>
                </a:lnTo>
                <a:lnTo>
                  <a:pt x="264837" y="24045"/>
                </a:lnTo>
                <a:lnTo>
                  <a:pt x="300466" y="51577"/>
                </a:lnTo>
                <a:lnTo>
                  <a:pt x="327998" y="87206"/>
                </a:lnTo>
                <a:lnTo>
                  <a:pt x="345752" y="129248"/>
                </a:lnTo>
                <a:lnTo>
                  <a:pt x="352044" y="176022"/>
                </a:lnTo>
                <a:lnTo>
                  <a:pt x="345752" y="222795"/>
                </a:lnTo>
                <a:lnTo>
                  <a:pt x="327998" y="264837"/>
                </a:lnTo>
                <a:lnTo>
                  <a:pt x="300466" y="300466"/>
                </a:lnTo>
                <a:lnTo>
                  <a:pt x="264837" y="327998"/>
                </a:lnTo>
                <a:lnTo>
                  <a:pt x="222795" y="345752"/>
                </a:lnTo>
                <a:lnTo>
                  <a:pt x="176022" y="352044"/>
                </a:lnTo>
                <a:lnTo>
                  <a:pt x="129248" y="345752"/>
                </a:lnTo>
                <a:lnTo>
                  <a:pt x="87206" y="327998"/>
                </a:lnTo>
                <a:lnTo>
                  <a:pt x="51577" y="300466"/>
                </a:lnTo>
                <a:lnTo>
                  <a:pt x="24045" y="264837"/>
                </a:lnTo>
                <a:lnTo>
                  <a:pt x="6291" y="222795"/>
                </a:lnTo>
                <a:lnTo>
                  <a:pt x="0" y="176022"/>
                </a:lnTo>
                <a:close/>
              </a:path>
            </a:pathLst>
          </a:custGeom>
          <a:ln w="28956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679068" y="1863851"/>
            <a:ext cx="184785" cy="271145"/>
          </a:xfrm>
          <a:custGeom>
            <a:avLst/>
            <a:gdLst/>
            <a:ahLst/>
            <a:cxnLst/>
            <a:rect l="l" t="t" r="r" b="b"/>
            <a:pathLst>
              <a:path w="184784" h="271144">
                <a:moveTo>
                  <a:pt x="94599" y="0"/>
                </a:moveTo>
                <a:lnTo>
                  <a:pt x="82359" y="32690"/>
                </a:lnTo>
                <a:lnTo>
                  <a:pt x="67167" y="62357"/>
                </a:lnTo>
                <a:lnTo>
                  <a:pt x="49022" y="88975"/>
                </a:lnTo>
                <a:lnTo>
                  <a:pt x="27924" y="112522"/>
                </a:lnTo>
                <a:lnTo>
                  <a:pt x="7217" y="142871"/>
                </a:lnTo>
                <a:lnTo>
                  <a:pt x="0" y="177577"/>
                </a:lnTo>
                <a:lnTo>
                  <a:pt x="6332" y="212427"/>
                </a:lnTo>
                <a:lnTo>
                  <a:pt x="26273" y="243205"/>
                </a:lnTo>
                <a:lnTo>
                  <a:pt x="56604" y="263894"/>
                </a:lnTo>
                <a:lnTo>
                  <a:pt x="91281" y="271081"/>
                </a:lnTo>
                <a:lnTo>
                  <a:pt x="126124" y="264743"/>
                </a:lnTo>
                <a:lnTo>
                  <a:pt x="156956" y="244856"/>
                </a:lnTo>
                <a:lnTo>
                  <a:pt x="177589" y="214524"/>
                </a:lnTo>
                <a:lnTo>
                  <a:pt x="184769" y="179847"/>
                </a:lnTo>
                <a:lnTo>
                  <a:pt x="178423" y="145004"/>
                </a:lnTo>
                <a:lnTo>
                  <a:pt x="158480" y="114173"/>
                </a:lnTo>
                <a:lnTo>
                  <a:pt x="137979" y="90100"/>
                </a:lnTo>
                <a:lnTo>
                  <a:pt x="120491" y="63039"/>
                </a:lnTo>
                <a:lnTo>
                  <a:pt x="106027" y="33002"/>
                </a:lnTo>
                <a:lnTo>
                  <a:pt x="945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679068" y="1863851"/>
            <a:ext cx="184785" cy="271145"/>
          </a:xfrm>
          <a:custGeom>
            <a:avLst/>
            <a:gdLst/>
            <a:ahLst/>
            <a:cxnLst/>
            <a:rect l="l" t="t" r="r" b="b"/>
            <a:pathLst>
              <a:path w="184784" h="271144">
                <a:moveTo>
                  <a:pt x="26273" y="243205"/>
                </a:moveTo>
                <a:lnTo>
                  <a:pt x="6332" y="212427"/>
                </a:lnTo>
                <a:lnTo>
                  <a:pt x="0" y="177577"/>
                </a:lnTo>
                <a:lnTo>
                  <a:pt x="7217" y="142871"/>
                </a:lnTo>
                <a:lnTo>
                  <a:pt x="27924" y="112522"/>
                </a:lnTo>
                <a:lnTo>
                  <a:pt x="49022" y="88975"/>
                </a:lnTo>
                <a:lnTo>
                  <a:pt x="67167" y="62357"/>
                </a:lnTo>
                <a:lnTo>
                  <a:pt x="82359" y="32690"/>
                </a:lnTo>
                <a:lnTo>
                  <a:pt x="94599" y="0"/>
                </a:lnTo>
                <a:lnTo>
                  <a:pt x="106027" y="33002"/>
                </a:lnTo>
                <a:lnTo>
                  <a:pt x="120491" y="63039"/>
                </a:lnTo>
                <a:lnTo>
                  <a:pt x="137979" y="90100"/>
                </a:lnTo>
                <a:lnTo>
                  <a:pt x="158480" y="114173"/>
                </a:lnTo>
                <a:lnTo>
                  <a:pt x="178423" y="145004"/>
                </a:lnTo>
                <a:lnTo>
                  <a:pt x="177589" y="214524"/>
                </a:lnTo>
                <a:lnTo>
                  <a:pt x="126124" y="264743"/>
                </a:lnTo>
                <a:lnTo>
                  <a:pt x="91281" y="271081"/>
                </a:lnTo>
                <a:lnTo>
                  <a:pt x="56604" y="263894"/>
                </a:lnTo>
                <a:lnTo>
                  <a:pt x="26273" y="243205"/>
                </a:lnTo>
                <a:close/>
              </a:path>
            </a:pathLst>
          </a:custGeom>
          <a:ln w="28575">
            <a:solidFill>
              <a:srgbClr val="5031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706929" y="2032889"/>
            <a:ext cx="74294" cy="719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9137615-D484-410C-9FFF-43DCA6BD3C5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4000" y="6442917"/>
            <a:ext cx="2804160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908">
          <a:solidFill>
            <a:srgbClr val="3D2573"/>
          </a:solidFill>
        </a:ln>
      </a:spPr>
      <a:bodyPr wrap="square" lIns="0" tIns="0" rIns="0" bIns="0" rtlCol="0"/>
      <a:lstStyle>
        <a:defPPr algn="l" rtl="0"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C2C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5233</Words>
  <Application>Microsoft Office PowerPoint</Application>
  <PresentationFormat>Širokoúhlá obrazovka</PresentationFormat>
  <Paragraphs>824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27</vt:i4>
      </vt:variant>
    </vt:vector>
  </HeadingPairs>
  <TitlesOfParts>
    <vt:vector size="46" baseType="lpstr">
      <vt:lpstr>ＭＳ Ｐゴシック</vt:lpstr>
      <vt:lpstr>Arial</vt:lpstr>
      <vt:lpstr>Arial Black</vt:lpstr>
      <vt:lpstr>Calibri</vt:lpstr>
      <vt:lpstr>Carlito</vt:lpstr>
      <vt:lpstr>Courier New</vt:lpstr>
      <vt:lpstr>Miriad</vt:lpstr>
      <vt:lpstr>Miriad_bold</vt:lpstr>
      <vt:lpstr>Times New Roman</vt:lpstr>
      <vt:lpstr>Verdana</vt:lpstr>
      <vt:lpstr>Wingdings</vt:lpstr>
      <vt:lpstr>Office Theme</vt:lpstr>
      <vt:lpstr>1_Office Theme</vt:lpstr>
      <vt:lpstr>5_Office Theme</vt:lpstr>
      <vt:lpstr>4_Office Theme</vt:lpstr>
      <vt:lpstr>Larissa-Design</vt:lpstr>
      <vt:lpstr>7_Office Theme</vt:lpstr>
      <vt:lpstr>8_Office Theme</vt:lpstr>
      <vt:lpstr>2_Office Theme</vt:lpstr>
      <vt:lpstr>Anti EGFR a  inhibitory  kontrolních bodů </vt:lpstr>
      <vt:lpstr>Imunostimulace zprostředkovaná cetuximabem může připravit nádorové mikroprostředí pro inhibici kontrolních bodů25</vt:lpstr>
      <vt:lpstr>Údaje získané in vitro naznačují, že avelumab + cetuximab mohou společně aktivovat ADCC32</vt:lpstr>
      <vt:lpstr>EGFR-i+ CHT v kombinaci s IO</vt:lpstr>
      <vt:lpstr>Prezentace aplikace PowerPoint</vt:lpstr>
      <vt:lpstr>AVETRIC: Studie fáze II hodnotící léčbu kombinací cetuximab + avelumab + FOLFOXIRI v 1L u mCRC RAS wt</vt:lpstr>
      <vt:lpstr>Prezentace aplikace PowerPoint</vt:lpstr>
      <vt:lpstr>Prezentace aplikace PowerPoint</vt:lpstr>
      <vt:lpstr>AVETUX: Multicentrická studie fáze II hodnotící léčbu kombinací cetuximab + avelumab v 1L u mCRC RAS wt</vt:lpstr>
      <vt:lpstr>Předběžné údaje o míře přežití ze studie AVETUX</vt:lpstr>
      <vt:lpstr>Bezpečnostní údaje ze studie AVETUX</vt:lpstr>
      <vt:lpstr>ASCO 2023; Conca V, et al. Abstract No. 3575 – poster Medical interpretace</vt:lpstr>
      <vt:lpstr>FIRE-6: Studie fáze IIa udržovací léčby avelumabem u mCRC RAS/BRAF wt</vt:lpstr>
      <vt:lpstr>Prezentace aplikace PowerPoint</vt:lpstr>
      <vt:lpstr>CAVE-CRC: Studie fáze II hodnotící opětovné podávání (rechallenge) kombinace cetuximab + avelumab u mCRC RAS wt</vt:lpstr>
      <vt:lpstr>Prezentace aplikace PowerPoint</vt:lpstr>
      <vt:lpstr>Výchozí hodnota NLR předpovídá míru přežití u pacientů s mCRC léčených opětovným podáváním kombinace cetuximab + avelumab* (CAVE)</vt:lpstr>
      <vt:lpstr>Bezpečnostní profil cetuximabu + avelumabu ve studii CAVE-CRC36</vt:lpstr>
      <vt:lpstr>AVETUXIRI: Dvoufázová studie fáze IIa hodnotící kombinaci cetuximab + avelumab + irinotecan u mCRC RAS mt a wt</vt:lpstr>
      <vt:lpstr>Studie fáze I/II enkorafenib, cetuximab a nivolumab* u pacientů S MSS BRAF V600E mt mCRC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BRAFV600E mCRC: Targeted treatment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Daniela Castellanos</dc:creator>
  <cp:lastModifiedBy>Jindřich</cp:lastModifiedBy>
  <cp:revision>10</cp:revision>
  <dcterms:created xsi:type="dcterms:W3CDTF">2023-07-21T08:27:43Z</dcterms:created>
  <dcterms:modified xsi:type="dcterms:W3CDTF">2024-03-12T18:55:08Z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2023-07-21T00:00:00Z</vt:filetime>
  </property>
</Properties>
</file>